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33"/>
  </p:notesMasterIdLst>
  <p:sldIdLst>
    <p:sldId id="258" r:id="rId2"/>
    <p:sldId id="260" r:id="rId3"/>
    <p:sldId id="266" r:id="rId4"/>
    <p:sldId id="313" r:id="rId5"/>
    <p:sldId id="270" r:id="rId6"/>
    <p:sldId id="333" r:id="rId7"/>
    <p:sldId id="267" r:id="rId8"/>
    <p:sldId id="268" r:id="rId9"/>
    <p:sldId id="271" r:id="rId10"/>
    <p:sldId id="273" r:id="rId11"/>
    <p:sldId id="321" r:id="rId12"/>
    <p:sldId id="314" r:id="rId13"/>
    <p:sldId id="315" r:id="rId14"/>
    <p:sldId id="316" r:id="rId15"/>
    <p:sldId id="317" r:id="rId16"/>
    <p:sldId id="272" r:id="rId17"/>
    <p:sldId id="323" r:id="rId18"/>
    <p:sldId id="318" r:id="rId19"/>
    <p:sldId id="324" r:id="rId20"/>
    <p:sldId id="274" r:id="rId21"/>
    <p:sldId id="322" r:id="rId22"/>
    <p:sldId id="320" r:id="rId23"/>
    <p:sldId id="319" r:id="rId24"/>
    <p:sldId id="325" r:id="rId25"/>
    <p:sldId id="326" r:id="rId26"/>
    <p:sldId id="334" r:id="rId27"/>
    <p:sldId id="328" r:id="rId28"/>
    <p:sldId id="327" r:id="rId29"/>
    <p:sldId id="329" r:id="rId30"/>
    <p:sldId id="330" r:id="rId31"/>
    <p:sldId id="33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F2"/>
    <a:srgbClr val="45A8D9"/>
    <a:srgbClr val="A4ADB6"/>
    <a:srgbClr val="BBB2AB"/>
    <a:srgbClr val="008CCF"/>
    <a:srgbClr val="006DA2"/>
    <a:srgbClr val="3AB7D5"/>
    <a:srgbClr val="008BCE"/>
    <a:srgbClr val="405B8A"/>
    <a:srgbClr val="748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0" autoAdjust="0"/>
    <p:restoredTop sz="89388" autoAdjust="0"/>
  </p:normalViewPr>
  <p:slideViewPr>
    <p:cSldViewPr snapToGrid="0" showGuides="1">
      <p:cViewPr varScale="1">
        <p:scale>
          <a:sx n="124" d="100"/>
          <a:sy n="124" d="100"/>
        </p:scale>
        <p:origin x="208"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3CE6E-2B66-4BBF-AA5F-C610821FA37B}" type="datetimeFigureOut">
              <a:rPr lang="de-DE" smtClean="0"/>
              <a:t>01.07.24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1B259-718E-41BC-9A97-1627054B1256}" type="slidenum">
              <a:rPr lang="de-DE" smtClean="0"/>
              <a:t>‹Nr.›</a:t>
            </a:fld>
            <a:endParaRPr lang="de-DE"/>
          </a:p>
        </p:txBody>
      </p:sp>
    </p:spTree>
    <p:extLst>
      <p:ext uri="{BB962C8B-B14F-4D97-AF65-F5344CB8AC3E}">
        <p14:creationId xmlns:p14="http://schemas.microsoft.com/office/powerpoint/2010/main" val="99877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Rademacher, Stefan: </a:t>
            </a:r>
            <a:r>
              <a:rPr lang="de-DE" b="0" i="0" dirty="0">
                <a:solidFill>
                  <a:srgbClr val="282837"/>
                </a:solidFill>
                <a:effectLst/>
                <a:highlight>
                  <a:srgbClr val="FFFFFF"/>
                </a:highlight>
                <a:latin typeface="LatoRegular"/>
              </a:rPr>
              <a:t>Schulrecht in der Praxis: Aufsichtspflicht und Haftung. Cornelsen </a:t>
            </a:r>
            <a:r>
              <a:rPr lang="de-DE" b="0" i="0" dirty="0" err="1">
                <a:solidFill>
                  <a:srgbClr val="282837"/>
                </a:solidFill>
                <a:effectLst/>
                <a:highlight>
                  <a:srgbClr val="FFFFFF"/>
                </a:highlight>
                <a:latin typeface="LatoRegular"/>
              </a:rPr>
              <a:t>Vlg</a:t>
            </a:r>
            <a:r>
              <a:rPr lang="de-DE" b="0" i="0" dirty="0">
                <a:solidFill>
                  <a:srgbClr val="282837"/>
                </a:solidFill>
                <a:effectLst/>
                <a:highlight>
                  <a:srgbClr val="FFFFFF"/>
                </a:highlight>
                <a:latin typeface="LatoRegular"/>
              </a:rPr>
              <a:t> Scriptor 2020</a:t>
            </a:r>
          </a:p>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14</a:t>
            </a:fld>
            <a:endParaRPr lang="de-DE"/>
          </a:p>
        </p:txBody>
      </p:sp>
    </p:spTree>
    <p:extLst>
      <p:ext uri="{BB962C8B-B14F-4D97-AF65-F5344CB8AC3E}">
        <p14:creationId xmlns:p14="http://schemas.microsoft.com/office/powerpoint/2010/main" val="342790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Falls danach gefragt wird: Die Lehrkraft darf in der Freizeit auch ein Bier trinken. Sie muss eben nur stets reaktionsfähig sein und z. B.  einen Schüler ins Krankenhaus begleiten können. Also bitte nicht mehr als 0,2 Promille!</a:t>
            </a:r>
          </a:p>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15</a:t>
            </a:fld>
            <a:endParaRPr lang="de-DE"/>
          </a:p>
        </p:txBody>
      </p:sp>
    </p:spTree>
    <p:extLst>
      <p:ext uri="{BB962C8B-B14F-4D97-AF65-F5344CB8AC3E}">
        <p14:creationId xmlns:p14="http://schemas.microsoft.com/office/powerpoint/2010/main" val="358059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Siehe Leitfaden S. 29. Hinsichtlich des Schneesports besteht ein Widerspruch; dieser ist auch bei den Aktivitäten ohne bes. QUA genannt. Ähnliches gilt für „Bergwandern“ bzw. „Wanderungen im Gebirge“, bei denen nicht sauber differenziert wird. Man hofft auf eine überarbeitete Ausgabe des Leitfadens.</a:t>
            </a:r>
          </a:p>
        </p:txBody>
      </p:sp>
      <p:sp>
        <p:nvSpPr>
          <p:cNvPr id="4" name="Foliennummernplatzhalter 3"/>
          <p:cNvSpPr>
            <a:spLocks noGrp="1"/>
          </p:cNvSpPr>
          <p:nvPr>
            <p:ph type="sldNum" sz="quarter" idx="5"/>
          </p:nvPr>
        </p:nvSpPr>
        <p:spPr/>
        <p:txBody>
          <a:bodyPr/>
          <a:lstStyle/>
          <a:p>
            <a:fld id="{8E61B259-718E-41BC-9A97-1627054B1256}" type="slidenum">
              <a:rPr lang="de-DE" smtClean="0"/>
              <a:t>21</a:t>
            </a:fld>
            <a:endParaRPr lang="de-DE"/>
          </a:p>
        </p:txBody>
      </p:sp>
    </p:spTree>
    <p:extLst>
      <p:ext uri="{BB962C8B-B14F-4D97-AF65-F5344CB8AC3E}">
        <p14:creationId xmlns:p14="http://schemas.microsoft.com/office/powerpoint/2010/main" val="119808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23</a:t>
            </a:fld>
            <a:endParaRPr lang="de-DE"/>
          </a:p>
        </p:txBody>
      </p:sp>
    </p:spTree>
    <p:extLst>
      <p:ext uri="{BB962C8B-B14F-4D97-AF65-F5344CB8AC3E}">
        <p14:creationId xmlns:p14="http://schemas.microsoft.com/office/powerpoint/2010/main" val="212443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30</a:t>
            </a:fld>
            <a:endParaRPr lang="de-DE"/>
          </a:p>
        </p:txBody>
      </p:sp>
    </p:spTree>
    <p:extLst>
      <p:ext uri="{BB962C8B-B14F-4D97-AF65-F5344CB8AC3E}">
        <p14:creationId xmlns:p14="http://schemas.microsoft.com/office/powerpoint/2010/main" val="425052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01.07.24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2720272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01.07.24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15201868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01.07.24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259887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5" name="Rechteck 14"/>
          <p:cNvSpPr/>
          <p:nvPr userDrawn="1"/>
        </p:nvSpPr>
        <p:spPr>
          <a:xfrm>
            <a:off x="-1" y="3907145"/>
            <a:ext cx="12192001" cy="2202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800"/>
          </a:p>
        </p:txBody>
      </p:sp>
      <p:sp>
        <p:nvSpPr>
          <p:cNvPr id="8" name="Freihandform 7"/>
          <p:cNvSpPr>
            <a:spLocks noChangeAspect="1"/>
          </p:cNvSpPr>
          <p:nvPr/>
        </p:nvSpPr>
        <p:spPr>
          <a:xfrm>
            <a:off x="-10074" y="0"/>
            <a:ext cx="12213209" cy="587180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panose="020B0604020202020204" pitchFamily="34" charset="0"/>
              <a:cs typeface="Arial" panose="020B0604020202020204" pitchFamily="34" charset="0"/>
            </a:endParaRPr>
          </a:p>
        </p:txBody>
      </p:sp>
      <p:sp>
        <p:nvSpPr>
          <p:cNvPr id="10" name="Textfeld 9"/>
          <p:cNvSpPr txBox="1"/>
          <p:nvPr userDrawn="1"/>
        </p:nvSpPr>
        <p:spPr>
          <a:xfrm>
            <a:off x="8275971" y="134684"/>
            <a:ext cx="2937022" cy="276999"/>
          </a:xfrm>
          <a:prstGeom prst="rect">
            <a:avLst/>
          </a:prstGeom>
          <a:noFill/>
        </p:spPr>
        <p:txBody>
          <a:bodyPr wrap="none" rtlCol="0" anchor="ctr" anchorCtr="0">
            <a:spAutoFit/>
          </a:bodyPr>
          <a:lstStyle/>
          <a:p>
            <a:pPr algn="l"/>
            <a:r>
              <a:rPr lang="de-DE" sz="1200" b="1" dirty="0">
                <a:solidFill>
                  <a:srgbClr val="003064"/>
                </a:solidFill>
                <a:latin typeface="Arial" panose="020B0604020202020204" pitchFamily="34" charset="0"/>
                <a:cs typeface="Arial" panose="020B0604020202020204" pitchFamily="34" charset="0"/>
              </a:rPr>
              <a:t>Schleswig-Holstein.</a:t>
            </a:r>
            <a:r>
              <a:rPr lang="de-DE" sz="1200" dirty="0">
                <a:solidFill>
                  <a:srgbClr val="003064"/>
                </a:solidFill>
                <a:latin typeface="Arial" panose="020B0604020202020204" pitchFamily="34" charset="0"/>
                <a:cs typeface="Arial" panose="020B0604020202020204" pitchFamily="34" charset="0"/>
              </a:rPr>
              <a:t> Der echte Norden.</a:t>
            </a:r>
          </a:p>
        </p:txBody>
      </p:sp>
      <p:sp>
        <p:nvSpPr>
          <p:cNvPr id="2" name="Title 1"/>
          <p:cNvSpPr>
            <a:spLocks noGrp="1"/>
          </p:cNvSpPr>
          <p:nvPr>
            <p:ph type="ctrTitle"/>
          </p:nvPr>
        </p:nvSpPr>
        <p:spPr>
          <a:xfrm>
            <a:off x="914400" y="722286"/>
            <a:ext cx="10363200" cy="2000512"/>
          </a:xfrm>
          <a:prstGeom prst="rect">
            <a:avLst/>
          </a:prstGeom>
        </p:spPr>
        <p:txBody>
          <a:bodyPr anchor="ctr">
            <a:normAutofit/>
          </a:bodyPr>
          <a:lstStyle>
            <a:lvl1pPr algn="l">
              <a:defRPr sz="540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914400" y="2786604"/>
            <a:ext cx="10363200" cy="15377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12" name="Textplatzhalter 11"/>
          <p:cNvSpPr>
            <a:spLocks noGrp="1"/>
          </p:cNvSpPr>
          <p:nvPr>
            <p:ph type="body" sz="quarter" idx="13" hasCustomPrompt="1"/>
          </p:nvPr>
        </p:nvSpPr>
        <p:spPr>
          <a:xfrm>
            <a:off x="242849" y="6173054"/>
            <a:ext cx="4800000" cy="288000"/>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Name</a:t>
            </a:r>
          </a:p>
        </p:txBody>
      </p:sp>
      <p:sp>
        <p:nvSpPr>
          <p:cNvPr id="13" name="Textplatzhalter 11"/>
          <p:cNvSpPr>
            <a:spLocks noGrp="1"/>
          </p:cNvSpPr>
          <p:nvPr>
            <p:ph type="body" sz="quarter" idx="14" hasCustomPrompt="1"/>
          </p:nvPr>
        </p:nvSpPr>
        <p:spPr>
          <a:xfrm>
            <a:off x="242849" y="6464164"/>
            <a:ext cx="3840000" cy="286813"/>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Datum</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Tree>
    <p:extLst>
      <p:ext uri="{BB962C8B-B14F-4D97-AF65-F5344CB8AC3E}">
        <p14:creationId xmlns:p14="http://schemas.microsoft.com/office/powerpoint/2010/main" val="188805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817084" y="225425"/>
            <a:ext cx="10560000" cy="133200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44680"/>
            <a:ext cx="5181600" cy="4032249"/>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172200" y="1844675"/>
            <a:ext cx="5181600" cy="403225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5"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7E6961B8-E763-4621-9D5D-38F66A348052}" type="datetime1">
              <a:rPr lang="de-DE" smtClean="0"/>
              <a:t>01.07.24</a:t>
            </a:fld>
            <a:endParaRPr lang="de-DE" dirty="0"/>
          </a:p>
        </p:txBody>
      </p:sp>
      <p:sp>
        <p:nvSpPr>
          <p:cNvPr id="16"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7"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77124885"/>
      </p:ext>
    </p:extLst>
  </p:cSld>
  <p:clrMapOvr>
    <a:masterClrMapping/>
  </p:clrMapOvr>
  <p:extLst>
    <p:ext uri="{DCECCB84-F9BA-43D5-87BE-67443E8EF086}">
      <p15:sldGuideLst xmlns:p15="http://schemas.microsoft.com/office/powerpoint/2012/main">
        <p15:guide id="1" orient="horz" pos="1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17084" y="225424"/>
            <a:ext cx="1056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B7E06C08-2B17-43F1-A072-02A8688504CF}" type="datetime1">
              <a:rPr lang="de-DE" smtClean="0"/>
              <a:t>01.07.24</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980541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7"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514C555C-37E2-44ED-BE6C-12A21C01C579}" type="datetime1">
              <a:rPr lang="de-DE" smtClean="0"/>
              <a:t>01.07.24</a:t>
            </a:fld>
            <a:endParaRPr lang="de-DE" dirty="0"/>
          </a:p>
        </p:txBody>
      </p:sp>
      <p:sp>
        <p:nvSpPr>
          <p:cNvPr id="8"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9"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0542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4" name="Rechteck 3"/>
          <p:cNvSpPr/>
          <p:nvPr userDrawn="1"/>
        </p:nvSpPr>
        <p:spPr>
          <a:xfrm>
            <a:off x="0" y="3"/>
            <a:ext cx="12192000" cy="603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F2F1D57B-2905-4E99-8DD2-DA23D35CE01F}" type="datetime1">
              <a:rPr lang="de-DE" smtClean="0"/>
              <a:t>01.07.24</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438175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7" name="Rechteck 6"/>
          <p:cNvSpPr/>
          <p:nvPr userDrawn="1"/>
        </p:nvSpPr>
        <p:spPr>
          <a:xfrm>
            <a:off x="0" y="1683803"/>
            <a:ext cx="12192000" cy="4348518"/>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hasCustomPrompt="1"/>
          </p:nvPr>
        </p:nvSpPr>
        <p:spPr>
          <a:xfrm>
            <a:off x="831851" y="1844680"/>
            <a:ext cx="10515600" cy="2717801"/>
          </a:xfrm>
          <a:prstGeom prst="rect">
            <a:avLst/>
          </a:prstGeom>
        </p:spPr>
        <p:txBody>
          <a:bodyPr anchor="ctr">
            <a:normAutofit/>
          </a:bodyPr>
          <a:lstStyle>
            <a:lvl1pPr>
              <a:defRPr sz="4800">
                <a:solidFill>
                  <a:schemeClr val="bg1"/>
                </a:solidFill>
              </a:defRPr>
            </a:lvl1pPr>
          </a:lstStyle>
          <a:p>
            <a:r>
              <a:rPr lang="de-DE" dirty="0"/>
              <a:t>Zwischentitelmasterformat durch Klicken bearbeiten</a:t>
            </a:r>
            <a:endParaRPr lang="en-US" dirty="0"/>
          </a:p>
        </p:txBody>
      </p:sp>
      <p:sp>
        <p:nvSpPr>
          <p:cNvPr id="3" name="Text Placeholder 2"/>
          <p:cNvSpPr>
            <a:spLocks noGrp="1"/>
          </p:cNvSpPr>
          <p:nvPr>
            <p:ph type="body" idx="1"/>
          </p:nvPr>
        </p:nvSpPr>
        <p:spPr>
          <a:xfrm>
            <a:off x="831851" y="4589469"/>
            <a:ext cx="10515600" cy="128746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F8B4B845-6DC3-45BC-9049-17AD7992C39F}" type="datetime1">
              <a:rPr lang="de-DE" smtClean="0"/>
              <a:t>01.07.24</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30134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Zwischen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816000" y="225425"/>
            <a:ext cx="1056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814917" y="1844675"/>
            <a:ext cx="10560000"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814917" y="2809461"/>
            <a:ext cx="1056000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026D32B0-575C-43B7-B8BD-48B68FBBD667}" type="datetime1">
              <a:rPr lang="de-DE" smtClean="0"/>
              <a:t>01.07.24</a:t>
            </a:fld>
            <a:endParaRPr lang="de-DE" dirty="0"/>
          </a:p>
        </p:txBody>
      </p:sp>
      <p:sp>
        <p:nvSpPr>
          <p:cNvPr id="13"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848789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2" name="Title 1"/>
          <p:cNvSpPr>
            <a:spLocks noGrp="1"/>
          </p:cNvSpPr>
          <p:nvPr>
            <p:ph type="title"/>
          </p:nvPr>
        </p:nvSpPr>
        <p:spPr>
          <a:xfrm>
            <a:off x="817084" y="225425"/>
            <a:ext cx="1056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838201" y="1844675"/>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839789" y="2809461"/>
            <a:ext cx="5157787"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6172203" y="1844675"/>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6172203" y="2835275"/>
            <a:ext cx="5183188" cy="30416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96C799F4-74F0-4B8C-938F-5A0C36883B70}" type="datetime1">
              <a:rPr lang="de-DE" smtClean="0"/>
              <a:t>01.07.24</a:t>
            </a:fld>
            <a:endParaRPr lang="de-DE" dirty="0"/>
          </a:p>
        </p:txBody>
      </p:sp>
      <p:sp>
        <p:nvSpPr>
          <p:cNvPr id="15" name="Fußzeilenplatzhalter 5"/>
          <p:cNvSpPr>
            <a:spLocks noGrp="1"/>
          </p:cNvSpPr>
          <p:nvPr>
            <p:ph type="ftr" sz="quarter" idx="17"/>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18"/>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2489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01.07.24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27051792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1844679"/>
            <a:ext cx="3932237" cy="2064717"/>
          </a:xfrm>
          <a:prstGeom prst="rect">
            <a:avLst/>
          </a:prstGeom>
        </p:spPr>
        <p:txBody>
          <a:bodyPr anchor="ctr"/>
          <a:lstStyle>
            <a:lvl1pPr>
              <a:defRPr sz="3200"/>
            </a:lvl1pPr>
          </a:lstStyle>
          <a:p>
            <a:r>
              <a:rPr lang="de-DE" dirty="0"/>
              <a:t>Titelmasterformat durch Klicken bearbeiten</a:t>
            </a:r>
            <a:endParaRPr lang="en-US" dirty="0"/>
          </a:p>
        </p:txBody>
      </p:sp>
      <p:sp>
        <p:nvSpPr>
          <p:cNvPr id="3" name="Content Placeholder 2"/>
          <p:cNvSpPr>
            <a:spLocks noGrp="1"/>
          </p:cNvSpPr>
          <p:nvPr>
            <p:ph idx="1"/>
          </p:nvPr>
        </p:nvSpPr>
        <p:spPr>
          <a:xfrm>
            <a:off x="5183188" y="1844675"/>
            <a:ext cx="6172200" cy="40163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4041918"/>
            <a:ext cx="3932237"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33F28847-7BF0-413E-A4B4-C02469266E58}" type="datetime1">
              <a:rPr lang="de-DE" smtClean="0"/>
              <a:t>01.07.24</a:t>
            </a:fld>
            <a:endParaRPr lang="de-DE" dirty="0"/>
          </a:p>
        </p:txBody>
      </p:sp>
      <p:sp>
        <p:nvSpPr>
          <p:cNvPr id="13"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49849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1844675"/>
            <a:ext cx="6172200" cy="401637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8" name="Title 1"/>
          <p:cNvSpPr>
            <a:spLocks noGrp="1"/>
          </p:cNvSpPr>
          <p:nvPr>
            <p:ph type="title"/>
          </p:nvPr>
        </p:nvSpPr>
        <p:spPr>
          <a:xfrm>
            <a:off x="839788" y="1844679"/>
            <a:ext cx="3932237" cy="2064717"/>
          </a:xfrm>
          <a:prstGeom prst="rect">
            <a:avLst/>
          </a:prstGeom>
        </p:spPr>
        <p:txBody>
          <a:bodyPr anchor="ctr"/>
          <a:lstStyle>
            <a:lvl1pPr>
              <a:defRPr sz="3200"/>
            </a:lvl1pPr>
          </a:lstStyle>
          <a:p>
            <a:r>
              <a:rPr lang="de-DE" dirty="0"/>
              <a:t>Titelmasterformat durch Klicken bearbeiten</a:t>
            </a:r>
            <a:endParaRPr lang="en-US" dirty="0"/>
          </a:p>
        </p:txBody>
      </p:sp>
      <p:sp>
        <p:nvSpPr>
          <p:cNvPr id="9" name="Text Placeholder 3"/>
          <p:cNvSpPr>
            <a:spLocks noGrp="1"/>
          </p:cNvSpPr>
          <p:nvPr>
            <p:ph type="body" sz="half" idx="2"/>
          </p:nvPr>
        </p:nvSpPr>
        <p:spPr>
          <a:xfrm>
            <a:off x="839788" y="4041918"/>
            <a:ext cx="3932237"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35DF68FC-774B-4D41-A04C-46D2580C019C}" type="datetime1">
              <a:rPr lang="de-DE" smtClean="0"/>
              <a:t>01.07.24</a:t>
            </a:fld>
            <a:endParaRPr lang="de-DE" dirty="0"/>
          </a:p>
        </p:txBody>
      </p:sp>
      <p:sp>
        <p:nvSpPr>
          <p:cNvPr id="15"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46697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5A918E5-D937-4385-B3C1-9CE1C1F817BB}" type="datetime1">
              <a:rPr lang="de-DE" smtClean="0"/>
              <a:t>01.07.24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5631454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5A918E5-D937-4385-B3C1-9CE1C1F817BB}" type="datetime1">
              <a:rPr lang="de-DE" smtClean="0"/>
              <a:t>01.07.24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1292480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5A918E5-D937-4385-B3C1-9CE1C1F817BB}" type="datetime1">
              <a:rPr lang="de-DE" smtClean="0"/>
              <a:t>01.07.24</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1228645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5A918E5-D937-4385-B3C1-9CE1C1F817BB}" type="datetime1">
              <a:rPr lang="de-DE" smtClean="0"/>
              <a:t>01.07.24</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7118965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918E5-D937-4385-B3C1-9CE1C1F817BB}" type="datetime1">
              <a:rPr lang="de-DE" smtClean="0"/>
              <a:t>01.07.24</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9113522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01.07.24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9706929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01.07.24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0678751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918E5-D937-4385-B3C1-9CE1C1F817BB}" type="datetime1">
              <a:rPr lang="de-DE" smtClean="0"/>
              <a:t>01.07.24</a:t>
            </a:fld>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8610600" y="6356350"/>
            <a:ext cx="20312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a:t> Folie </a:t>
            </a:r>
            <a:fld id="{812F24F4-33A2-4A6F-87E3-ABC44FA42587}" type="slidenum">
              <a:rPr lang="de-DE" smtClean="0"/>
              <a:pPr/>
              <a:t>‹Nr.›</a:t>
            </a:fld>
            <a:endParaRPr lang="de-DE" dirty="0"/>
          </a:p>
        </p:txBody>
      </p:sp>
      <p:sp>
        <p:nvSpPr>
          <p:cNvPr id="7" name="Rechteck 6">
            <a:extLst>
              <a:ext uri="{FF2B5EF4-FFF2-40B4-BE49-F238E27FC236}">
                <a16:creationId xmlns:a16="http://schemas.microsoft.com/office/drawing/2014/main" id="{3B83511D-8196-4682-A40F-0C342EC59218}"/>
              </a:ext>
            </a:extLst>
          </p:cNvPr>
          <p:cNvSpPr/>
          <p:nvPr userDrawn="1"/>
        </p:nvSpPr>
        <p:spPr>
          <a:xfrm>
            <a:off x="0" y="1683803"/>
            <a:ext cx="12192000" cy="4348518"/>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395144" y="6268823"/>
            <a:ext cx="1407859" cy="452652"/>
          </a:xfrm>
          <a:prstGeom prst="rect">
            <a:avLst/>
          </a:prstGeom>
        </p:spPr>
      </p:pic>
    </p:spTree>
    <p:extLst>
      <p:ext uri="{BB962C8B-B14F-4D97-AF65-F5344CB8AC3E}">
        <p14:creationId xmlns:p14="http://schemas.microsoft.com/office/powerpoint/2010/main" val="2175431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4" r:id="rId13"/>
    <p:sldLayoutId id="2147483666" r:id="rId14"/>
    <p:sldLayoutId id="2147483671" r:id="rId15"/>
    <p:sldLayoutId id="2147483667" r:id="rId16"/>
    <p:sldLayoutId id="2147483663" r:id="rId17"/>
    <p:sldLayoutId id="2147483670" r:id="rId18"/>
    <p:sldLayoutId id="2147483665" r:id="rId19"/>
    <p:sldLayoutId id="2147483668" r:id="rId20"/>
    <p:sldLayoutId id="2147483669"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62E12-A9AD-4F60-AF47-57F046D67955}"/>
              </a:ext>
            </a:extLst>
          </p:cNvPr>
          <p:cNvSpPr>
            <a:spLocks noGrp="1"/>
          </p:cNvSpPr>
          <p:nvPr>
            <p:ph type="ctrTitle"/>
          </p:nvPr>
        </p:nvSpPr>
        <p:spPr/>
        <p:txBody>
          <a:bodyPr>
            <a:normAutofit/>
          </a:bodyPr>
          <a:lstStyle/>
          <a:p>
            <a:r>
              <a:rPr lang="de-DE" dirty="0"/>
              <a:t>Schulrechtsausbildung IQSH Veranstaltung 2</a:t>
            </a:r>
          </a:p>
        </p:txBody>
      </p:sp>
      <p:sp>
        <p:nvSpPr>
          <p:cNvPr id="3" name="Untertitel 2">
            <a:extLst>
              <a:ext uri="{FF2B5EF4-FFF2-40B4-BE49-F238E27FC236}">
                <a16:creationId xmlns:a16="http://schemas.microsoft.com/office/drawing/2014/main" id="{A6476B11-92CB-44B5-96F8-BB3DBB49C262}"/>
              </a:ext>
            </a:extLst>
          </p:cNvPr>
          <p:cNvSpPr>
            <a:spLocks noGrp="1"/>
          </p:cNvSpPr>
          <p:nvPr>
            <p:ph type="subTitle" idx="1"/>
          </p:nvPr>
        </p:nvSpPr>
        <p:spPr/>
        <p:txBody>
          <a:bodyPr/>
          <a:lstStyle/>
          <a:p>
            <a:r>
              <a:rPr lang="de-DE" dirty="0"/>
              <a:t>Teil 1</a:t>
            </a:r>
          </a:p>
          <a:p>
            <a:r>
              <a:rPr lang="de-DE" dirty="0"/>
              <a:t>Lernen am anderen Ort</a:t>
            </a:r>
          </a:p>
        </p:txBody>
      </p:sp>
      <p:sp>
        <p:nvSpPr>
          <p:cNvPr id="4" name="Textplatzhalter 3">
            <a:extLst>
              <a:ext uri="{FF2B5EF4-FFF2-40B4-BE49-F238E27FC236}">
                <a16:creationId xmlns:a16="http://schemas.microsoft.com/office/drawing/2014/main" id="{72AF3722-355D-421A-9F47-942E3A6496DD}"/>
              </a:ext>
            </a:extLst>
          </p:cNvPr>
          <p:cNvSpPr>
            <a:spLocks noGrp="1"/>
          </p:cNvSpPr>
          <p:nvPr>
            <p:ph type="body" sz="quarter" idx="13"/>
          </p:nvPr>
        </p:nvSpPr>
        <p:spPr/>
        <p:txBody>
          <a:bodyPr/>
          <a:lstStyle/>
          <a:p>
            <a:r>
              <a:rPr lang="de-DE" dirty="0"/>
              <a:t>Kompetenzerwartung 7</a:t>
            </a:r>
          </a:p>
        </p:txBody>
      </p:sp>
      <p:sp>
        <p:nvSpPr>
          <p:cNvPr id="5" name="Textplatzhalter 4">
            <a:extLst>
              <a:ext uri="{FF2B5EF4-FFF2-40B4-BE49-F238E27FC236}">
                <a16:creationId xmlns:a16="http://schemas.microsoft.com/office/drawing/2014/main" id="{5F3CB15F-AD9B-4E53-BBB3-F42BDE50F4DD}"/>
              </a:ext>
            </a:extLst>
          </p:cNvPr>
          <p:cNvSpPr>
            <a:spLocks noGrp="1"/>
          </p:cNvSpPr>
          <p:nvPr>
            <p:ph type="body" sz="quarter" idx="14"/>
          </p:nvPr>
        </p:nvSpPr>
        <p:spPr/>
        <p:txBody>
          <a:bodyPr>
            <a:normAutofit/>
          </a:bodyPr>
          <a:lstStyle/>
          <a:p>
            <a:r>
              <a:rPr lang="de-DE" dirty="0"/>
              <a:t>Stand: 25. August 2024 / Schulrechtsausschuss IQSH</a:t>
            </a:r>
          </a:p>
        </p:txBody>
      </p:sp>
    </p:spTree>
    <p:extLst>
      <p:ext uri="{BB962C8B-B14F-4D97-AF65-F5344CB8AC3E}">
        <p14:creationId xmlns:p14="http://schemas.microsoft.com/office/powerpoint/2010/main" val="387127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Tipp: Checkliste</a:t>
            </a:r>
          </a:p>
        </p:txBody>
      </p:sp>
      <p:sp>
        <p:nvSpPr>
          <p:cNvPr id="3" name="Inhaltsplatzhalter 2"/>
          <p:cNvSpPr>
            <a:spLocks noGrp="1"/>
          </p:cNvSpPr>
          <p:nvPr>
            <p:ph idx="1"/>
          </p:nvPr>
        </p:nvSpPr>
        <p:spPr>
          <a:xfrm>
            <a:off x="838200" y="1825625"/>
            <a:ext cx="4534022" cy="4351338"/>
          </a:xfrm>
        </p:spPr>
        <p:txBody>
          <a:bodyPr anchor="t">
            <a:normAutofit/>
          </a:bodyPr>
          <a:lstStyle/>
          <a:p>
            <a:pPr algn="just">
              <a:lnSpc>
                <a:spcPct val="100000"/>
              </a:lnSpc>
              <a:spcBef>
                <a:spcPts val="0"/>
              </a:spcBef>
            </a:pPr>
            <a:r>
              <a:rPr lang="de-DE" dirty="0">
                <a:solidFill>
                  <a:srgbClr val="000000"/>
                </a:solidFill>
                <a:effectLst/>
                <a:ea typeface="Arial" panose="020B0604020202020204" pitchFamily="34" charset="0"/>
              </a:rPr>
              <a:t>Im Leitfaden finden Sie auf Seite 12 eine Checkliste für die Vor- und Nachbereitung von Fahrten.</a:t>
            </a:r>
          </a:p>
          <a:p>
            <a:pPr marL="0" indent="0" algn="just">
              <a:lnSpc>
                <a:spcPct val="100000"/>
              </a:lnSpc>
              <a:spcBef>
                <a:spcPts val="0"/>
              </a:spcBef>
              <a:buNone/>
            </a:pPr>
            <a:endParaRPr lang="de-DE" dirty="0">
              <a:solidFill>
                <a:srgbClr val="000000"/>
              </a:solidFill>
              <a:effectLst/>
              <a:ea typeface="Arial" panose="020B0604020202020204" pitchFamily="34" charset="0"/>
            </a:endParaRPr>
          </a:p>
        </p:txBody>
      </p:sp>
      <p:pic>
        <p:nvPicPr>
          <p:cNvPr id="4" name="Grafik 3">
            <a:extLst>
              <a:ext uri="{FF2B5EF4-FFF2-40B4-BE49-F238E27FC236}">
                <a16:creationId xmlns:a16="http://schemas.microsoft.com/office/drawing/2014/main" id="{2629C5C0-6B96-FC65-6F08-166C0EE05D91}"/>
              </a:ext>
            </a:extLst>
          </p:cNvPr>
          <p:cNvPicPr>
            <a:picLocks noChangeAspect="1"/>
          </p:cNvPicPr>
          <p:nvPr/>
        </p:nvPicPr>
        <p:blipFill>
          <a:blip r:embed="rId2"/>
          <a:stretch>
            <a:fillRect/>
          </a:stretch>
        </p:blipFill>
        <p:spPr>
          <a:xfrm>
            <a:off x="5691353" y="1825625"/>
            <a:ext cx="6289128" cy="3843356"/>
          </a:xfrm>
          <a:prstGeom prst="rect">
            <a:avLst/>
          </a:prstGeom>
        </p:spPr>
      </p:pic>
    </p:spTree>
    <p:extLst>
      <p:ext uri="{BB962C8B-B14F-4D97-AF65-F5344CB8AC3E}">
        <p14:creationId xmlns:p14="http://schemas.microsoft.com/office/powerpoint/2010/main" val="1290359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1.7.7 Beaufsichtigung I - Grundsätze</a:t>
            </a:r>
          </a:p>
        </p:txBody>
      </p:sp>
      <p:sp>
        <p:nvSpPr>
          <p:cNvPr id="3" name="Inhaltsplatzhalter 2"/>
          <p:cNvSpPr>
            <a:spLocks noGrp="1"/>
          </p:cNvSpPr>
          <p:nvPr>
            <p:ph idx="1"/>
          </p:nvPr>
        </p:nvSpPr>
        <p:spPr/>
        <p:txBody>
          <a:bodyPr anchor="ctr">
            <a:normAutofit/>
          </a:bodyPr>
          <a:lstStyle/>
          <a:p>
            <a:pPr algn="just">
              <a:lnSpc>
                <a:spcPct val="100000"/>
              </a:lnSpc>
              <a:spcBef>
                <a:spcPts val="0"/>
              </a:spcBef>
            </a:pPr>
            <a:r>
              <a:rPr lang="de-DE" dirty="0">
                <a:solidFill>
                  <a:srgbClr val="000000"/>
                </a:solidFill>
                <a:effectLst/>
                <a:ea typeface="Arial" panose="020B0604020202020204" pitchFamily="34" charset="0"/>
              </a:rPr>
              <a:t>Für die Beaufsichtigung der SuS gelten die gleichen Grundsätze wie im Schulalltag (aktiv, kontinuierlich, präventiv – Letzterem kommt bereits bei der Vorbereitung eine höhere Bedeutung zu, indem die Fahrt </a:t>
            </a:r>
            <a:r>
              <a:rPr lang="de-DE" b="1" dirty="0">
                <a:solidFill>
                  <a:srgbClr val="000000"/>
                </a:solidFill>
                <a:effectLst/>
                <a:ea typeface="Arial" panose="020B0604020202020204" pitchFamily="34" charset="0"/>
              </a:rPr>
              <a:t>sorgsam auch unter Aufsichtsaspekten geplant </a:t>
            </a:r>
            <a:r>
              <a:rPr lang="de-DE" dirty="0">
                <a:solidFill>
                  <a:srgbClr val="000000"/>
                </a:solidFill>
                <a:effectLst/>
                <a:ea typeface="Arial" panose="020B0604020202020204" pitchFamily="34" charset="0"/>
              </a:rPr>
              <a:t>wird). </a:t>
            </a:r>
          </a:p>
          <a:p>
            <a:pPr algn="just">
              <a:lnSpc>
                <a:spcPct val="100000"/>
              </a:lnSpc>
              <a:spcBef>
                <a:spcPts val="0"/>
              </a:spcBef>
            </a:pPr>
            <a:r>
              <a:rPr lang="de-DE" dirty="0">
                <a:solidFill>
                  <a:srgbClr val="000000"/>
                </a:solidFill>
                <a:effectLst/>
                <a:ea typeface="Times New Roman" panose="02020603050405020304" pitchFamily="18" charset="0"/>
              </a:rPr>
              <a:t>Es liegt ein </a:t>
            </a:r>
            <a:r>
              <a:rPr lang="de-DE" b="1" dirty="0">
                <a:solidFill>
                  <a:srgbClr val="000000"/>
                </a:solidFill>
                <a:effectLst/>
                <a:ea typeface="Times New Roman" panose="02020603050405020304" pitchFamily="18" charset="0"/>
              </a:rPr>
              <a:t>„besonderer Aufsichtsanlass“ </a:t>
            </a:r>
            <a:r>
              <a:rPr lang="de-DE" dirty="0">
                <a:solidFill>
                  <a:srgbClr val="000000"/>
                </a:solidFill>
                <a:effectLst/>
                <a:ea typeface="Times New Roman" panose="02020603050405020304" pitchFamily="18" charset="0"/>
              </a:rPr>
              <a:t>vor. Präventive Aufsichtsmaßnahmen müssen daher intensiver ausfallen als innerhalb der Schule: Einmalige Belehrungen reichen nicht aus, Weisungen müssen in ausreichendem Umfang aufgefrischt werden.</a:t>
            </a:r>
          </a:p>
          <a:p>
            <a:pPr algn="just">
              <a:lnSpc>
                <a:spcPct val="100000"/>
              </a:lnSpc>
              <a:spcBef>
                <a:spcPts val="0"/>
              </a:spcBef>
            </a:pPr>
            <a:r>
              <a:rPr lang="de-DE" dirty="0">
                <a:solidFill>
                  <a:srgbClr val="000000"/>
                </a:solidFill>
                <a:effectLst/>
                <a:ea typeface="Arial" panose="020B0604020202020204" pitchFamily="34" charset="0"/>
              </a:rPr>
              <a:t>Erste-Hilfe-Ausrüs</a:t>
            </a:r>
            <a:r>
              <a:rPr lang="de-DE" dirty="0">
                <a:solidFill>
                  <a:srgbClr val="000000"/>
                </a:solidFill>
                <a:ea typeface="Arial" panose="020B0604020202020204" pitchFamily="34" charset="0"/>
              </a:rPr>
              <a:t>tung muss mitgeführt werden (Nr. 7.3)</a:t>
            </a:r>
            <a:endParaRPr lang="de-DE" dirty="0">
              <a:solidFill>
                <a:srgbClr val="000000"/>
              </a:solidFill>
              <a:effectLst/>
              <a:ea typeface="Arial" panose="020B0604020202020204" pitchFamily="34" charset="0"/>
            </a:endParaRPr>
          </a:p>
        </p:txBody>
      </p:sp>
      <p:pic>
        <p:nvPicPr>
          <p:cNvPr id="4" name="Grafik 3">
            <a:extLst>
              <a:ext uri="{FF2B5EF4-FFF2-40B4-BE49-F238E27FC236}">
                <a16:creationId xmlns:a16="http://schemas.microsoft.com/office/drawing/2014/main" id="{61C3E968-3B84-5BA9-C2DF-F0AF06DCA3EE}"/>
              </a:ext>
            </a:extLst>
          </p:cNvPr>
          <p:cNvPicPr>
            <a:picLocks noChangeAspect="1"/>
          </p:cNvPicPr>
          <p:nvPr/>
        </p:nvPicPr>
        <p:blipFill>
          <a:blip r:embed="rId2"/>
          <a:stretch>
            <a:fillRect/>
          </a:stretch>
        </p:blipFill>
        <p:spPr>
          <a:xfrm>
            <a:off x="10219018" y="4935071"/>
            <a:ext cx="1134782" cy="1134782"/>
          </a:xfrm>
          <a:prstGeom prst="rect">
            <a:avLst/>
          </a:prstGeom>
        </p:spPr>
      </p:pic>
    </p:spTree>
    <p:extLst>
      <p:ext uri="{BB962C8B-B14F-4D97-AF65-F5344CB8AC3E}">
        <p14:creationId xmlns:p14="http://schemas.microsoft.com/office/powerpoint/2010/main" val="664983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1.7.7 Beaufsichtigung II – Freizeit (1)</a:t>
            </a:r>
          </a:p>
        </p:txBody>
      </p:sp>
      <p:sp>
        <p:nvSpPr>
          <p:cNvPr id="3" name="Inhaltsplatzhalter 2"/>
          <p:cNvSpPr>
            <a:spLocks noGrp="1"/>
          </p:cNvSpPr>
          <p:nvPr>
            <p:ph idx="1"/>
          </p:nvPr>
        </p:nvSpPr>
        <p:spPr>
          <a:xfrm>
            <a:off x="838200" y="1590673"/>
            <a:ext cx="11353800" cy="4542113"/>
          </a:xfrm>
        </p:spPr>
        <p:txBody>
          <a:bodyPr anchor="ctr">
            <a:normAutofit/>
          </a:bodyPr>
          <a:lstStyle/>
          <a:p>
            <a:pPr marL="427990" marR="866775" indent="-285750" algn="just">
              <a:lnSpc>
                <a:spcPct val="100000"/>
              </a:lnSpc>
              <a:spcAft>
                <a:spcPts val="15"/>
              </a:spcAft>
            </a:pPr>
            <a:r>
              <a:rPr lang="de-DE" dirty="0">
                <a:solidFill>
                  <a:srgbClr val="000000"/>
                </a:solidFill>
                <a:effectLst/>
                <a:ea typeface="Arial" panose="020B0604020202020204" pitchFamily="34" charset="0"/>
              </a:rPr>
              <a:t>Es ist möglich, SuS während einer Klassenfahrt unbeaufsichtigte (räumlich und zeitlich eingegrenzte) </a:t>
            </a:r>
            <a:r>
              <a:rPr lang="de-DE" i="1" dirty="0">
                <a:solidFill>
                  <a:srgbClr val="000000"/>
                </a:solidFill>
                <a:effectLst/>
                <a:ea typeface="Arial" panose="020B0604020202020204" pitchFamily="34" charset="0"/>
              </a:rPr>
              <a:t>Freizeit</a:t>
            </a:r>
            <a:r>
              <a:rPr lang="de-DE" dirty="0">
                <a:solidFill>
                  <a:srgbClr val="000000"/>
                </a:solidFill>
                <a:effectLst/>
                <a:ea typeface="Arial" panose="020B0604020202020204" pitchFamily="34" charset="0"/>
              </a:rPr>
              <a:t> einzuräumen, </a:t>
            </a:r>
            <a:r>
              <a:rPr lang="de-DE" b="1" dirty="0">
                <a:solidFill>
                  <a:srgbClr val="000000"/>
                </a:solidFill>
                <a:effectLst/>
                <a:ea typeface="Arial" panose="020B0604020202020204" pitchFamily="34" charset="0"/>
              </a:rPr>
              <a:t>sofern die Eltern vorher schriftlich zugestimmt haben</a:t>
            </a:r>
            <a:r>
              <a:rPr lang="de-DE" dirty="0">
                <a:solidFill>
                  <a:srgbClr val="000000"/>
                </a:solidFill>
                <a:effectLst/>
                <a:ea typeface="Arial" panose="020B0604020202020204" pitchFamily="34" charset="0"/>
              </a:rPr>
              <a:t>. „Freizeit“ bedeutet, dass die Schulveranstaltung für diese Zeit </a:t>
            </a:r>
            <a:r>
              <a:rPr lang="de-DE" b="1" dirty="0">
                <a:solidFill>
                  <a:srgbClr val="000000"/>
                </a:solidFill>
                <a:effectLst/>
                <a:ea typeface="Arial" panose="020B0604020202020204" pitchFamily="34" charset="0"/>
              </a:rPr>
              <a:t>quasi unterbrochen</a:t>
            </a:r>
            <a:r>
              <a:rPr lang="de-DE" dirty="0">
                <a:solidFill>
                  <a:srgbClr val="000000"/>
                </a:solidFill>
                <a:effectLst/>
                <a:ea typeface="Arial" panose="020B0604020202020204" pitchFamily="34" charset="0"/>
              </a:rPr>
              <a:t> ist. </a:t>
            </a:r>
            <a:r>
              <a:rPr lang="de-DE" dirty="0">
                <a:solidFill>
                  <a:srgbClr val="000000"/>
                </a:solidFill>
                <a:ea typeface="Arial" panose="020B0604020202020204" pitchFamily="34" charset="0"/>
              </a:rPr>
              <a:t>Es gelten die Regeln des Jugendschutzgesetzes – so als ob sie zu Hause wären</a:t>
            </a:r>
            <a:r>
              <a:rPr lang="de-DE" dirty="0">
                <a:solidFill>
                  <a:srgbClr val="000000"/>
                </a:solidFill>
                <a:effectLst/>
                <a:ea typeface="Arial" panose="020B0604020202020204" pitchFamily="34" charset="0"/>
              </a:rPr>
              <a:t>. Allerdings sind die SuS in dieser Zeit dann auch </a:t>
            </a:r>
            <a:r>
              <a:rPr lang="de-DE" b="1" dirty="0">
                <a:solidFill>
                  <a:srgbClr val="000000"/>
                </a:solidFill>
                <a:effectLst/>
                <a:ea typeface="Arial" panose="020B0604020202020204" pitchFamily="34" charset="0"/>
              </a:rPr>
              <a:t>nicht über die gesetzliche Unfallversicherung abgesichert</a:t>
            </a:r>
            <a:r>
              <a:rPr lang="de-DE" dirty="0">
                <a:solidFill>
                  <a:srgbClr val="000000"/>
                </a:solidFill>
                <a:effectLst/>
                <a:ea typeface="Arial" panose="020B0604020202020204" pitchFamily="34" charset="0"/>
              </a:rPr>
              <a:t>. </a:t>
            </a:r>
          </a:p>
          <a:p>
            <a:pPr marL="885190" marR="866775" lvl="1" indent="-285750" algn="just">
              <a:lnSpc>
                <a:spcPct val="100000"/>
              </a:lnSpc>
              <a:spcAft>
                <a:spcPts val="15"/>
              </a:spcAft>
            </a:pPr>
            <a:r>
              <a:rPr lang="de-DE" sz="2000" dirty="0">
                <a:solidFill>
                  <a:srgbClr val="000000"/>
                </a:solidFill>
                <a:effectLst/>
                <a:ea typeface="Arial" panose="020B0604020202020204" pitchFamily="34" charset="0"/>
              </a:rPr>
              <a:t>Vor jeder Freizeit sollte eine Belehrung über die Regeln erfolgen. Dass alle SuS nur in Dreiergruppen unterwegs und per Handy erreichbar sind, versteht sich von selbst. Auch Sie als Lehrkraft müssen jederzeit per Handy erreichbar sein. </a:t>
            </a:r>
            <a:endParaRPr lang="de-DE" sz="1800" dirty="0">
              <a:solidFill>
                <a:srgbClr val="000000"/>
              </a:solidFill>
              <a:effectLst/>
              <a:ea typeface="Arial" panose="020B0604020202020204" pitchFamily="34" charset="0"/>
            </a:endParaRPr>
          </a:p>
        </p:txBody>
      </p:sp>
      <p:pic>
        <p:nvPicPr>
          <p:cNvPr id="4" name="Grafik 3">
            <a:extLst>
              <a:ext uri="{FF2B5EF4-FFF2-40B4-BE49-F238E27FC236}">
                <a16:creationId xmlns:a16="http://schemas.microsoft.com/office/drawing/2014/main" id="{558978EA-02F4-F374-D0DF-7CFF6768D333}"/>
              </a:ext>
            </a:extLst>
          </p:cNvPr>
          <p:cNvPicPr>
            <a:picLocks noChangeAspect="1"/>
          </p:cNvPicPr>
          <p:nvPr/>
        </p:nvPicPr>
        <p:blipFill>
          <a:blip r:embed="rId2"/>
          <a:stretch>
            <a:fillRect/>
          </a:stretch>
        </p:blipFill>
        <p:spPr>
          <a:xfrm>
            <a:off x="9835775" y="0"/>
            <a:ext cx="2246406" cy="2246406"/>
          </a:xfrm>
          <a:prstGeom prst="rect">
            <a:avLst/>
          </a:prstGeom>
        </p:spPr>
      </p:pic>
    </p:spTree>
    <p:extLst>
      <p:ext uri="{BB962C8B-B14F-4D97-AF65-F5344CB8AC3E}">
        <p14:creationId xmlns:p14="http://schemas.microsoft.com/office/powerpoint/2010/main" val="274663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1.7.7 Beaufsichtigung II – Freizeit (2)</a:t>
            </a:r>
          </a:p>
        </p:txBody>
      </p:sp>
      <p:sp>
        <p:nvSpPr>
          <p:cNvPr id="3" name="Inhaltsplatzhalter 2"/>
          <p:cNvSpPr>
            <a:spLocks noGrp="1"/>
          </p:cNvSpPr>
          <p:nvPr>
            <p:ph idx="1"/>
          </p:nvPr>
        </p:nvSpPr>
        <p:spPr>
          <a:xfrm>
            <a:off x="838200" y="1825625"/>
            <a:ext cx="10094260" cy="4351338"/>
          </a:xfrm>
        </p:spPr>
        <p:txBody>
          <a:bodyPr anchor="ctr">
            <a:normAutofit fontScale="92500"/>
          </a:bodyPr>
          <a:lstStyle/>
          <a:p>
            <a:pPr marL="427990" marR="866775" indent="-285750" algn="just">
              <a:lnSpc>
                <a:spcPct val="100000"/>
              </a:lnSpc>
              <a:spcAft>
                <a:spcPts val="15"/>
              </a:spcAft>
            </a:pPr>
            <a:r>
              <a:rPr lang="de-DE" dirty="0">
                <a:solidFill>
                  <a:srgbClr val="000000"/>
                </a:solidFill>
                <a:effectLst/>
                <a:ea typeface="Arial" panose="020B0604020202020204" pitchFamily="34" charset="0"/>
              </a:rPr>
              <a:t>Bei „Freizeiten“ zum Beispiel für einen Einkaufsbummel kann es sinnvoll sein, diese nicht als Freizeit zu bezeichnen, sondern das Erkunden der Innenstadt mit einem </a:t>
            </a:r>
            <a:r>
              <a:rPr lang="de-DE" b="1" dirty="0">
                <a:solidFill>
                  <a:srgbClr val="000000"/>
                </a:solidFill>
                <a:effectLst/>
                <a:ea typeface="Arial" panose="020B0604020202020204" pitchFamily="34" charset="0"/>
              </a:rPr>
              <a:t>pädagogischen Arbeitsauftrag </a:t>
            </a:r>
            <a:r>
              <a:rPr lang="de-DE" dirty="0">
                <a:solidFill>
                  <a:srgbClr val="000000"/>
                </a:solidFill>
                <a:effectLst/>
                <a:ea typeface="Arial" panose="020B0604020202020204" pitchFamily="34" charset="0"/>
              </a:rPr>
              <a:t>zu versehen: „Lauft die Einkaufsstraße von Süden nach Norden ab und notiert dabei die Namen aller Kirchen mit Baujahr und Konfession. Kopiert die lateinische Inschrift am Denkmal und übersetzt sie.“ </a:t>
            </a:r>
          </a:p>
          <a:p>
            <a:pPr marL="427990" marR="866775" indent="-285750" algn="just">
              <a:lnSpc>
                <a:spcPct val="100000"/>
              </a:lnSpc>
              <a:spcAft>
                <a:spcPts val="15"/>
              </a:spcAft>
            </a:pPr>
            <a:r>
              <a:rPr lang="de-DE" dirty="0">
                <a:solidFill>
                  <a:srgbClr val="000000"/>
                </a:solidFill>
                <a:effectLst/>
                <a:ea typeface="Arial" panose="020B0604020202020204" pitchFamily="34" charset="0"/>
              </a:rPr>
              <a:t>Somit ist wieder ein Schulbezug gegeben (es ist dann </a:t>
            </a:r>
            <a:r>
              <a:rPr lang="de-DE" i="1" dirty="0">
                <a:solidFill>
                  <a:srgbClr val="000000"/>
                </a:solidFill>
                <a:effectLst/>
                <a:ea typeface="Arial" panose="020B0604020202020204" pitchFamily="34" charset="0"/>
              </a:rPr>
              <a:t>keine Freizeit</a:t>
            </a:r>
            <a:r>
              <a:rPr lang="de-DE" dirty="0">
                <a:solidFill>
                  <a:srgbClr val="000000"/>
                </a:solidFill>
                <a:effectLst/>
                <a:ea typeface="Arial" panose="020B0604020202020204" pitchFamily="34" charset="0"/>
              </a:rPr>
              <a:t>) und die SuS sind weiterhin unfallversichert – sicher ist sicher. </a:t>
            </a:r>
          </a:p>
          <a:p>
            <a:pPr marL="0" indent="0">
              <a:lnSpc>
                <a:spcPct val="100000"/>
              </a:lnSpc>
              <a:spcBef>
                <a:spcPts val="0"/>
              </a:spcBef>
              <a:buNone/>
            </a:pPr>
            <a:endParaRPr lang="de-DE" dirty="0"/>
          </a:p>
        </p:txBody>
      </p:sp>
      <p:pic>
        <p:nvPicPr>
          <p:cNvPr id="4" name="Grafik 3">
            <a:extLst>
              <a:ext uri="{FF2B5EF4-FFF2-40B4-BE49-F238E27FC236}">
                <a16:creationId xmlns:a16="http://schemas.microsoft.com/office/drawing/2014/main" id="{80051C98-678C-CBA1-C6C1-74ABA3682408}"/>
              </a:ext>
            </a:extLst>
          </p:cNvPr>
          <p:cNvPicPr>
            <a:picLocks noChangeAspect="1"/>
          </p:cNvPicPr>
          <p:nvPr/>
        </p:nvPicPr>
        <p:blipFill>
          <a:blip r:embed="rId2"/>
          <a:stretch>
            <a:fillRect/>
          </a:stretch>
        </p:blipFill>
        <p:spPr>
          <a:xfrm>
            <a:off x="9565622" y="1825625"/>
            <a:ext cx="2733675" cy="2733675"/>
          </a:xfrm>
          <a:prstGeom prst="rect">
            <a:avLst/>
          </a:prstGeom>
        </p:spPr>
      </p:pic>
      <p:sp>
        <p:nvSpPr>
          <p:cNvPr id="5" name="Textfeld 4">
            <a:extLst>
              <a:ext uri="{FF2B5EF4-FFF2-40B4-BE49-F238E27FC236}">
                <a16:creationId xmlns:a16="http://schemas.microsoft.com/office/drawing/2014/main" id="{7AF3A854-5256-3FD7-3395-BDEB41541BE1}"/>
              </a:ext>
            </a:extLst>
          </p:cNvPr>
          <p:cNvSpPr txBox="1"/>
          <p:nvPr/>
        </p:nvSpPr>
        <p:spPr>
          <a:xfrm>
            <a:off x="10084435" y="4532406"/>
            <a:ext cx="1654847" cy="261610"/>
          </a:xfrm>
          <a:prstGeom prst="rect">
            <a:avLst/>
          </a:prstGeom>
          <a:noFill/>
          <a:ln>
            <a:solidFill>
              <a:schemeClr val="tx1"/>
            </a:solidFill>
          </a:ln>
        </p:spPr>
        <p:txBody>
          <a:bodyPr wrap="square" rtlCol="0">
            <a:spAutoFit/>
          </a:bodyPr>
          <a:lstStyle/>
          <a:p>
            <a:pPr algn="ctr"/>
            <a:r>
              <a:rPr lang="de-DE" sz="1100" dirty="0"/>
              <a:t>Errare humanum </a:t>
            </a:r>
            <a:r>
              <a:rPr lang="de-DE" sz="1100" dirty="0" err="1"/>
              <a:t>est</a:t>
            </a:r>
            <a:endParaRPr lang="de-DE" sz="1100" dirty="0"/>
          </a:p>
        </p:txBody>
      </p:sp>
    </p:spTree>
    <p:extLst>
      <p:ext uri="{BB962C8B-B14F-4D97-AF65-F5344CB8AC3E}">
        <p14:creationId xmlns:p14="http://schemas.microsoft.com/office/powerpoint/2010/main" val="391465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1.7.7 Beaufsichtigung III – Beginn/Ende</a:t>
            </a:r>
          </a:p>
        </p:txBody>
      </p:sp>
      <p:sp>
        <p:nvSpPr>
          <p:cNvPr id="3" name="Inhaltsplatzhalter 2"/>
          <p:cNvSpPr>
            <a:spLocks noGrp="1"/>
          </p:cNvSpPr>
          <p:nvPr>
            <p:ph idx="1"/>
          </p:nvPr>
        </p:nvSpPr>
        <p:spPr>
          <a:xfrm>
            <a:off x="838200" y="1725609"/>
            <a:ext cx="11353800" cy="4351338"/>
          </a:xfrm>
        </p:spPr>
        <p:txBody>
          <a:bodyPr anchor="ctr">
            <a:normAutofit fontScale="92500" lnSpcReduction="20000"/>
          </a:bodyPr>
          <a:lstStyle/>
          <a:p>
            <a:pPr marL="421640" marR="864235" indent="-285750" algn="just">
              <a:lnSpc>
                <a:spcPct val="115000"/>
              </a:lnSpc>
              <a:spcAft>
                <a:spcPts val="15"/>
              </a:spcAft>
            </a:pPr>
            <a:r>
              <a:rPr lang="de-DE" sz="3000" dirty="0">
                <a:solidFill>
                  <a:srgbClr val="000000"/>
                </a:solidFill>
                <a:effectLst/>
                <a:ea typeface="Arial" panose="020B0604020202020204" pitchFamily="34" charset="0"/>
              </a:rPr>
              <a:t>Ausflüge müssen nicht unbedingt am Schulgebäude beginnen oder enden. Je nach Umständen des Einzelfalls (Reife der SuS, Entfernung des Veranstaltungsorts zur Schule sowie die Verkehrsmittel dorthin, Verkehrsverhältnisse) können SuS am Ort der Veranstaltung entlassen werden und unbeaufsichtigt nach Hause zurückkehren (analog die Anfahrt zu Beginn der Veranstaltung).</a:t>
            </a:r>
          </a:p>
          <a:p>
            <a:pPr marL="878840" marR="864235" lvl="1" indent="-285750" algn="just">
              <a:lnSpc>
                <a:spcPct val="115000"/>
              </a:lnSpc>
              <a:spcAft>
                <a:spcPts val="15"/>
              </a:spcAft>
            </a:pPr>
            <a:r>
              <a:rPr lang="de-DE" sz="2000" dirty="0">
                <a:solidFill>
                  <a:srgbClr val="000000"/>
                </a:solidFill>
                <a:effectLst/>
                <a:ea typeface="Arial" panose="020B0604020202020204" pitchFamily="34" charset="0"/>
              </a:rPr>
              <a:t>Grundschule: Eltern müssen schriftlich zustimmen</a:t>
            </a:r>
          </a:p>
          <a:p>
            <a:pPr marL="878840" marR="864235" lvl="1" indent="-285750" algn="just">
              <a:lnSpc>
                <a:spcPct val="115000"/>
              </a:lnSpc>
              <a:spcAft>
                <a:spcPts val="15"/>
              </a:spcAft>
            </a:pPr>
            <a:r>
              <a:rPr lang="de-DE" sz="2000" dirty="0">
                <a:solidFill>
                  <a:srgbClr val="000000"/>
                </a:solidFill>
                <a:effectLst/>
                <a:ea typeface="Arial" panose="020B0604020202020204" pitchFamily="34" charset="0"/>
              </a:rPr>
              <a:t>Sek I: schriftliche Mitteilung an die Eltern über das alleinige Zurückkehren vom Veranstaltungsort genügt („stillschweigende Zustimmung“); aber besser wäre eine Unterschrift zur eigenen Absicherung</a:t>
            </a:r>
          </a:p>
          <a:p>
            <a:pPr marL="878840" marR="864235" lvl="1" indent="-285750" algn="just">
              <a:lnSpc>
                <a:spcPct val="115000"/>
              </a:lnSpc>
              <a:spcAft>
                <a:spcPts val="15"/>
              </a:spcAft>
            </a:pPr>
            <a:r>
              <a:rPr lang="de-DE" sz="2000" dirty="0">
                <a:solidFill>
                  <a:srgbClr val="000000"/>
                </a:solidFill>
                <a:effectLst/>
                <a:ea typeface="Arial" panose="020B0604020202020204" pitchFamily="34" charset="0"/>
              </a:rPr>
              <a:t>Sek II: keine Benachrichtigung der Eltern erforderlich</a:t>
            </a:r>
          </a:p>
        </p:txBody>
      </p:sp>
      <p:pic>
        <p:nvPicPr>
          <p:cNvPr id="5" name="Grafik 4">
            <a:extLst>
              <a:ext uri="{FF2B5EF4-FFF2-40B4-BE49-F238E27FC236}">
                <a16:creationId xmlns:a16="http://schemas.microsoft.com/office/drawing/2014/main" id="{D2B46956-ED9D-5E30-210E-EE01DF95F736}"/>
              </a:ext>
            </a:extLst>
          </p:cNvPr>
          <p:cNvPicPr>
            <a:picLocks noChangeAspect="1"/>
          </p:cNvPicPr>
          <p:nvPr/>
        </p:nvPicPr>
        <p:blipFill>
          <a:blip r:embed="rId3"/>
          <a:stretch>
            <a:fillRect/>
          </a:stretch>
        </p:blipFill>
        <p:spPr>
          <a:xfrm>
            <a:off x="10102477" y="-282389"/>
            <a:ext cx="1856441" cy="1856441"/>
          </a:xfrm>
          <a:prstGeom prst="rect">
            <a:avLst/>
          </a:prstGeom>
        </p:spPr>
      </p:pic>
    </p:spTree>
    <p:extLst>
      <p:ext uri="{BB962C8B-B14F-4D97-AF65-F5344CB8AC3E}">
        <p14:creationId xmlns:p14="http://schemas.microsoft.com/office/powerpoint/2010/main" val="214793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1.7.7 Beaufsichtigung IV – Dienstzeit    </a:t>
            </a:r>
            <a:endParaRPr lang="de-DE" b="1" dirty="0">
              <a:solidFill>
                <a:srgbClr val="FF0000"/>
              </a:solidFill>
            </a:endParaRPr>
          </a:p>
        </p:txBody>
      </p:sp>
      <p:sp>
        <p:nvSpPr>
          <p:cNvPr id="3" name="Inhaltsplatzhalter 2"/>
          <p:cNvSpPr>
            <a:spLocks noGrp="1"/>
          </p:cNvSpPr>
          <p:nvPr>
            <p:ph idx="1"/>
          </p:nvPr>
        </p:nvSpPr>
        <p:spPr>
          <a:xfrm>
            <a:off x="838200" y="1725609"/>
            <a:ext cx="11353800" cy="4351338"/>
          </a:xfrm>
        </p:spPr>
        <p:txBody>
          <a:bodyPr anchor="ctr">
            <a:noAutofit/>
          </a:bodyPr>
          <a:lstStyle/>
          <a:p>
            <a:pPr marL="427990" marR="866775" indent="-285750" algn="just">
              <a:lnSpc>
                <a:spcPct val="100000"/>
              </a:lnSpc>
              <a:spcAft>
                <a:spcPts val="15"/>
              </a:spcAft>
            </a:pPr>
            <a:r>
              <a:rPr lang="de-DE" sz="2500" dirty="0">
                <a:solidFill>
                  <a:srgbClr val="000000"/>
                </a:solidFill>
                <a:ea typeface="Arial" panose="020B0604020202020204" pitchFamily="34" charset="0"/>
              </a:rPr>
              <a:t>Ab dem Zeitpunkt der </a:t>
            </a:r>
            <a:r>
              <a:rPr lang="de-DE" sz="2500" dirty="0">
                <a:solidFill>
                  <a:srgbClr val="000000"/>
                </a:solidFill>
                <a:effectLst/>
                <a:ea typeface="Arial" panose="020B0604020202020204" pitchFamily="34" charset="0"/>
              </a:rPr>
              <a:t>Bettruhe für die SuS beginnt der „Bereich der privaten Lebensführung“ („Freizeit“) für die Lehrkräfte.</a:t>
            </a:r>
          </a:p>
          <a:p>
            <a:pPr marL="427990" marR="866775" indent="-285750" algn="just">
              <a:lnSpc>
                <a:spcPct val="100000"/>
              </a:lnSpc>
              <a:spcAft>
                <a:spcPts val="15"/>
              </a:spcAft>
            </a:pPr>
            <a:r>
              <a:rPr lang="de-DE" sz="2500" dirty="0">
                <a:solidFill>
                  <a:srgbClr val="000000"/>
                </a:solidFill>
                <a:ea typeface="Arial" panose="020B0604020202020204" pitchFamily="34" charset="0"/>
              </a:rPr>
              <a:t>Diese </a:t>
            </a:r>
            <a:r>
              <a:rPr lang="de-DE" sz="2500" dirty="0">
                <a:solidFill>
                  <a:srgbClr val="000000"/>
                </a:solidFill>
                <a:effectLst/>
                <a:ea typeface="Arial" panose="020B0604020202020204" pitchFamily="34" charset="0"/>
              </a:rPr>
              <a:t>kann durch außergewöhnliche Ereignisse – ein Schüler benötigt Hilfe – unterbrochen werden. Lehrkräfte müssen in Notfällen jederzeit ansprechbar und reaktionsfähig sein. </a:t>
            </a:r>
          </a:p>
          <a:p>
            <a:pPr marL="427990" marR="866775" indent="-285750" algn="just">
              <a:lnSpc>
                <a:spcPct val="100000"/>
              </a:lnSpc>
              <a:spcAft>
                <a:spcPts val="15"/>
              </a:spcAft>
            </a:pPr>
            <a:r>
              <a:rPr lang="de-DE" sz="2500" b="1" dirty="0">
                <a:solidFill>
                  <a:srgbClr val="000000"/>
                </a:solidFill>
                <a:effectLst/>
                <a:ea typeface="Arial" panose="020B0604020202020204" pitchFamily="34" charset="0"/>
              </a:rPr>
              <a:t>Lehrkräfte sind auf Klassenfahrten also keineswegs rund um die Uhr im Dienst </a:t>
            </a:r>
            <a:r>
              <a:rPr lang="de-DE" sz="2500" dirty="0">
                <a:solidFill>
                  <a:srgbClr val="000000"/>
                </a:solidFill>
                <a:effectLst/>
                <a:ea typeface="Arial" panose="020B0604020202020204" pitchFamily="34" charset="0"/>
              </a:rPr>
              <a:t>und dürfen auch ohne schlechtes Gewissen zu einer angemessenen Zeit zu Bett gehen, um am nächsten Tag </a:t>
            </a:r>
            <a:r>
              <a:rPr lang="de-DE" sz="2500" b="1" dirty="0">
                <a:solidFill>
                  <a:srgbClr val="000000"/>
                </a:solidFill>
                <a:effectLst/>
                <a:ea typeface="Arial" panose="020B0604020202020204" pitchFamily="34" charset="0"/>
              </a:rPr>
              <a:t>ausreichend erholt</a:t>
            </a:r>
            <a:r>
              <a:rPr lang="de-DE" sz="2500" dirty="0">
                <a:solidFill>
                  <a:srgbClr val="000000"/>
                </a:solidFill>
                <a:effectLst/>
                <a:ea typeface="Arial" panose="020B0604020202020204" pitchFamily="34" charset="0"/>
              </a:rPr>
              <a:t> zu sein. </a:t>
            </a:r>
            <a:r>
              <a:rPr lang="de-DE" sz="2500" b="1" dirty="0">
                <a:solidFill>
                  <a:srgbClr val="000000"/>
                </a:solidFill>
                <a:effectLst/>
                <a:ea typeface="Arial" panose="020B0604020202020204" pitchFamily="34" charset="0"/>
              </a:rPr>
              <a:t>Kommt es nachts zu Vorfällen aufgrund von Disziplinlosigkeit einzelner </a:t>
            </a:r>
            <a:r>
              <a:rPr lang="de-DE" sz="2500" b="1" dirty="0" err="1">
                <a:solidFill>
                  <a:srgbClr val="000000"/>
                </a:solidFill>
                <a:effectLst/>
                <a:ea typeface="Arial" panose="020B0604020202020204" pitchFamily="34" charset="0"/>
              </a:rPr>
              <a:t>SoS</a:t>
            </a:r>
            <a:r>
              <a:rPr lang="de-DE" sz="2500" b="1" dirty="0">
                <a:solidFill>
                  <a:srgbClr val="000000"/>
                </a:solidFill>
                <a:effectLst/>
                <a:ea typeface="Arial" panose="020B0604020202020204" pitchFamily="34" charset="0"/>
              </a:rPr>
              <a:t>, ist die Lehrkraft dafür nicht verantwortlich.</a:t>
            </a:r>
            <a:r>
              <a:rPr lang="en-US" sz="2500" b="1" dirty="0">
                <a:solidFill>
                  <a:srgbClr val="000000"/>
                </a:solidFill>
                <a:effectLst/>
                <a:ea typeface="Arial" panose="020B0604020202020204" pitchFamily="34" charset="0"/>
              </a:rPr>
              <a:t> </a:t>
            </a:r>
            <a:endParaRPr lang="de-DE" sz="2500" b="1" dirty="0">
              <a:solidFill>
                <a:srgbClr val="000000"/>
              </a:solidFill>
              <a:effectLst/>
              <a:ea typeface="Arial" panose="020B0604020202020204" pitchFamily="34" charset="0"/>
            </a:endParaRPr>
          </a:p>
        </p:txBody>
      </p:sp>
      <p:pic>
        <p:nvPicPr>
          <p:cNvPr id="5" name="Grafik 4">
            <a:extLst>
              <a:ext uri="{FF2B5EF4-FFF2-40B4-BE49-F238E27FC236}">
                <a16:creationId xmlns:a16="http://schemas.microsoft.com/office/drawing/2014/main" id="{19D98251-96DC-B930-8294-BC19A1FB9C29}"/>
              </a:ext>
            </a:extLst>
          </p:cNvPr>
          <p:cNvPicPr>
            <a:picLocks noChangeAspect="1"/>
          </p:cNvPicPr>
          <p:nvPr/>
        </p:nvPicPr>
        <p:blipFill>
          <a:blip r:embed="rId3"/>
          <a:stretch>
            <a:fillRect/>
          </a:stretch>
        </p:blipFill>
        <p:spPr>
          <a:xfrm>
            <a:off x="9497359" y="0"/>
            <a:ext cx="1856441" cy="1856441"/>
          </a:xfrm>
          <a:prstGeom prst="rect">
            <a:avLst/>
          </a:prstGeom>
        </p:spPr>
      </p:pic>
      <p:pic>
        <p:nvPicPr>
          <p:cNvPr id="7" name="Grafik 6">
            <a:extLst>
              <a:ext uri="{FF2B5EF4-FFF2-40B4-BE49-F238E27FC236}">
                <a16:creationId xmlns:a16="http://schemas.microsoft.com/office/drawing/2014/main" id="{BCA5109B-1213-6CEA-CD34-28C1F4DCC26D}"/>
              </a:ext>
            </a:extLst>
          </p:cNvPr>
          <p:cNvPicPr>
            <a:picLocks noChangeAspect="1"/>
          </p:cNvPicPr>
          <p:nvPr/>
        </p:nvPicPr>
        <p:blipFill>
          <a:blip r:embed="rId4"/>
          <a:stretch>
            <a:fillRect/>
          </a:stretch>
        </p:blipFill>
        <p:spPr>
          <a:xfrm>
            <a:off x="10358344" y="928220"/>
            <a:ext cx="995456" cy="995456"/>
          </a:xfrm>
          <a:prstGeom prst="rect">
            <a:avLst/>
          </a:prstGeom>
        </p:spPr>
      </p:pic>
    </p:spTree>
    <p:extLst>
      <p:ext uri="{BB962C8B-B14F-4D97-AF65-F5344CB8AC3E}">
        <p14:creationId xmlns:p14="http://schemas.microsoft.com/office/powerpoint/2010/main" val="390126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1.7.8 Medikamente I – Auskunft</a:t>
            </a:r>
          </a:p>
        </p:txBody>
      </p:sp>
      <p:sp>
        <p:nvSpPr>
          <p:cNvPr id="3" name="Inhaltsplatzhalter 2"/>
          <p:cNvSpPr>
            <a:spLocks noGrp="1"/>
          </p:cNvSpPr>
          <p:nvPr>
            <p:ph idx="1"/>
          </p:nvPr>
        </p:nvSpPr>
        <p:spPr>
          <a:xfrm>
            <a:off x="838200" y="1841391"/>
            <a:ext cx="8090647" cy="4351338"/>
          </a:xfrm>
        </p:spPr>
        <p:txBody>
          <a:bodyPr anchor="ctr">
            <a:normAutofit/>
          </a:bodyPr>
          <a:lstStyle/>
          <a:p>
            <a:pPr algn="just">
              <a:lnSpc>
                <a:spcPct val="100000"/>
              </a:lnSpc>
              <a:spcBef>
                <a:spcPts val="0"/>
              </a:spcBef>
            </a:pPr>
            <a:r>
              <a:rPr lang="de-DE" dirty="0">
                <a:solidFill>
                  <a:srgbClr val="000000"/>
                </a:solidFill>
                <a:effectLst/>
                <a:ea typeface="Arial" panose="020B0604020202020204" pitchFamily="34" charset="0"/>
              </a:rPr>
              <a:t>Für Klassenfahrten muss unbedingt ein </a:t>
            </a:r>
            <a:r>
              <a:rPr lang="de-DE" b="1" dirty="0">
                <a:solidFill>
                  <a:srgbClr val="000000"/>
                </a:solidFill>
                <a:effectLst/>
                <a:ea typeface="Arial" panose="020B0604020202020204" pitchFamily="34" charset="0"/>
              </a:rPr>
              <a:t>Gesundheitsbogen</a:t>
            </a:r>
            <a:r>
              <a:rPr lang="de-DE" dirty="0">
                <a:solidFill>
                  <a:srgbClr val="000000"/>
                </a:solidFill>
                <a:effectLst/>
                <a:ea typeface="Arial" panose="020B0604020202020204" pitchFamily="34" charset="0"/>
              </a:rPr>
              <a:t> durch die Eltern ausgefüllt werden. </a:t>
            </a:r>
            <a:r>
              <a:rPr lang="de-DE" b="1" dirty="0">
                <a:solidFill>
                  <a:srgbClr val="000000"/>
                </a:solidFill>
                <a:effectLst/>
                <a:ea typeface="Arial" panose="020B0604020202020204" pitchFamily="34" charset="0"/>
              </a:rPr>
              <a:t>Versäumen Lehrkräfte dies anzufordern, sind sie bei Schäden unter Umständen haftbar.</a:t>
            </a:r>
            <a:r>
              <a:rPr lang="de-DE" b="1" dirty="0">
                <a:effectLst/>
              </a:rPr>
              <a:t> </a:t>
            </a:r>
            <a:r>
              <a:rPr lang="de-DE" dirty="0">
                <a:effectLst/>
              </a:rPr>
              <a:t>(ACHTUNG – neue Rechtsprechung, Landgericht Mönchengladbach 15.2.2024. Bisher wurde von einer </a:t>
            </a:r>
            <a:r>
              <a:rPr lang="de-DE" dirty="0" err="1">
                <a:effectLst/>
              </a:rPr>
              <a:t>Bringpflicht</a:t>
            </a:r>
            <a:r>
              <a:rPr lang="de-DE" dirty="0">
                <a:effectLst/>
              </a:rPr>
              <a:t> der Eltern ausgegangen.) </a:t>
            </a:r>
          </a:p>
        </p:txBody>
      </p:sp>
      <p:pic>
        <p:nvPicPr>
          <p:cNvPr id="4" name="Grafik 3">
            <a:extLst>
              <a:ext uri="{FF2B5EF4-FFF2-40B4-BE49-F238E27FC236}">
                <a16:creationId xmlns:a16="http://schemas.microsoft.com/office/drawing/2014/main" id="{12C16A9C-3440-1043-F013-A29F15210CDD}"/>
              </a:ext>
            </a:extLst>
          </p:cNvPr>
          <p:cNvPicPr>
            <a:picLocks noChangeAspect="1"/>
          </p:cNvPicPr>
          <p:nvPr/>
        </p:nvPicPr>
        <p:blipFill>
          <a:blip r:embed="rId2"/>
          <a:stretch>
            <a:fillRect/>
          </a:stretch>
        </p:blipFill>
        <p:spPr>
          <a:xfrm>
            <a:off x="8730876" y="2594535"/>
            <a:ext cx="3175000" cy="3175000"/>
          </a:xfrm>
          <a:prstGeom prst="rect">
            <a:avLst/>
          </a:prstGeom>
        </p:spPr>
      </p:pic>
    </p:spTree>
    <p:extLst>
      <p:ext uri="{BB962C8B-B14F-4D97-AF65-F5344CB8AC3E}">
        <p14:creationId xmlns:p14="http://schemas.microsoft.com/office/powerpoint/2010/main" val="237909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1.7.8 Medikamente I – Aufbewahrung</a:t>
            </a:r>
          </a:p>
        </p:txBody>
      </p:sp>
      <p:sp>
        <p:nvSpPr>
          <p:cNvPr id="3" name="Inhaltsplatzhalter 2"/>
          <p:cNvSpPr>
            <a:spLocks noGrp="1"/>
          </p:cNvSpPr>
          <p:nvPr>
            <p:ph idx="1"/>
          </p:nvPr>
        </p:nvSpPr>
        <p:spPr>
          <a:xfrm>
            <a:off x="838200" y="1841391"/>
            <a:ext cx="10515600" cy="4351338"/>
          </a:xfrm>
        </p:spPr>
        <p:txBody>
          <a:bodyPr anchor="t">
            <a:noAutofit/>
          </a:bodyPr>
          <a:lstStyle/>
          <a:p>
            <a:pPr algn="just">
              <a:lnSpc>
                <a:spcPct val="100000"/>
              </a:lnSpc>
              <a:spcBef>
                <a:spcPts val="0"/>
              </a:spcBef>
            </a:pPr>
            <a:r>
              <a:rPr lang="de-DE" dirty="0">
                <a:solidFill>
                  <a:srgbClr val="000000"/>
                </a:solidFill>
                <a:ea typeface="Arial" panose="020B0604020202020204" pitchFamily="34" charset="0"/>
              </a:rPr>
              <a:t>Benötigt ein Kind ein Medikament, das unter das Betäubungsmittelgesetz fällt (z. B. bei ADHS), darf die Lehrkraft dieses aufbewahren und der/dem </a:t>
            </a:r>
            <a:r>
              <a:rPr lang="de-DE" dirty="0" err="1">
                <a:solidFill>
                  <a:srgbClr val="000000"/>
                </a:solidFill>
                <a:ea typeface="Arial" panose="020B0604020202020204" pitchFamily="34" charset="0"/>
              </a:rPr>
              <a:t>SoS</a:t>
            </a:r>
            <a:r>
              <a:rPr lang="de-DE" dirty="0">
                <a:solidFill>
                  <a:srgbClr val="000000"/>
                </a:solidFill>
                <a:ea typeface="Arial" panose="020B0604020202020204" pitchFamily="34" charset="0"/>
              </a:rPr>
              <a:t> zur Einnahme aushändigen. </a:t>
            </a:r>
          </a:p>
          <a:p>
            <a:pPr lvl="1" algn="just">
              <a:lnSpc>
                <a:spcPct val="100000"/>
              </a:lnSpc>
              <a:spcBef>
                <a:spcPts val="0"/>
              </a:spcBef>
            </a:pPr>
            <a:r>
              <a:rPr lang="de-DE" dirty="0">
                <a:solidFill>
                  <a:srgbClr val="000000"/>
                </a:solidFill>
                <a:ea typeface="Arial" panose="020B0604020202020204" pitchFamily="34" charset="0"/>
              </a:rPr>
              <a:t>D</a:t>
            </a:r>
            <a:r>
              <a:rPr lang="de-DE" dirty="0">
                <a:solidFill>
                  <a:srgbClr val="000000"/>
                </a:solidFill>
                <a:effectLst/>
                <a:ea typeface="Arial" panose="020B0604020202020204" pitchFamily="34" charset="0"/>
              </a:rPr>
              <a:t>iese Aufbewahrung dürfte sicherer sein als in der Tasche eines Jugendlichen, die ungesichert in einem Mehrbettzimmer steht. (Ritalin wirkt auch als Aufputschmittel und lässt sich gut zu Geld machen. Mittelstufenschüler könnten das wissen.)</a:t>
            </a:r>
          </a:p>
        </p:txBody>
      </p:sp>
      <p:pic>
        <p:nvPicPr>
          <p:cNvPr id="4" name="Grafik 3">
            <a:extLst>
              <a:ext uri="{FF2B5EF4-FFF2-40B4-BE49-F238E27FC236}">
                <a16:creationId xmlns:a16="http://schemas.microsoft.com/office/drawing/2014/main" id="{1B7D0D4B-50E4-32A5-B75C-AC9641A144DE}"/>
              </a:ext>
            </a:extLst>
          </p:cNvPr>
          <p:cNvPicPr>
            <a:picLocks noChangeAspect="1"/>
          </p:cNvPicPr>
          <p:nvPr/>
        </p:nvPicPr>
        <p:blipFill>
          <a:blip r:embed="rId2"/>
          <a:stretch>
            <a:fillRect/>
          </a:stretch>
        </p:blipFill>
        <p:spPr>
          <a:xfrm>
            <a:off x="5812863" y="4057432"/>
            <a:ext cx="2286000" cy="2286000"/>
          </a:xfrm>
          <a:prstGeom prst="rect">
            <a:avLst/>
          </a:prstGeom>
        </p:spPr>
      </p:pic>
    </p:spTree>
    <p:extLst>
      <p:ext uri="{BB962C8B-B14F-4D97-AF65-F5344CB8AC3E}">
        <p14:creationId xmlns:p14="http://schemas.microsoft.com/office/powerpoint/2010/main" val="29594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1.7.8 Medikamente II – Auftrag vs. Gefälligkeit</a:t>
            </a:r>
          </a:p>
        </p:txBody>
      </p:sp>
      <p:sp>
        <p:nvSpPr>
          <p:cNvPr id="3" name="Inhaltsplatzhalter 2"/>
          <p:cNvSpPr>
            <a:spLocks noGrp="1"/>
          </p:cNvSpPr>
          <p:nvPr>
            <p:ph idx="1"/>
          </p:nvPr>
        </p:nvSpPr>
        <p:spPr>
          <a:xfrm>
            <a:off x="2178424" y="1778327"/>
            <a:ext cx="10013576" cy="4275630"/>
          </a:xfrm>
        </p:spPr>
        <p:txBody>
          <a:bodyPr anchor="ctr">
            <a:noAutofit/>
          </a:bodyPr>
          <a:lstStyle/>
          <a:p>
            <a:pPr marL="427990" marR="866775" indent="-285750" algn="just">
              <a:lnSpc>
                <a:spcPct val="100000"/>
              </a:lnSpc>
              <a:spcBef>
                <a:spcPts val="0"/>
              </a:spcBef>
            </a:pPr>
            <a:r>
              <a:rPr lang="de-DE" dirty="0">
                <a:solidFill>
                  <a:srgbClr val="000000"/>
                </a:solidFill>
                <a:effectLst/>
                <a:ea typeface="Arial" panose="020B0604020202020204" pitchFamily="34" charset="0"/>
              </a:rPr>
              <a:t>Bei der Medikamentenausgabe sind </a:t>
            </a:r>
            <a:r>
              <a:rPr lang="de-DE" i="1" dirty="0">
                <a:solidFill>
                  <a:srgbClr val="000000"/>
                </a:solidFill>
                <a:effectLst/>
                <a:ea typeface="Arial" panose="020B0604020202020204" pitchFamily="34" charset="0"/>
              </a:rPr>
              <a:t>Auftrag</a:t>
            </a:r>
            <a:r>
              <a:rPr lang="de-DE" dirty="0">
                <a:solidFill>
                  <a:srgbClr val="000000"/>
                </a:solidFill>
                <a:effectLst/>
                <a:ea typeface="Arial" panose="020B0604020202020204" pitchFamily="34" charset="0"/>
              </a:rPr>
              <a:t> (mit Haftung der Lehrkraft) und </a:t>
            </a:r>
            <a:r>
              <a:rPr lang="de-DE" i="1" dirty="0">
                <a:solidFill>
                  <a:srgbClr val="000000"/>
                </a:solidFill>
                <a:effectLst/>
                <a:ea typeface="Arial" panose="020B0604020202020204" pitchFamily="34" charset="0"/>
              </a:rPr>
              <a:t>Gefälligkeit</a:t>
            </a:r>
            <a:r>
              <a:rPr lang="de-DE" dirty="0">
                <a:solidFill>
                  <a:srgbClr val="000000"/>
                </a:solidFill>
                <a:effectLst/>
                <a:ea typeface="Arial" panose="020B0604020202020204" pitchFamily="34" charset="0"/>
              </a:rPr>
              <a:t> (ohne Haftung) zu unterscheiden. Hier sei dringend empfohlen, mit den Eltern </a:t>
            </a:r>
            <a:r>
              <a:rPr lang="de-DE" b="1" dirty="0">
                <a:solidFill>
                  <a:srgbClr val="000000"/>
                </a:solidFill>
                <a:effectLst/>
                <a:ea typeface="Arial" panose="020B0604020202020204" pitchFamily="34" charset="0"/>
              </a:rPr>
              <a:t>ausdrücklich eine </a:t>
            </a:r>
            <a:r>
              <a:rPr lang="de-DE" b="1" i="1" dirty="0">
                <a:solidFill>
                  <a:srgbClr val="000000"/>
                </a:solidFill>
                <a:effectLst/>
                <a:ea typeface="Arial" panose="020B0604020202020204" pitchFamily="34" charset="0"/>
              </a:rPr>
              <a:t>Gefälligkeit</a:t>
            </a:r>
            <a:r>
              <a:rPr lang="de-DE" b="1" dirty="0">
                <a:solidFill>
                  <a:srgbClr val="000000"/>
                </a:solidFill>
                <a:effectLst/>
                <a:ea typeface="Arial" panose="020B0604020202020204" pitchFamily="34" charset="0"/>
              </a:rPr>
              <a:t> </a:t>
            </a:r>
            <a:r>
              <a:rPr lang="de-DE" dirty="0">
                <a:solidFill>
                  <a:srgbClr val="000000"/>
                </a:solidFill>
                <a:effectLst/>
                <a:ea typeface="Arial" panose="020B0604020202020204" pitchFamily="34" charset="0"/>
              </a:rPr>
              <a:t>und keinen Auftrag </a:t>
            </a:r>
            <a:r>
              <a:rPr lang="de-DE" b="1" dirty="0">
                <a:solidFill>
                  <a:srgbClr val="000000"/>
                </a:solidFill>
                <a:effectLst/>
                <a:ea typeface="Arial" panose="020B0604020202020204" pitchFamily="34" charset="0"/>
              </a:rPr>
              <a:t>schriftlich</a:t>
            </a:r>
            <a:r>
              <a:rPr lang="de-DE" dirty="0">
                <a:solidFill>
                  <a:srgbClr val="000000"/>
                </a:solidFill>
                <a:effectLst/>
                <a:ea typeface="Arial" panose="020B0604020202020204" pitchFamily="34" charset="0"/>
              </a:rPr>
              <a:t> zu vereinbaren. Das ist wichtig, falls die Aushändigung des Medikaments einmal vergessen wird. (Tipp: </a:t>
            </a:r>
            <a:r>
              <a:rPr lang="de-DE" b="1" i="1" u="sng" dirty="0">
                <a:solidFill>
                  <a:srgbClr val="000000"/>
                </a:solidFill>
                <a:effectLst/>
                <a:ea typeface="Arial" panose="020B0604020202020204" pitchFamily="34" charset="0"/>
              </a:rPr>
              <a:t>nicht</a:t>
            </a:r>
            <a:r>
              <a:rPr lang="de-DE" dirty="0">
                <a:solidFill>
                  <a:srgbClr val="000000"/>
                </a:solidFill>
                <a:effectLst/>
                <a:ea typeface="Arial" panose="020B0604020202020204" pitchFamily="34" charset="0"/>
              </a:rPr>
              <a:t> das Musterformular des Leitfadens verwenden)</a:t>
            </a:r>
          </a:p>
        </p:txBody>
      </p:sp>
      <p:pic>
        <p:nvPicPr>
          <p:cNvPr id="4" name="Grafik 3">
            <a:extLst>
              <a:ext uri="{FF2B5EF4-FFF2-40B4-BE49-F238E27FC236}">
                <a16:creationId xmlns:a16="http://schemas.microsoft.com/office/drawing/2014/main" id="{C95EFADA-B85B-AAE6-8425-9BD8E416B7B5}"/>
              </a:ext>
            </a:extLst>
          </p:cNvPr>
          <p:cNvPicPr>
            <a:picLocks noChangeAspect="1"/>
          </p:cNvPicPr>
          <p:nvPr/>
        </p:nvPicPr>
        <p:blipFill>
          <a:blip r:embed="rId2"/>
          <a:stretch>
            <a:fillRect/>
          </a:stretch>
        </p:blipFill>
        <p:spPr>
          <a:xfrm>
            <a:off x="617819" y="2823882"/>
            <a:ext cx="1560605" cy="1560605"/>
          </a:xfrm>
          <a:prstGeom prst="rect">
            <a:avLst/>
          </a:prstGeom>
        </p:spPr>
      </p:pic>
    </p:spTree>
    <p:extLst>
      <p:ext uri="{BB962C8B-B14F-4D97-AF65-F5344CB8AC3E}">
        <p14:creationId xmlns:p14="http://schemas.microsoft.com/office/powerpoint/2010/main" val="282396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1.7.8 Medikamente II – med. Maßnahmen</a:t>
            </a:r>
          </a:p>
        </p:txBody>
      </p:sp>
      <p:sp>
        <p:nvSpPr>
          <p:cNvPr id="3" name="Inhaltsplatzhalter 2"/>
          <p:cNvSpPr>
            <a:spLocks noGrp="1"/>
          </p:cNvSpPr>
          <p:nvPr>
            <p:ph idx="1"/>
          </p:nvPr>
        </p:nvSpPr>
        <p:spPr>
          <a:xfrm>
            <a:off x="838200" y="1778327"/>
            <a:ext cx="8668871" cy="4275630"/>
          </a:xfrm>
        </p:spPr>
        <p:txBody>
          <a:bodyPr anchor="ctr">
            <a:noAutofit/>
          </a:bodyPr>
          <a:lstStyle/>
          <a:p>
            <a:pPr marL="427990" marR="866775" indent="-285750" algn="just">
              <a:lnSpc>
                <a:spcPct val="100000"/>
              </a:lnSpc>
              <a:spcBef>
                <a:spcPts val="0"/>
              </a:spcBef>
            </a:pPr>
            <a:r>
              <a:rPr lang="de-DE" dirty="0">
                <a:solidFill>
                  <a:srgbClr val="000000"/>
                </a:solidFill>
              </a:rPr>
              <a:t>Eine eigenmächtige Medikamentengabe ist tabu, weil sonst die Lehrkraft eine Diagnose stellen würde. </a:t>
            </a:r>
          </a:p>
          <a:p>
            <a:pPr marL="427990" marR="866775" indent="-285750" algn="just">
              <a:lnSpc>
                <a:spcPct val="100000"/>
              </a:lnSpc>
              <a:spcBef>
                <a:spcPts val="0"/>
              </a:spcBef>
            </a:pPr>
            <a:r>
              <a:rPr lang="de-DE" dirty="0">
                <a:solidFill>
                  <a:srgbClr val="000000"/>
                </a:solidFill>
              </a:rPr>
              <a:t>Jedwede medizinische Maßnahme muss vorher von den Eltern </a:t>
            </a:r>
            <a:r>
              <a:rPr lang="de-DE" b="1" dirty="0">
                <a:solidFill>
                  <a:srgbClr val="000000"/>
                </a:solidFill>
              </a:rPr>
              <a:t>schriftlich genehmigt </a:t>
            </a:r>
            <a:r>
              <a:rPr lang="de-DE" dirty="0">
                <a:solidFill>
                  <a:srgbClr val="000000"/>
                </a:solidFill>
              </a:rPr>
              <a:t>werden (z. B. das Entfernen einer Zecke). </a:t>
            </a:r>
          </a:p>
          <a:p>
            <a:pPr marL="427990" marR="866775" indent="-285750" algn="just">
              <a:lnSpc>
                <a:spcPct val="100000"/>
              </a:lnSpc>
              <a:spcBef>
                <a:spcPts val="0"/>
              </a:spcBef>
            </a:pPr>
            <a:r>
              <a:rPr lang="de-DE" dirty="0">
                <a:solidFill>
                  <a:srgbClr val="000000"/>
                </a:solidFill>
              </a:rPr>
              <a:t>Für Fehler im Rahmen der Ersten Hilfe haftet man nicht.</a:t>
            </a:r>
          </a:p>
        </p:txBody>
      </p:sp>
      <p:pic>
        <p:nvPicPr>
          <p:cNvPr id="4" name="Grafik 3">
            <a:extLst>
              <a:ext uri="{FF2B5EF4-FFF2-40B4-BE49-F238E27FC236}">
                <a16:creationId xmlns:a16="http://schemas.microsoft.com/office/drawing/2014/main" id="{786D5983-FC9F-BC63-F9CA-9090A7CB554F}"/>
              </a:ext>
            </a:extLst>
          </p:cNvPr>
          <p:cNvPicPr>
            <a:picLocks noChangeAspect="1"/>
          </p:cNvPicPr>
          <p:nvPr/>
        </p:nvPicPr>
        <p:blipFill>
          <a:blip r:embed="rId2"/>
          <a:stretch>
            <a:fillRect/>
          </a:stretch>
        </p:blipFill>
        <p:spPr>
          <a:xfrm>
            <a:off x="10252996" y="3588273"/>
            <a:ext cx="2201608" cy="2201608"/>
          </a:xfrm>
          <a:prstGeom prst="rect">
            <a:avLst/>
          </a:prstGeom>
        </p:spPr>
      </p:pic>
      <p:pic>
        <p:nvPicPr>
          <p:cNvPr id="5" name="Grafik 4">
            <a:extLst>
              <a:ext uri="{FF2B5EF4-FFF2-40B4-BE49-F238E27FC236}">
                <a16:creationId xmlns:a16="http://schemas.microsoft.com/office/drawing/2014/main" id="{1592D285-2FD0-A332-5A1B-290678B96962}"/>
              </a:ext>
            </a:extLst>
          </p:cNvPr>
          <p:cNvPicPr>
            <a:picLocks noChangeAspect="1"/>
          </p:cNvPicPr>
          <p:nvPr/>
        </p:nvPicPr>
        <p:blipFill>
          <a:blip r:embed="rId3"/>
          <a:stretch>
            <a:fillRect/>
          </a:stretch>
        </p:blipFill>
        <p:spPr>
          <a:xfrm>
            <a:off x="9030272" y="2012252"/>
            <a:ext cx="2201608" cy="2201608"/>
          </a:xfrm>
          <a:prstGeom prst="rect">
            <a:avLst/>
          </a:prstGeom>
        </p:spPr>
      </p:pic>
    </p:spTree>
    <p:extLst>
      <p:ext uri="{BB962C8B-B14F-4D97-AF65-F5344CB8AC3E}">
        <p14:creationId xmlns:p14="http://schemas.microsoft.com/office/powerpoint/2010/main" val="223232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 	Die LiV kann die für das Lernen am anderen Ort notwendigen Verfahren </a:t>
            </a:r>
            <a:r>
              <a:rPr lang="de-DE"/>
              <a:t>und Abläufe </a:t>
            </a:r>
            <a:r>
              <a:rPr lang="de-DE" dirty="0"/>
              <a:t>erläutern.</a:t>
            </a:r>
          </a:p>
        </p:txBody>
      </p:sp>
      <p:sp>
        <p:nvSpPr>
          <p:cNvPr id="3" name="Textplatzhalter 2"/>
          <p:cNvSpPr>
            <a:spLocks noGrp="1"/>
          </p:cNvSpPr>
          <p:nvPr>
            <p:ph type="body" idx="1"/>
          </p:nvPr>
        </p:nvSpPr>
        <p:spPr/>
        <p:txBody>
          <a:bodyPr/>
          <a:lstStyle/>
          <a:p>
            <a:r>
              <a:rPr lang="de-DE" dirty="0"/>
              <a:t>Kompetenzerwartung 7</a:t>
            </a:r>
          </a:p>
        </p:txBody>
      </p:sp>
    </p:spTree>
    <p:extLst>
      <p:ext uri="{BB962C8B-B14F-4D97-AF65-F5344CB8AC3E}">
        <p14:creationId xmlns:p14="http://schemas.microsoft.com/office/powerpoint/2010/main" val="1056205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 (Erlass Nr. 8)</a:t>
            </a:r>
          </a:p>
        </p:txBody>
      </p:sp>
      <p:sp>
        <p:nvSpPr>
          <p:cNvPr id="3" name="Inhaltsplatzhalter 2"/>
          <p:cNvSpPr>
            <a:spLocks noGrp="1"/>
          </p:cNvSpPr>
          <p:nvPr>
            <p:ph idx="1"/>
          </p:nvPr>
        </p:nvSpPr>
        <p:spPr>
          <a:xfrm>
            <a:off x="838199" y="1724025"/>
            <a:ext cx="11353801" cy="4351338"/>
          </a:xfrm>
        </p:spPr>
        <p:txBody>
          <a:bodyPr anchor="ctr">
            <a:noAutofit/>
          </a:bodyPr>
          <a:lstStyle/>
          <a:p>
            <a:pPr marL="427990" marR="866775" indent="-285750" algn="just">
              <a:lnSpc>
                <a:spcPct val="100000"/>
              </a:lnSpc>
              <a:spcAft>
                <a:spcPts val="15"/>
              </a:spcAft>
            </a:pPr>
            <a:r>
              <a:rPr lang="de-DE" dirty="0">
                <a:solidFill>
                  <a:srgbClr val="000000"/>
                </a:solidFill>
                <a:effectLst/>
                <a:ea typeface="Arial" panose="020B0604020202020204" pitchFamily="34" charset="0"/>
              </a:rPr>
              <a:t>Manchmal sollen auf Klassenfahrten bestimmte sportliche </a:t>
            </a:r>
            <a:r>
              <a:rPr lang="de-DE" b="1" dirty="0">
                <a:solidFill>
                  <a:srgbClr val="000000"/>
                </a:solidFill>
                <a:effectLst/>
                <a:ea typeface="Arial" panose="020B0604020202020204" pitchFamily="34" charset="0"/>
              </a:rPr>
              <a:t>Aktivitäten mit erhöhtem Gefahrenpotenzial </a:t>
            </a:r>
            <a:r>
              <a:rPr lang="de-DE" dirty="0">
                <a:solidFill>
                  <a:srgbClr val="000000"/>
                </a:solidFill>
                <a:effectLst/>
                <a:ea typeface="Arial" panose="020B0604020202020204" pitchFamily="34" charset="0"/>
              </a:rPr>
              <a:t>durchgeführt werden (z. B. Schwimmen, Segeln, Rudern, Paddeln, Klettern, Radfahren, Wattwandern). In Einverständniserklärungen für Eltern sind solche Tätigkeiten immer einzeln konkret aufzuführen. </a:t>
            </a:r>
          </a:p>
          <a:p>
            <a:pPr marL="427990" marR="866775" indent="-285750" algn="just">
              <a:lnSpc>
                <a:spcPct val="100000"/>
              </a:lnSpc>
              <a:spcAft>
                <a:spcPts val="15"/>
              </a:spcAft>
            </a:pPr>
            <a:r>
              <a:rPr lang="de-DE" dirty="0">
                <a:solidFill>
                  <a:srgbClr val="000000"/>
                </a:solidFill>
                <a:ea typeface="Arial" panose="020B0604020202020204" pitchFamily="34" charset="0"/>
              </a:rPr>
              <a:t>Es wird unterschieden zwischen Sportlichen Aktivitäten </a:t>
            </a:r>
            <a:r>
              <a:rPr lang="de-DE" b="1" dirty="0">
                <a:solidFill>
                  <a:srgbClr val="000000"/>
                </a:solidFill>
                <a:ea typeface="Arial" panose="020B0604020202020204" pitchFamily="34" charset="0"/>
              </a:rPr>
              <a:t>mit</a:t>
            </a:r>
            <a:r>
              <a:rPr lang="de-DE" dirty="0">
                <a:solidFill>
                  <a:srgbClr val="000000"/>
                </a:solidFill>
                <a:ea typeface="Arial" panose="020B0604020202020204" pitchFamily="34" charset="0"/>
              </a:rPr>
              <a:t> </a:t>
            </a:r>
            <a:r>
              <a:rPr lang="de-DE" b="1" dirty="0">
                <a:solidFill>
                  <a:srgbClr val="000000"/>
                </a:solidFill>
                <a:ea typeface="Arial" panose="020B0604020202020204" pitchFamily="34" charset="0"/>
              </a:rPr>
              <a:t>besonderen Qualifikationsanforderungen </a:t>
            </a:r>
            <a:r>
              <a:rPr lang="de-DE" dirty="0">
                <a:solidFill>
                  <a:srgbClr val="000000"/>
                </a:solidFill>
                <a:ea typeface="Arial" panose="020B0604020202020204" pitchFamily="34" charset="0"/>
              </a:rPr>
              <a:t>und Aktivitäten </a:t>
            </a:r>
            <a:r>
              <a:rPr lang="de-DE" b="1" dirty="0">
                <a:solidFill>
                  <a:srgbClr val="000000"/>
                </a:solidFill>
                <a:ea typeface="Arial" panose="020B0604020202020204" pitchFamily="34" charset="0"/>
              </a:rPr>
              <a:t>ohne solche </a:t>
            </a:r>
            <a:r>
              <a:rPr lang="de-DE" dirty="0">
                <a:solidFill>
                  <a:srgbClr val="000000"/>
                </a:solidFill>
                <a:ea typeface="Arial" panose="020B0604020202020204" pitchFamily="34" charset="0"/>
              </a:rPr>
              <a:t>(siehe nächste Folie). </a:t>
            </a:r>
            <a:r>
              <a:rPr lang="de-DE" b="1" dirty="0">
                <a:solidFill>
                  <a:srgbClr val="000000"/>
                </a:solidFill>
                <a:effectLst/>
                <a:ea typeface="Arial" panose="020B0604020202020204" pitchFamily="34" charset="0"/>
              </a:rPr>
              <a:t>Sportlehrkräfte sollten sich in diesem Bereich ganz besonders gut auskennen. </a:t>
            </a:r>
          </a:p>
        </p:txBody>
      </p:sp>
    </p:spTree>
    <p:extLst>
      <p:ext uri="{BB962C8B-B14F-4D97-AF65-F5344CB8AC3E}">
        <p14:creationId xmlns:p14="http://schemas.microsoft.com/office/powerpoint/2010/main" val="161321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 (Erlass Nr. 8)</a:t>
            </a:r>
          </a:p>
        </p:txBody>
      </p:sp>
      <p:sp>
        <p:nvSpPr>
          <p:cNvPr id="3" name="Inhaltsplatzhalter 2"/>
          <p:cNvSpPr>
            <a:spLocks noGrp="1"/>
          </p:cNvSpPr>
          <p:nvPr>
            <p:ph idx="1"/>
          </p:nvPr>
        </p:nvSpPr>
        <p:spPr>
          <a:xfrm>
            <a:off x="838199" y="1825625"/>
            <a:ext cx="11353801" cy="4351338"/>
          </a:xfrm>
        </p:spPr>
        <p:txBody>
          <a:bodyPr numCol="2" anchor="ctr">
            <a:noAutofit/>
          </a:bodyPr>
          <a:lstStyle/>
          <a:p>
            <a:pPr marL="142240" marR="866775" indent="0" algn="just">
              <a:lnSpc>
                <a:spcPct val="100000"/>
              </a:lnSpc>
              <a:spcAft>
                <a:spcPts val="15"/>
              </a:spcAft>
              <a:buNone/>
            </a:pPr>
            <a:r>
              <a:rPr lang="de-DE" b="1" dirty="0">
                <a:solidFill>
                  <a:srgbClr val="000000"/>
                </a:solidFill>
                <a:effectLst/>
                <a:ea typeface="Arial" panose="020B0604020202020204" pitchFamily="34" charset="0"/>
              </a:rPr>
              <a:t>Aktivitäten mit besonderen </a:t>
            </a:r>
            <a:br>
              <a:rPr lang="de-DE" b="1" dirty="0">
                <a:solidFill>
                  <a:srgbClr val="000000"/>
                </a:solidFill>
                <a:effectLst/>
                <a:ea typeface="Arial" panose="020B0604020202020204" pitchFamily="34" charset="0"/>
              </a:rPr>
            </a:br>
            <a:r>
              <a:rPr lang="de-DE" b="1" dirty="0">
                <a:solidFill>
                  <a:srgbClr val="000000"/>
                </a:solidFill>
                <a:effectLst/>
                <a:ea typeface="Arial" panose="020B0604020202020204" pitchFamily="34" charset="0"/>
              </a:rPr>
              <a:t>Qualifikationsanforderungen</a:t>
            </a:r>
          </a:p>
          <a:p>
            <a:pPr marL="599440" marR="866775" indent="-457200" algn="just">
              <a:lnSpc>
                <a:spcPct val="100000"/>
              </a:lnSpc>
              <a:spcAft>
                <a:spcPts val="15"/>
              </a:spcAft>
            </a:pPr>
            <a:r>
              <a:rPr lang="de-DE" dirty="0">
                <a:solidFill>
                  <a:srgbClr val="000000"/>
                </a:solidFill>
                <a:ea typeface="Arial" panose="020B0604020202020204" pitchFamily="34" charset="0"/>
              </a:rPr>
              <a:t>alle Wassersportarten außer Baden</a:t>
            </a:r>
          </a:p>
          <a:p>
            <a:pPr marL="599440" marR="866775" indent="-457200" algn="just">
              <a:lnSpc>
                <a:spcPct val="100000"/>
              </a:lnSpc>
              <a:spcAft>
                <a:spcPts val="15"/>
              </a:spcAft>
            </a:pPr>
            <a:r>
              <a:rPr lang="de-DE" dirty="0">
                <a:solidFill>
                  <a:srgbClr val="000000"/>
                </a:solidFill>
                <a:effectLst/>
                <a:ea typeface="Arial" panose="020B0604020202020204" pitchFamily="34" charset="0"/>
              </a:rPr>
              <a:t>Bergsport, Klettern</a:t>
            </a:r>
          </a:p>
          <a:p>
            <a:pPr marL="599440" marR="866775" indent="-457200" algn="just">
              <a:lnSpc>
                <a:spcPct val="100000"/>
              </a:lnSpc>
              <a:spcAft>
                <a:spcPts val="15"/>
              </a:spcAft>
            </a:pPr>
            <a:r>
              <a:rPr lang="de-DE" dirty="0">
                <a:solidFill>
                  <a:srgbClr val="000000"/>
                </a:solidFill>
                <a:ea typeface="Arial" panose="020B0604020202020204" pitchFamily="34" charset="0"/>
              </a:rPr>
              <a:t>Schneesport</a:t>
            </a:r>
          </a:p>
          <a:p>
            <a:pPr marL="599440" marR="866775" indent="-457200" algn="just">
              <a:lnSpc>
                <a:spcPct val="100000"/>
              </a:lnSpc>
              <a:spcAft>
                <a:spcPts val="15"/>
              </a:spcAft>
            </a:pPr>
            <a:r>
              <a:rPr lang="de-DE" dirty="0">
                <a:solidFill>
                  <a:srgbClr val="000000"/>
                </a:solidFill>
                <a:ea typeface="Arial" panose="020B0604020202020204" pitchFamily="34" charset="0"/>
              </a:rPr>
              <a:t>Luftsport</a:t>
            </a:r>
          </a:p>
          <a:p>
            <a:pPr marL="599440" marR="866775" indent="-457200" algn="just">
              <a:lnSpc>
                <a:spcPct val="100000"/>
              </a:lnSpc>
              <a:spcAft>
                <a:spcPts val="15"/>
              </a:spcAft>
            </a:pPr>
            <a:r>
              <a:rPr lang="de-DE" dirty="0">
                <a:solidFill>
                  <a:srgbClr val="000000"/>
                </a:solidFill>
                <a:effectLst/>
                <a:ea typeface="Arial" panose="020B0604020202020204" pitchFamily="34" charset="0"/>
              </a:rPr>
              <a:t>Reiten</a:t>
            </a:r>
          </a:p>
          <a:p>
            <a:pPr marL="142240" marR="866775" indent="0" algn="just">
              <a:lnSpc>
                <a:spcPct val="100000"/>
              </a:lnSpc>
              <a:spcAft>
                <a:spcPts val="15"/>
              </a:spcAft>
              <a:buNone/>
            </a:pPr>
            <a:endParaRPr lang="de-DE" b="1" dirty="0">
              <a:solidFill>
                <a:srgbClr val="000000"/>
              </a:solidFill>
              <a:effectLst/>
              <a:ea typeface="Arial" panose="020B0604020202020204" pitchFamily="34" charset="0"/>
            </a:endParaRPr>
          </a:p>
          <a:p>
            <a:pPr marL="142240" marR="866775" indent="0" algn="just">
              <a:lnSpc>
                <a:spcPct val="100000"/>
              </a:lnSpc>
              <a:spcAft>
                <a:spcPts val="15"/>
              </a:spcAft>
              <a:buNone/>
            </a:pPr>
            <a:r>
              <a:rPr lang="de-DE" b="1" dirty="0">
                <a:solidFill>
                  <a:srgbClr val="000000"/>
                </a:solidFill>
                <a:effectLst/>
                <a:ea typeface="Arial" panose="020B0604020202020204" pitchFamily="34" charset="0"/>
              </a:rPr>
              <a:t>Aktivitäten ohne besondere </a:t>
            </a:r>
            <a:br>
              <a:rPr lang="de-DE" b="1" dirty="0">
                <a:solidFill>
                  <a:srgbClr val="000000"/>
                </a:solidFill>
                <a:effectLst/>
                <a:ea typeface="Arial" panose="020B0604020202020204" pitchFamily="34" charset="0"/>
              </a:rPr>
            </a:br>
            <a:r>
              <a:rPr lang="de-DE" b="1" dirty="0">
                <a:solidFill>
                  <a:srgbClr val="000000"/>
                </a:solidFill>
                <a:effectLst/>
                <a:ea typeface="Arial" panose="020B0604020202020204" pitchFamily="34" charset="0"/>
              </a:rPr>
              <a:t>Qualifikationsanforderungen</a:t>
            </a:r>
          </a:p>
          <a:p>
            <a:pPr marL="599440" marR="866775" indent="-457200">
              <a:lnSpc>
                <a:spcPct val="100000"/>
              </a:lnSpc>
              <a:spcAft>
                <a:spcPts val="15"/>
              </a:spcAft>
            </a:pPr>
            <a:r>
              <a:rPr lang="de-DE" dirty="0">
                <a:solidFill>
                  <a:srgbClr val="000000"/>
                </a:solidFill>
                <a:effectLst/>
                <a:ea typeface="Arial" panose="020B0604020202020204" pitchFamily="34" charset="0"/>
              </a:rPr>
              <a:t>Baden im Nichtschwimmerbereich</a:t>
            </a:r>
          </a:p>
          <a:p>
            <a:pPr marL="599440" marR="866775" indent="-457200">
              <a:lnSpc>
                <a:spcPct val="100000"/>
              </a:lnSpc>
              <a:spcAft>
                <a:spcPts val="15"/>
              </a:spcAft>
            </a:pPr>
            <a:r>
              <a:rPr lang="de-DE" dirty="0">
                <a:solidFill>
                  <a:srgbClr val="000000"/>
                </a:solidFill>
                <a:ea typeface="Arial" panose="020B0604020202020204" pitchFamily="34" charset="0"/>
              </a:rPr>
              <a:t>Fahrradtouren</a:t>
            </a:r>
          </a:p>
          <a:p>
            <a:pPr marL="599440" marR="866775" indent="-457200">
              <a:lnSpc>
                <a:spcPct val="100000"/>
              </a:lnSpc>
              <a:spcAft>
                <a:spcPts val="15"/>
              </a:spcAft>
            </a:pPr>
            <a:r>
              <a:rPr lang="de-DE" dirty="0">
                <a:solidFill>
                  <a:srgbClr val="000000"/>
                </a:solidFill>
                <a:effectLst/>
                <a:ea typeface="Arial" panose="020B0604020202020204" pitchFamily="34" charset="0"/>
              </a:rPr>
              <a:t>Skateboard/Inlineskating</a:t>
            </a:r>
          </a:p>
          <a:p>
            <a:pPr marL="599440" marR="866775" indent="-457200">
              <a:lnSpc>
                <a:spcPct val="100000"/>
              </a:lnSpc>
              <a:spcAft>
                <a:spcPts val="15"/>
              </a:spcAft>
            </a:pPr>
            <a:r>
              <a:rPr lang="de-DE" dirty="0">
                <a:solidFill>
                  <a:srgbClr val="000000"/>
                </a:solidFill>
                <a:ea typeface="Arial" panose="020B0604020202020204" pitchFamily="34" charset="0"/>
              </a:rPr>
              <a:t>Wattwandern</a:t>
            </a:r>
          </a:p>
          <a:p>
            <a:pPr marL="599440" marR="866775" indent="-457200">
              <a:lnSpc>
                <a:spcPct val="100000"/>
              </a:lnSpc>
              <a:spcAft>
                <a:spcPts val="15"/>
              </a:spcAft>
            </a:pPr>
            <a:r>
              <a:rPr lang="de-DE" dirty="0">
                <a:solidFill>
                  <a:srgbClr val="000000"/>
                </a:solidFill>
                <a:ea typeface="Arial" panose="020B0604020202020204" pitchFamily="34" charset="0"/>
              </a:rPr>
              <a:t>Wanderungen im Gebirge</a:t>
            </a:r>
          </a:p>
          <a:p>
            <a:pPr marL="599440" marR="866775" indent="-457200">
              <a:lnSpc>
                <a:spcPct val="100000"/>
              </a:lnSpc>
              <a:spcAft>
                <a:spcPts val="15"/>
              </a:spcAft>
            </a:pPr>
            <a:endParaRPr lang="de-DE" dirty="0">
              <a:solidFill>
                <a:srgbClr val="000000"/>
              </a:solidFill>
              <a:effectLst/>
              <a:ea typeface="Arial" panose="020B0604020202020204" pitchFamily="34" charset="0"/>
            </a:endParaRPr>
          </a:p>
        </p:txBody>
      </p:sp>
      <p:pic>
        <p:nvPicPr>
          <p:cNvPr id="4" name="Grafik 3">
            <a:extLst>
              <a:ext uri="{FF2B5EF4-FFF2-40B4-BE49-F238E27FC236}">
                <a16:creationId xmlns:a16="http://schemas.microsoft.com/office/drawing/2014/main" id="{2F21906C-8525-7499-5F9E-E5434580DFF3}"/>
              </a:ext>
            </a:extLst>
          </p:cNvPr>
          <p:cNvPicPr>
            <a:picLocks noChangeAspect="1"/>
          </p:cNvPicPr>
          <p:nvPr/>
        </p:nvPicPr>
        <p:blipFill>
          <a:blip r:embed="rId3"/>
          <a:stretch>
            <a:fillRect/>
          </a:stretch>
        </p:blipFill>
        <p:spPr>
          <a:xfrm>
            <a:off x="3929380" y="4333240"/>
            <a:ext cx="1587500" cy="1587500"/>
          </a:xfrm>
          <a:prstGeom prst="rect">
            <a:avLst/>
          </a:prstGeom>
        </p:spPr>
      </p:pic>
    </p:spTree>
    <p:extLst>
      <p:ext uri="{BB962C8B-B14F-4D97-AF65-F5344CB8AC3E}">
        <p14:creationId xmlns:p14="http://schemas.microsoft.com/office/powerpoint/2010/main" val="354159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 – Baden und Schwimmen (1) – Unterscheidung </a:t>
            </a:r>
          </a:p>
        </p:txBody>
      </p:sp>
      <p:sp>
        <p:nvSpPr>
          <p:cNvPr id="3" name="Inhaltsplatzhalter 2"/>
          <p:cNvSpPr>
            <a:spLocks noGrp="1"/>
          </p:cNvSpPr>
          <p:nvPr>
            <p:ph idx="1"/>
          </p:nvPr>
        </p:nvSpPr>
        <p:spPr>
          <a:xfrm>
            <a:off x="838199" y="1825625"/>
            <a:ext cx="11353801" cy="4351338"/>
          </a:xfrm>
        </p:spPr>
        <p:txBody>
          <a:bodyPr anchor="ctr">
            <a:noAutofit/>
          </a:bodyPr>
          <a:lstStyle/>
          <a:p>
            <a:pPr marL="427990" marR="866775" indent="-285750" algn="just">
              <a:lnSpc>
                <a:spcPct val="100000"/>
              </a:lnSpc>
              <a:spcAft>
                <a:spcPts val="15"/>
              </a:spcAft>
            </a:pPr>
            <a:r>
              <a:rPr lang="de-DE" dirty="0">
                <a:solidFill>
                  <a:srgbClr val="000000"/>
                </a:solidFill>
                <a:effectLst/>
                <a:ea typeface="Arial" panose="020B0604020202020204" pitchFamily="34" charset="0"/>
              </a:rPr>
              <a:t>Jede Lehrkraft muss mindestens die </a:t>
            </a:r>
            <a:r>
              <a:rPr lang="de-DE" b="1" dirty="0">
                <a:solidFill>
                  <a:srgbClr val="000000"/>
                </a:solidFill>
                <a:effectLst/>
                <a:ea typeface="Arial" panose="020B0604020202020204" pitchFamily="34" charset="0"/>
              </a:rPr>
              <a:t>Unterscheidung zwischen „Baden“ und „Schwimmen“ </a:t>
            </a:r>
            <a:r>
              <a:rPr lang="de-DE" dirty="0">
                <a:solidFill>
                  <a:srgbClr val="000000"/>
                </a:solidFill>
                <a:effectLst/>
                <a:ea typeface="Arial" panose="020B0604020202020204" pitchFamily="34" charset="0"/>
              </a:rPr>
              <a:t>kennen und wissen, unter welchen Umständen diese Aktivitäten möglich sind (siehe Leitfaden „Lernen am anderen Ort“ S. 36 und 37):</a:t>
            </a:r>
          </a:p>
          <a:p>
            <a:pPr marL="885190" marR="866775" lvl="1" indent="-285750">
              <a:lnSpc>
                <a:spcPct val="100000"/>
              </a:lnSpc>
              <a:spcAft>
                <a:spcPts val="15"/>
              </a:spcAft>
            </a:pPr>
            <a:r>
              <a:rPr lang="de-DE" dirty="0">
                <a:solidFill>
                  <a:srgbClr val="000000"/>
                </a:solidFill>
                <a:ea typeface="Arial" panose="020B0604020202020204" pitchFamily="34" charset="0"/>
              </a:rPr>
              <a:t>Baden: „Planschen“ im Nichtschwimmerbereich zur Abkühlung an heißen Tagen; darf von jeder Lehrkraft begleitet werden</a:t>
            </a:r>
          </a:p>
          <a:p>
            <a:pPr marL="885190" marR="866775" lvl="1" indent="-285750">
              <a:lnSpc>
                <a:spcPct val="100000"/>
              </a:lnSpc>
              <a:spcAft>
                <a:spcPts val="15"/>
              </a:spcAft>
            </a:pPr>
            <a:r>
              <a:rPr lang="de-DE" dirty="0">
                <a:solidFill>
                  <a:srgbClr val="000000"/>
                </a:solidFill>
                <a:effectLst/>
                <a:ea typeface="Arial" panose="020B0604020202020204" pitchFamily="34" charset="0"/>
              </a:rPr>
              <a:t>Schwimmen: nur unter Begleitung einer Fachkraft mit </a:t>
            </a:r>
            <a:r>
              <a:rPr lang="de-DE" dirty="0">
                <a:solidFill>
                  <a:srgbClr val="000000"/>
                </a:solidFill>
                <a:ea typeface="Arial" panose="020B0604020202020204" pitchFamily="34" charset="0"/>
              </a:rPr>
              <a:t>Rettungsschwimmabzeichen Bronze (z. B. Sportlehrkraft)</a:t>
            </a:r>
            <a:endParaRPr lang="de-DE" dirty="0">
              <a:solidFill>
                <a:srgbClr val="000000"/>
              </a:solidFill>
              <a:effectLst/>
              <a:ea typeface="Arial" panose="020B0604020202020204" pitchFamily="34" charset="0"/>
            </a:endParaRPr>
          </a:p>
        </p:txBody>
      </p:sp>
    </p:spTree>
    <p:extLst>
      <p:ext uri="{BB962C8B-B14F-4D97-AF65-F5344CB8AC3E}">
        <p14:creationId xmlns:p14="http://schemas.microsoft.com/office/powerpoint/2010/main" val="2506467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 – Baden und Schwimmen (2) – Die wichtigsten Regeln</a:t>
            </a:r>
          </a:p>
        </p:txBody>
      </p:sp>
      <p:sp>
        <p:nvSpPr>
          <p:cNvPr id="3" name="Inhaltsplatzhalter 2"/>
          <p:cNvSpPr>
            <a:spLocks noGrp="1"/>
          </p:cNvSpPr>
          <p:nvPr>
            <p:ph idx="1"/>
          </p:nvPr>
        </p:nvSpPr>
        <p:spPr>
          <a:xfrm>
            <a:off x="838199" y="1825625"/>
            <a:ext cx="11353801" cy="4351338"/>
          </a:xfrm>
        </p:spPr>
        <p:txBody>
          <a:bodyPr anchor="ctr">
            <a:noAutofit/>
          </a:bodyPr>
          <a:lstStyle/>
          <a:p>
            <a:pPr marL="142240" marR="866775" indent="0" algn="just">
              <a:lnSpc>
                <a:spcPct val="100000"/>
              </a:lnSpc>
              <a:spcAft>
                <a:spcPts val="15"/>
              </a:spcAft>
              <a:buNone/>
            </a:pPr>
            <a:r>
              <a:rPr lang="de-DE" b="1" dirty="0">
                <a:solidFill>
                  <a:srgbClr val="000000"/>
                </a:solidFill>
                <a:ea typeface="Arial" panose="020B0604020202020204" pitchFamily="34" charset="0"/>
              </a:rPr>
              <a:t>Baden</a:t>
            </a:r>
            <a:r>
              <a:rPr lang="de-DE" dirty="0">
                <a:solidFill>
                  <a:srgbClr val="000000"/>
                </a:solidFill>
                <a:ea typeface="Arial" panose="020B0604020202020204" pitchFamily="34" charset="0"/>
              </a:rPr>
              <a:t> (Leitfaden S. 37):</a:t>
            </a:r>
          </a:p>
          <a:p>
            <a:pPr marL="485140" marR="866775" indent="-342900" algn="just">
              <a:lnSpc>
                <a:spcPct val="100000"/>
              </a:lnSpc>
              <a:spcAft>
                <a:spcPts val="15"/>
              </a:spcAft>
            </a:pPr>
            <a:r>
              <a:rPr lang="de-DE" dirty="0">
                <a:solidFill>
                  <a:srgbClr val="000000"/>
                </a:solidFill>
                <a:effectLst/>
                <a:ea typeface="Arial" panose="020B0604020202020204" pitchFamily="34" charset="0"/>
              </a:rPr>
              <a:t>schriftliche Zustimmung der Eltern, Befragung zu gesundheitlichen Einschränkungen der Kinder (Leitfaden S. 11)</a:t>
            </a:r>
          </a:p>
          <a:p>
            <a:pPr marL="485140" marR="866775" indent="-342900" algn="just">
              <a:lnSpc>
                <a:spcPct val="100000"/>
              </a:lnSpc>
              <a:spcAft>
                <a:spcPts val="15"/>
              </a:spcAft>
            </a:pPr>
            <a:r>
              <a:rPr lang="de-DE" dirty="0">
                <a:solidFill>
                  <a:srgbClr val="000000"/>
                </a:solidFill>
                <a:ea typeface="Arial" panose="020B0604020202020204" pitchFamily="34" charset="0"/>
              </a:rPr>
              <a:t>nur i</a:t>
            </a:r>
            <a:r>
              <a:rPr lang="de-DE" dirty="0">
                <a:solidFill>
                  <a:srgbClr val="000000"/>
                </a:solidFill>
                <a:effectLst/>
                <a:ea typeface="Arial" panose="020B0604020202020204" pitchFamily="34" charset="0"/>
              </a:rPr>
              <a:t>n bewachte</a:t>
            </a:r>
            <a:r>
              <a:rPr lang="de-DE" dirty="0">
                <a:solidFill>
                  <a:srgbClr val="000000"/>
                </a:solidFill>
                <a:ea typeface="Arial" panose="020B0604020202020204" pitchFamily="34" charset="0"/>
              </a:rPr>
              <a:t>r Badeanstalt bzw. an bewachtem Strandabschnitt im Nichtschwimmerbereich, Wassertiefe max. 1,35 m (besser: brusttief)</a:t>
            </a:r>
          </a:p>
          <a:p>
            <a:pPr marL="485140" marR="866775" indent="-342900" algn="just">
              <a:lnSpc>
                <a:spcPct val="100000"/>
              </a:lnSpc>
              <a:spcAft>
                <a:spcPts val="15"/>
              </a:spcAft>
            </a:pPr>
            <a:r>
              <a:rPr lang="de-DE" i="1" u="sng" dirty="0">
                <a:solidFill>
                  <a:srgbClr val="000000"/>
                </a:solidFill>
                <a:ea typeface="Arial" panose="020B0604020202020204" pitchFamily="34" charset="0"/>
              </a:rPr>
              <a:t>alle</a:t>
            </a:r>
            <a:r>
              <a:rPr lang="de-DE" dirty="0">
                <a:solidFill>
                  <a:srgbClr val="000000"/>
                </a:solidFill>
                <a:ea typeface="Arial" panose="020B0604020202020204" pitchFamily="34" charset="0"/>
              </a:rPr>
              <a:t> SuS müssen sich dort aufhalten (auch Schwimmer)</a:t>
            </a:r>
          </a:p>
          <a:p>
            <a:pPr marL="485140" marR="866775" indent="-342900" algn="just">
              <a:lnSpc>
                <a:spcPct val="100000"/>
              </a:lnSpc>
              <a:spcAft>
                <a:spcPts val="15"/>
              </a:spcAft>
            </a:pPr>
            <a:r>
              <a:rPr lang="de-DE" dirty="0">
                <a:solidFill>
                  <a:srgbClr val="000000"/>
                </a:solidFill>
                <a:effectLst/>
                <a:ea typeface="Arial" panose="020B0604020202020204" pitchFamily="34" charset="0"/>
              </a:rPr>
              <a:t>Anmeldung der Gruppe beim Bademeister</a:t>
            </a:r>
          </a:p>
          <a:p>
            <a:pPr marL="885190" marR="866775" lvl="1" indent="-285750" algn="just">
              <a:lnSpc>
                <a:spcPct val="100000"/>
              </a:lnSpc>
              <a:spcAft>
                <a:spcPts val="15"/>
              </a:spcAft>
            </a:pPr>
            <a:endParaRPr lang="de-DE" dirty="0">
              <a:solidFill>
                <a:srgbClr val="000000"/>
              </a:solidFill>
              <a:effectLst/>
              <a:ea typeface="Arial" panose="020B0604020202020204" pitchFamily="34" charset="0"/>
            </a:endParaRPr>
          </a:p>
        </p:txBody>
      </p:sp>
      <p:pic>
        <p:nvPicPr>
          <p:cNvPr id="4" name="Grafik 3">
            <a:extLst>
              <a:ext uri="{FF2B5EF4-FFF2-40B4-BE49-F238E27FC236}">
                <a16:creationId xmlns:a16="http://schemas.microsoft.com/office/drawing/2014/main" id="{C21DB476-1D40-5599-ECE2-0239D761BED3}"/>
              </a:ext>
            </a:extLst>
          </p:cNvPr>
          <p:cNvPicPr>
            <a:picLocks noChangeAspect="1"/>
          </p:cNvPicPr>
          <p:nvPr/>
        </p:nvPicPr>
        <p:blipFill>
          <a:blip r:embed="rId3"/>
          <a:stretch>
            <a:fillRect/>
          </a:stretch>
        </p:blipFill>
        <p:spPr>
          <a:xfrm>
            <a:off x="9568180" y="4239260"/>
            <a:ext cx="2700020" cy="2700020"/>
          </a:xfrm>
          <a:prstGeom prst="rect">
            <a:avLst/>
          </a:prstGeom>
        </p:spPr>
      </p:pic>
    </p:spTree>
    <p:extLst>
      <p:ext uri="{BB962C8B-B14F-4D97-AF65-F5344CB8AC3E}">
        <p14:creationId xmlns:p14="http://schemas.microsoft.com/office/powerpoint/2010/main" val="264550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 – Baden und Schwimmen (2) – Die wichtigsten Regeln</a:t>
            </a:r>
          </a:p>
        </p:txBody>
      </p:sp>
      <p:sp>
        <p:nvSpPr>
          <p:cNvPr id="3" name="Inhaltsplatzhalter 2"/>
          <p:cNvSpPr>
            <a:spLocks noGrp="1"/>
          </p:cNvSpPr>
          <p:nvPr>
            <p:ph idx="1"/>
          </p:nvPr>
        </p:nvSpPr>
        <p:spPr>
          <a:xfrm>
            <a:off x="838199" y="1683733"/>
            <a:ext cx="11353801" cy="4351338"/>
          </a:xfrm>
        </p:spPr>
        <p:txBody>
          <a:bodyPr anchor="ctr">
            <a:noAutofit/>
          </a:bodyPr>
          <a:lstStyle/>
          <a:p>
            <a:pPr marL="142240" marR="866775" indent="0" algn="just">
              <a:lnSpc>
                <a:spcPct val="100000"/>
              </a:lnSpc>
              <a:spcBef>
                <a:spcPts val="0"/>
              </a:spcBef>
              <a:buNone/>
            </a:pPr>
            <a:r>
              <a:rPr lang="de-DE" sz="2500" b="1" dirty="0">
                <a:solidFill>
                  <a:srgbClr val="000000"/>
                </a:solidFill>
                <a:ea typeface="Arial" panose="020B0604020202020204" pitchFamily="34" charset="0"/>
              </a:rPr>
              <a:t>Schwimmen</a:t>
            </a:r>
            <a:r>
              <a:rPr lang="de-DE" sz="2500" dirty="0">
                <a:solidFill>
                  <a:srgbClr val="000000"/>
                </a:solidFill>
                <a:ea typeface="Arial" panose="020B0604020202020204" pitchFamily="34" charset="0"/>
              </a:rPr>
              <a:t> (Leitfaden S. 36):</a:t>
            </a:r>
          </a:p>
          <a:p>
            <a:pPr marL="485140" marR="866775" indent="-342900" algn="just">
              <a:lnSpc>
                <a:spcPct val="100000"/>
              </a:lnSpc>
              <a:spcBef>
                <a:spcPts val="0"/>
              </a:spcBef>
            </a:pPr>
            <a:r>
              <a:rPr lang="de-DE" sz="2500" dirty="0">
                <a:solidFill>
                  <a:srgbClr val="000000"/>
                </a:solidFill>
                <a:effectLst/>
                <a:ea typeface="Arial" panose="020B0604020202020204" pitchFamily="34" charset="0"/>
              </a:rPr>
              <a:t>schriftliche Zustimmung der Eltern (Leitfaden S. 11)</a:t>
            </a:r>
          </a:p>
          <a:p>
            <a:pPr marL="485140" marR="866775" indent="-342900">
              <a:lnSpc>
                <a:spcPct val="100000"/>
              </a:lnSpc>
              <a:spcBef>
                <a:spcPts val="0"/>
              </a:spcBef>
            </a:pPr>
            <a:r>
              <a:rPr lang="de-DE" sz="2500" b="1" dirty="0">
                <a:solidFill>
                  <a:srgbClr val="000000"/>
                </a:solidFill>
                <a:effectLst/>
                <a:ea typeface="Arial" panose="020B0604020202020204" pitchFamily="34" charset="0"/>
              </a:rPr>
              <a:t>Lehrkraft</a:t>
            </a:r>
            <a:r>
              <a:rPr lang="de-DE" sz="2500" dirty="0">
                <a:solidFill>
                  <a:srgbClr val="000000"/>
                </a:solidFill>
                <a:effectLst/>
                <a:ea typeface="Arial" panose="020B0604020202020204" pitchFamily="34" charset="0"/>
              </a:rPr>
              <a:t> bzw. externe Fachkraft benötigt </a:t>
            </a:r>
            <a:br>
              <a:rPr lang="de-DE" sz="2500" dirty="0">
                <a:solidFill>
                  <a:srgbClr val="000000"/>
                </a:solidFill>
                <a:effectLst/>
                <a:ea typeface="Arial" panose="020B0604020202020204" pitchFamily="34" charset="0"/>
              </a:rPr>
            </a:br>
            <a:r>
              <a:rPr lang="de-DE" sz="2500" b="1" dirty="0">
                <a:solidFill>
                  <a:srgbClr val="000000"/>
                </a:solidFill>
                <a:effectLst/>
                <a:ea typeface="Arial" panose="020B0604020202020204" pitchFamily="34" charset="0"/>
              </a:rPr>
              <a:t>Rettungsschwimmabzeichen in Bronze</a:t>
            </a:r>
          </a:p>
          <a:p>
            <a:pPr marL="485140" marR="866775" indent="-342900" algn="just">
              <a:lnSpc>
                <a:spcPct val="100000"/>
              </a:lnSpc>
              <a:spcBef>
                <a:spcPts val="0"/>
              </a:spcBef>
            </a:pPr>
            <a:r>
              <a:rPr lang="de-DE" sz="2500" dirty="0">
                <a:solidFill>
                  <a:srgbClr val="000000"/>
                </a:solidFill>
                <a:ea typeface="Arial" panose="020B0604020202020204" pitchFamily="34" charset="0"/>
              </a:rPr>
              <a:t>alle SuS benötigen das </a:t>
            </a:r>
            <a:r>
              <a:rPr lang="de-DE" sz="2500" b="1" dirty="0">
                <a:solidFill>
                  <a:srgbClr val="000000"/>
                </a:solidFill>
                <a:ea typeface="Arial" panose="020B0604020202020204" pitchFamily="34" charset="0"/>
              </a:rPr>
              <a:t>Jugendschwimmabzeichen in Bronze</a:t>
            </a:r>
            <a:r>
              <a:rPr lang="de-DE" sz="2500" dirty="0">
                <a:solidFill>
                  <a:srgbClr val="000000"/>
                </a:solidFill>
                <a:ea typeface="Arial" panose="020B0604020202020204" pitchFamily="34" charset="0"/>
              </a:rPr>
              <a:t>; ggf. „vorschwimmen“ lassen (offenes Meer vs. Schwimmhalle)</a:t>
            </a:r>
            <a:endParaRPr lang="de-DE" sz="2500" dirty="0">
              <a:solidFill>
                <a:srgbClr val="000000"/>
              </a:solidFill>
              <a:effectLst/>
              <a:ea typeface="Arial" panose="020B0604020202020204" pitchFamily="34" charset="0"/>
            </a:endParaRPr>
          </a:p>
          <a:p>
            <a:pPr marL="485140" marR="866775" indent="-342900" algn="just">
              <a:lnSpc>
                <a:spcPct val="100000"/>
              </a:lnSpc>
              <a:spcBef>
                <a:spcPts val="0"/>
              </a:spcBef>
            </a:pPr>
            <a:r>
              <a:rPr lang="de-DE" sz="2500" dirty="0">
                <a:solidFill>
                  <a:srgbClr val="000000"/>
                </a:solidFill>
                <a:ea typeface="Arial" panose="020B0604020202020204" pitchFamily="34" charset="0"/>
              </a:rPr>
              <a:t>geeignetes Ausflugsziel auswählen (theoretisch auch außerhalb von Badeanstalten möglich, aber nicht zu empfehlen); w</a:t>
            </a:r>
            <a:r>
              <a:rPr lang="de-DE" sz="2500" dirty="0">
                <a:solidFill>
                  <a:srgbClr val="000000"/>
                </a:solidFill>
                <a:effectLst/>
                <a:ea typeface="Arial" panose="020B0604020202020204" pitchFamily="34" charset="0"/>
              </a:rPr>
              <a:t>enn Badeaufsicht vorhanden: Anmeldung der Gruppe</a:t>
            </a:r>
          </a:p>
          <a:p>
            <a:pPr marL="485140" marR="866775" indent="-342900" algn="just">
              <a:lnSpc>
                <a:spcPct val="100000"/>
              </a:lnSpc>
              <a:spcBef>
                <a:spcPts val="0"/>
              </a:spcBef>
            </a:pPr>
            <a:r>
              <a:rPr lang="de-DE" sz="2500" dirty="0">
                <a:solidFill>
                  <a:srgbClr val="000000"/>
                </a:solidFill>
                <a:effectLst/>
                <a:ea typeface="Arial" panose="020B0604020202020204" pitchFamily="34" charset="0"/>
              </a:rPr>
              <a:t>Jede B</a:t>
            </a:r>
            <a:r>
              <a:rPr lang="de-DE" sz="2500" dirty="0">
                <a:solidFill>
                  <a:srgbClr val="000000"/>
                </a:solidFill>
                <a:ea typeface="Arial" panose="020B0604020202020204" pitchFamily="34" charset="0"/>
              </a:rPr>
              <a:t>adebeschränkung (Flaggen) gilt als absolutes Verbot.</a:t>
            </a:r>
          </a:p>
          <a:p>
            <a:pPr marL="485140" marR="866775" indent="-342900" algn="just">
              <a:lnSpc>
                <a:spcPct val="100000"/>
              </a:lnSpc>
              <a:spcBef>
                <a:spcPts val="0"/>
              </a:spcBef>
            </a:pPr>
            <a:r>
              <a:rPr lang="de-DE" sz="2500" dirty="0">
                <a:solidFill>
                  <a:srgbClr val="000000"/>
                </a:solidFill>
                <a:effectLst/>
                <a:ea typeface="Arial" panose="020B0604020202020204" pitchFamily="34" charset="0"/>
              </a:rPr>
              <a:t>Auf</a:t>
            </a:r>
            <a:r>
              <a:rPr lang="de-DE" sz="2500" dirty="0">
                <a:solidFill>
                  <a:srgbClr val="000000"/>
                </a:solidFill>
                <a:ea typeface="Arial" panose="020B0604020202020204" pitchFamily="34" charset="0"/>
              </a:rPr>
              <a:t>sicht von geeigneten Stellen aus</a:t>
            </a:r>
          </a:p>
        </p:txBody>
      </p:sp>
      <p:pic>
        <p:nvPicPr>
          <p:cNvPr id="4" name="Grafik 3">
            <a:extLst>
              <a:ext uri="{FF2B5EF4-FFF2-40B4-BE49-F238E27FC236}">
                <a16:creationId xmlns:a16="http://schemas.microsoft.com/office/drawing/2014/main" id="{70C91ABB-19C9-53AE-0428-90C1D6484782}"/>
              </a:ext>
            </a:extLst>
          </p:cNvPr>
          <p:cNvPicPr>
            <a:picLocks noChangeAspect="1"/>
          </p:cNvPicPr>
          <p:nvPr/>
        </p:nvPicPr>
        <p:blipFill>
          <a:blip r:embed="rId2"/>
          <a:stretch>
            <a:fillRect/>
          </a:stretch>
        </p:blipFill>
        <p:spPr>
          <a:xfrm>
            <a:off x="9067847" y="1117600"/>
            <a:ext cx="2082769" cy="2082769"/>
          </a:xfrm>
          <a:prstGeom prst="rect">
            <a:avLst/>
          </a:prstGeom>
        </p:spPr>
      </p:pic>
    </p:spTree>
    <p:extLst>
      <p:ext uri="{BB962C8B-B14F-4D97-AF65-F5344CB8AC3E}">
        <p14:creationId xmlns:p14="http://schemas.microsoft.com/office/powerpoint/2010/main" val="3044447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 – Baden und Schwimmen (2) – Die wichtigsten Regeln</a:t>
            </a:r>
          </a:p>
        </p:txBody>
      </p:sp>
      <p:sp>
        <p:nvSpPr>
          <p:cNvPr id="3" name="Inhaltsplatzhalter 2"/>
          <p:cNvSpPr>
            <a:spLocks noGrp="1"/>
          </p:cNvSpPr>
          <p:nvPr>
            <p:ph idx="1"/>
          </p:nvPr>
        </p:nvSpPr>
        <p:spPr>
          <a:xfrm>
            <a:off x="838199" y="1690688"/>
            <a:ext cx="11353801" cy="4351338"/>
          </a:xfrm>
        </p:spPr>
        <p:txBody>
          <a:bodyPr anchor="ctr">
            <a:normAutofit lnSpcReduction="10000"/>
          </a:bodyPr>
          <a:lstStyle/>
          <a:p>
            <a:pPr marL="427990" marR="866775" indent="-285750" algn="just">
              <a:lnSpc>
                <a:spcPct val="100000"/>
              </a:lnSpc>
              <a:spcAft>
                <a:spcPts val="15"/>
              </a:spcAft>
            </a:pPr>
            <a:r>
              <a:rPr lang="de-DE" sz="2400" dirty="0"/>
              <a:t>„Die hinzugezogene Fachkraft soll vor Beginn der </a:t>
            </a:r>
            <a:r>
              <a:rPr lang="de-DE" sz="2400" b="1" dirty="0"/>
              <a:t>Sportveranstaltung</a:t>
            </a:r>
            <a:r>
              <a:rPr lang="de-DE" sz="2400" dirty="0"/>
              <a:t> durch die Lehrkraft über den Leistungsstand und möglicherweise vorhandene körperliche oder gesundheitliche Beeinträchtigungen von Schülerinnen und Schülern informiert werden. </a:t>
            </a:r>
            <a:r>
              <a:rPr lang="de-DE" sz="2400" b="1" dirty="0"/>
              <a:t>Sie muss grundsätzlich speziell für die Gruppe abgestellt und für die gesamte Dauer der sportlichen Aktivitäten anwesend sein. </a:t>
            </a:r>
            <a:r>
              <a:rPr lang="de-DE" sz="2400" dirty="0">
                <a:solidFill>
                  <a:srgbClr val="C00000"/>
                </a:solidFill>
              </a:rPr>
              <a:t>Es reicht also zum Beispiel nicht aus, den allgemein </a:t>
            </a:r>
            <a:r>
              <a:rPr lang="de-DE" sz="2400" dirty="0" err="1">
                <a:solidFill>
                  <a:srgbClr val="C00000"/>
                </a:solidFill>
              </a:rPr>
              <a:t>aufsichtsführenden</a:t>
            </a:r>
            <a:r>
              <a:rPr lang="de-DE" sz="2400" dirty="0">
                <a:solidFill>
                  <a:srgbClr val="C00000"/>
                </a:solidFill>
              </a:rPr>
              <a:t> Schwimmmeister einer Badeanstalt zu beauftragen, die Gruppe zusätzlich zum sonstigen Badebetrieb „mit im Blick zu behalten“. (Leitfaden S. 32)</a:t>
            </a:r>
          </a:p>
          <a:p>
            <a:pPr marL="885190" marR="866775" lvl="1" indent="-285750" algn="just">
              <a:lnSpc>
                <a:spcPct val="100000"/>
              </a:lnSpc>
              <a:spcAft>
                <a:spcPts val="15"/>
              </a:spcAft>
            </a:pPr>
            <a:r>
              <a:rPr lang="de-DE" sz="2000" dirty="0">
                <a:effectLst/>
                <a:ea typeface="Arial" panose="020B0604020202020204" pitchFamily="34" charset="0"/>
              </a:rPr>
              <a:t>Das </a:t>
            </a:r>
            <a:r>
              <a:rPr lang="de-DE" sz="2000" dirty="0">
                <a:ea typeface="Arial" panose="020B0604020202020204" pitchFamily="34" charset="0"/>
              </a:rPr>
              <a:t>b</a:t>
            </a:r>
            <a:r>
              <a:rPr lang="de-DE" sz="2000" dirty="0">
                <a:effectLst/>
                <a:ea typeface="Arial" panose="020B0604020202020204" pitchFamily="34" charset="0"/>
              </a:rPr>
              <a:t>edeutet: Selbst in einem „Spaßbad“ können Sie die Aufsicht nicht einfach an den Bademeister übertragen, selbst wenn er speziell für Ihre Gruppe abgestellt ist (beim aktuellen Personalmangel ohnehin unrealistisch; hier müsste wohl eine Sportlehrkraft diese Rolle übernehmen). Sie müssen z. B. darauf achten, dass alle SuS die Weisungen der Badeaufsicht einhalten und behalten die pädagogische Gesamtverantwortung.</a:t>
            </a:r>
          </a:p>
        </p:txBody>
      </p:sp>
    </p:spTree>
    <p:extLst>
      <p:ext uri="{BB962C8B-B14F-4D97-AF65-F5344CB8AC3E}">
        <p14:creationId xmlns:p14="http://schemas.microsoft.com/office/powerpoint/2010/main" val="3967015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 – Baden und Schwimmen (2) – Die wichtigsten Regeln</a:t>
            </a:r>
          </a:p>
        </p:txBody>
      </p:sp>
      <p:sp>
        <p:nvSpPr>
          <p:cNvPr id="3" name="Inhaltsplatzhalter 2"/>
          <p:cNvSpPr>
            <a:spLocks noGrp="1"/>
          </p:cNvSpPr>
          <p:nvPr>
            <p:ph idx="1"/>
          </p:nvPr>
        </p:nvSpPr>
        <p:spPr>
          <a:xfrm>
            <a:off x="3375660" y="1690688"/>
            <a:ext cx="8816340" cy="4351338"/>
          </a:xfrm>
        </p:spPr>
        <p:txBody>
          <a:bodyPr anchor="ctr">
            <a:normAutofit/>
          </a:bodyPr>
          <a:lstStyle/>
          <a:p>
            <a:pPr marL="427990" marR="866775" indent="-285750" algn="just">
              <a:lnSpc>
                <a:spcPct val="100000"/>
              </a:lnSpc>
              <a:spcAft>
                <a:spcPts val="15"/>
              </a:spcAft>
            </a:pPr>
            <a:r>
              <a:rPr lang="de-DE" dirty="0">
                <a:solidFill>
                  <a:srgbClr val="000000"/>
                </a:solidFill>
                <a:ea typeface="Arial" panose="020B0604020202020204" pitchFamily="34" charset="0"/>
              </a:rPr>
              <a:t>Beim Baden muss keine Fachkraft extra abgestellt sein; reicht es aus, die Gruppe bei der Badeaufsicht anzumelden.</a:t>
            </a:r>
          </a:p>
          <a:p>
            <a:pPr marL="885190" marR="866775" lvl="1" indent="-285750" algn="just">
              <a:lnSpc>
                <a:spcPct val="100000"/>
              </a:lnSpc>
              <a:spcAft>
                <a:spcPts val="15"/>
              </a:spcAft>
            </a:pPr>
            <a:r>
              <a:rPr lang="de-DE" dirty="0">
                <a:solidFill>
                  <a:srgbClr val="000000"/>
                </a:solidFill>
                <a:ea typeface="Arial" panose="020B0604020202020204" pitchFamily="34" charset="0"/>
              </a:rPr>
              <a:t>Trotzdem: In einem Spaßbad (Arriba, </a:t>
            </a:r>
            <a:r>
              <a:rPr lang="de-DE" dirty="0" err="1">
                <a:solidFill>
                  <a:srgbClr val="000000"/>
                </a:solidFill>
                <a:ea typeface="Arial" panose="020B0604020202020204" pitchFamily="34" charset="0"/>
              </a:rPr>
              <a:t>Holstentherme</a:t>
            </a:r>
            <a:r>
              <a:rPr lang="de-DE" dirty="0">
                <a:solidFill>
                  <a:srgbClr val="000000"/>
                </a:solidFill>
                <a:ea typeface="Arial" panose="020B0604020202020204" pitchFamily="34" charset="0"/>
              </a:rPr>
              <a:t>…) ist es utopisch, als Lehrkraft alle SuS im Blick zu behalten, selbst wenn Sie die Weisung erteilen, sich nur im Nichtschwimmerbereich aufzuhalten. Von einem Besuch ist dringend abzuraten.</a:t>
            </a:r>
          </a:p>
        </p:txBody>
      </p:sp>
      <p:pic>
        <p:nvPicPr>
          <p:cNvPr id="4" name="Grafik 3">
            <a:extLst>
              <a:ext uri="{FF2B5EF4-FFF2-40B4-BE49-F238E27FC236}">
                <a16:creationId xmlns:a16="http://schemas.microsoft.com/office/drawing/2014/main" id="{B2E22BAC-52C4-7C31-5B11-597BC403C4A7}"/>
              </a:ext>
            </a:extLst>
          </p:cNvPr>
          <p:cNvPicPr>
            <a:picLocks noChangeAspect="1"/>
          </p:cNvPicPr>
          <p:nvPr/>
        </p:nvPicPr>
        <p:blipFill>
          <a:blip r:embed="rId2"/>
          <a:stretch>
            <a:fillRect/>
          </a:stretch>
        </p:blipFill>
        <p:spPr>
          <a:xfrm>
            <a:off x="200660" y="2278857"/>
            <a:ext cx="3175000" cy="3175000"/>
          </a:xfrm>
          <a:prstGeom prst="rect">
            <a:avLst/>
          </a:prstGeom>
          <a:ln w="12700">
            <a:solidFill>
              <a:schemeClr val="tx1"/>
            </a:solidFill>
          </a:ln>
        </p:spPr>
      </p:pic>
    </p:spTree>
    <p:extLst>
      <p:ext uri="{BB962C8B-B14F-4D97-AF65-F5344CB8AC3E}">
        <p14:creationId xmlns:p14="http://schemas.microsoft.com/office/powerpoint/2010/main" val="284442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III – weitere Sportarten (1)</a:t>
            </a:r>
          </a:p>
        </p:txBody>
      </p:sp>
      <p:sp>
        <p:nvSpPr>
          <p:cNvPr id="3" name="Inhaltsplatzhalter 2"/>
          <p:cNvSpPr>
            <a:spLocks noGrp="1"/>
          </p:cNvSpPr>
          <p:nvPr>
            <p:ph idx="1"/>
          </p:nvPr>
        </p:nvSpPr>
        <p:spPr>
          <a:xfrm>
            <a:off x="838199" y="1683733"/>
            <a:ext cx="11353801" cy="4351338"/>
          </a:xfrm>
        </p:spPr>
        <p:txBody>
          <a:bodyPr anchor="ctr">
            <a:noAutofit/>
          </a:bodyPr>
          <a:lstStyle/>
          <a:p>
            <a:pPr marL="142240" marR="866775" indent="0" algn="just">
              <a:lnSpc>
                <a:spcPct val="100000"/>
              </a:lnSpc>
              <a:spcBef>
                <a:spcPts val="0"/>
              </a:spcBef>
              <a:buNone/>
            </a:pPr>
            <a:r>
              <a:rPr lang="de-DE" sz="2700" b="1" dirty="0">
                <a:solidFill>
                  <a:srgbClr val="000000"/>
                </a:solidFill>
                <a:ea typeface="Arial" panose="020B0604020202020204" pitchFamily="34" charset="0"/>
              </a:rPr>
              <a:t>Für weitere Sportarten mit besonderen Qualifikationsanforderungen gilt grundsätzlich:</a:t>
            </a:r>
          </a:p>
          <a:p>
            <a:pPr marL="599440" marR="866775" indent="-457200" algn="just">
              <a:lnSpc>
                <a:spcPct val="100000"/>
              </a:lnSpc>
              <a:spcBef>
                <a:spcPts val="0"/>
              </a:spcBef>
            </a:pPr>
            <a:r>
              <a:rPr lang="de-DE" sz="2700" dirty="0">
                <a:solidFill>
                  <a:srgbClr val="000000"/>
                </a:solidFill>
                <a:ea typeface="Arial" panose="020B0604020202020204" pitchFamily="34" charset="0"/>
              </a:rPr>
              <a:t>schriftliche Zustimmung der Eltern </a:t>
            </a:r>
            <a:r>
              <a:rPr lang="de-DE" sz="2400" dirty="0">
                <a:solidFill>
                  <a:srgbClr val="000000"/>
                </a:solidFill>
                <a:effectLst/>
                <a:ea typeface="Arial" panose="020B0604020202020204" pitchFamily="34" charset="0"/>
              </a:rPr>
              <a:t>(Leitfaden S. 11)</a:t>
            </a:r>
            <a:endParaRPr lang="de-DE" sz="2700" dirty="0">
              <a:solidFill>
                <a:srgbClr val="000000"/>
              </a:solidFill>
              <a:ea typeface="Arial" panose="020B0604020202020204" pitchFamily="34" charset="0"/>
            </a:endParaRPr>
          </a:p>
          <a:p>
            <a:pPr marL="599440" marR="866775" indent="-457200" algn="just">
              <a:lnSpc>
                <a:spcPct val="100000"/>
              </a:lnSpc>
              <a:spcBef>
                <a:spcPts val="0"/>
              </a:spcBef>
            </a:pPr>
            <a:r>
              <a:rPr lang="de-DE" sz="2700" dirty="0">
                <a:solidFill>
                  <a:srgbClr val="000000"/>
                </a:solidFill>
                <a:ea typeface="Arial" panose="020B0604020202020204" pitchFamily="34" charset="0"/>
              </a:rPr>
              <a:t>Begleitung durch </a:t>
            </a:r>
            <a:r>
              <a:rPr lang="de-DE" sz="2700" b="1" dirty="0">
                <a:solidFill>
                  <a:srgbClr val="000000"/>
                </a:solidFill>
                <a:ea typeface="Arial" panose="020B0604020202020204" pitchFamily="34" charset="0"/>
              </a:rPr>
              <a:t>Lehrkraft mit Rettungsfähigkeit oder externe Fachkraft</a:t>
            </a:r>
            <a:r>
              <a:rPr lang="de-DE" sz="2700" dirty="0">
                <a:solidFill>
                  <a:srgbClr val="000000"/>
                </a:solidFill>
                <a:ea typeface="Arial" panose="020B0604020202020204" pitchFamily="34" charset="0"/>
              </a:rPr>
              <a:t>, die diese Sportart beaufsichtigen kann (z. B. Bergführer, Skilehrer etc.)</a:t>
            </a:r>
          </a:p>
          <a:p>
            <a:pPr marL="599440" marR="866775" indent="-457200" algn="just">
              <a:lnSpc>
                <a:spcPct val="100000"/>
              </a:lnSpc>
              <a:spcBef>
                <a:spcPts val="0"/>
              </a:spcBef>
            </a:pPr>
            <a:r>
              <a:rPr lang="de-DE" sz="2700" dirty="0">
                <a:solidFill>
                  <a:srgbClr val="000000"/>
                </a:solidFill>
                <a:ea typeface="Arial" panose="020B0604020202020204" pitchFamily="34" charset="0"/>
              </a:rPr>
              <a:t>besondere Maßnahmen zur Unfallprävention (Leitfaden S. 33), z. B. </a:t>
            </a:r>
            <a:r>
              <a:rPr lang="de-DE" sz="2700" b="1" dirty="0">
                <a:solidFill>
                  <a:srgbClr val="000000"/>
                </a:solidFill>
                <a:ea typeface="Arial" panose="020B0604020202020204" pitchFamily="34" charset="0"/>
              </a:rPr>
              <a:t>Gruppengröße</a:t>
            </a:r>
            <a:r>
              <a:rPr lang="de-DE" sz="2700" dirty="0">
                <a:solidFill>
                  <a:srgbClr val="000000"/>
                </a:solidFill>
                <a:ea typeface="Arial" panose="020B0604020202020204" pitchFamily="34" charset="0"/>
              </a:rPr>
              <a:t>: </a:t>
            </a:r>
            <a:r>
              <a:rPr lang="de-DE" sz="2200" dirty="0">
                <a:solidFill>
                  <a:srgbClr val="000000"/>
                </a:solidFill>
                <a:ea typeface="Arial" panose="020B0604020202020204" pitchFamily="34" charset="0"/>
              </a:rPr>
              <a:t>„</a:t>
            </a:r>
            <a:r>
              <a:rPr lang="de-DE" sz="2200" dirty="0"/>
              <a:t>Als </a:t>
            </a:r>
            <a:r>
              <a:rPr lang="de-DE" sz="2200" b="1" dirty="0"/>
              <a:t>Orientierungsmaßstab</a:t>
            </a:r>
            <a:r>
              <a:rPr lang="de-DE" sz="2200" dirty="0"/>
              <a:t> gilt für Sportarten mit besonderen Qualifikationsanforderungen eine </a:t>
            </a:r>
            <a:r>
              <a:rPr lang="de-DE" sz="2200" b="1" dirty="0"/>
              <a:t>Gruppengröße von maximal 10 bis 15 Schülerinnen und Schülern</a:t>
            </a:r>
            <a:r>
              <a:rPr lang="de-DE" sz="2200" dirty="0"/>
              <a:t>, wobei diese je nach Sportart oder sonstigen Gegebenheiten auch niedriger anzusetzen ist […]“ </a:t>
            </a:r>
            <a:endParaRPr lang="de-DE" sz="2200" dirty="0">
              <a:solidFill>
                <a:srgbClr val="000000"/>
              </a:solidFill>
              <a:ea typeface="Arial" panose="020B0604020202020204" pitchFamily="34" charset="0"/>
            </a:endParaRPr>
          </a:p>
        </p:txBody>
      </p:sp>
    </p:spTree>
    <p:extLst>
      <p:ext uri="{BB962C8B-B14F-4D97-AF65-F5344CB8AC3E}">
        <p14:creationId xmlns:p14="http://schemas.microsoft.com/office/powerpoint/2010/main" val="3971166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III – weitere Sportarten (2)</a:t>
            </a:r>
          </a:p>
        </p:txBody>
      </p:sp>
      <p:sp>
        <p:nvSpPr>
          <p:cNvPr id="3" name="Inhaltsplatzhalter 2"/>
          <p:cNvSpPr>
            <a:spLocks noGrp="1"/>
          </p:cNvSpPr>
          <p:nvPr>
            <p:ph idx="1"/>
          </p:nvPr>
        </p:nvSpPr>
        <p:spPr>
          <a:xfrm>
            <a:off x="838199" y="1683733"/>
            <a:ext cx="11353801" cy="4351338"/>
          </a:xfrm>
        </p:spPr>
        <p:txBody>
          <a:bodyPr anchor="ctr">
            <a:noAutofit/>
          </a:bodyPr>
          <a:lstStyle/>
          <a:p>
            <a:pPr marL="142240" marR="866775" indent="0" algn="just">
              <a:lnSpc>
                <a:spcPct val="100000"/>
              </a:lnSpc>
              <a:spcBef>
                <a:spcPts val="0"/>
              </a:spcBef>
              <a:buNone/>
            </a:pPr>
            <a:r>
              <a:rPr lang="de-DE" b="1" dirty="0">
                <a:solidFill>
                  <a:srgbClr val="000000"/>
                </a:solidFill>
                <a:ea typeface="Arial" panose="020B0604020202020204" pitchFamily="34" charset="0"/>
              </a:rPr>
              <a:t>Zusätzlich für Wassersportarten: Segeln, Surfen, Rudern, Kanu</a:t>
            </a:r>
            <a:endParaRPr lang="de-DE" dirty="0">
              <a:solidFill>
                <a:srgbClr val="000000"/>
              </a:solidFill>
              <a:ea typeface="Arial" panose="020B0604020202020204" pitchFamily="34" charset="0"/>
            </a:endParaRPr>
          </a:p>
          <a:p>
            <a:pPr marL="485140" marR="866775" indent="-342900" algn="just">
              <a:lnSpc>
                <a:spcPct val="100000"/>
              </a:lnSpc>
              <a:spcBef>
                <a:spcPts val="0"/>
              </a:spcBef>
            </a:pPr>
            <a:r>
              <a:rPr lang="de-DE" dirty="0">
                <a:solidFill>
                  <a:srgbClr val="000000"/>
                </a:solidFill>
                <a:effectLst/>
                <a:ea typeface="Arial" panose="020B0604020202020204" pitchFamily="34" charset="0"/>
              </a:rPr>
              <a:t>mindestens eine Aufsichtsperson benötigt </a:t>
            </a:r>
            <a:r>
              <a:rPr lang="de-DE" b="1" dirty="0">
                <a:solidFill>
                  <a:srgbClr val="000000"/>
                </a:solidFill>
                <a:effectLst/>
                <a:ea typeface="Arial" panose="020B0604020202020204" pitchFamily="34" charset="0"/>
              </a:rPr>
              <a:t>Rettungsschwimm-abzeichen in Bronze </a:t>
            </a:r>
            <a:r>
              <a:rPr lang="de-DE" i="1" u="sng" dirty="0">
                <a:solidFill>
                  <a:srgbClr val="000000"/>
                </a:solidFill>
                <a:effectLst/>
                <a:ea typeface="Arial" panose="020B0604020202020204" pitchFamily="34" charset="0"/>
              </a:rPr>
              <a:t>oder</a:t>
            </a:r>
            <a:r>
              <a:rPr lang="de-DE" dirty="0">
                <a:solidFill>
                  <a:srgbClr val="000000"/>
                </a:solidFill>
                <a:effectLst/>
                <a:ea typeface="Arial" panose="020B0604020202020204" pitchFamily="34" charset="0"/>
              </a:rPr>
              <a:t> einen Nachweis über die </a:t>
            </a:r>
            <a:r>
              <a:rPr lang="de-DE" b="1" dirty="0">
                <a:solidFill>
                  <a:srgbClr val="000000"/>
                </a:solidFill>
                <a:effectLst/>
                <a:ea typeface="Arial" panose="020B0604020202020204" pitchFamily="34" charset="0"/>
              </a:rPr>
              <a:t>sportartspezifische Rettungsfähigkeit </a:t>
            </a:r>
            <a:r>
              <a:rPr lang="de-DE" dirty="0">
                <a:solidFill>
                  <a:srgbClr val="000000"/>
                </a:solidFill>
                <a:effectLst/>
                <a:ea typeface="Arial" panose="020B0604020202020204" pitchFamily="34" charset="0"/>
              </a:rPr>
              <a:t>(z. B. „Kanuschein“,</a:t>
            </a:r>
            <a:r>
              <a:rPr lang="de-DE" b="1" dirty="0">
                <a:solidFill>
                  <a:srgbClr val="000000"/>
                </a:solidFill>
                <a:effectLst/>
                <a:ea typeface="Arial" panose="020B0604020202020204" pitchFamily="34" charset="0"/>
              </a:rPr>
              <a:t> </a:t>
            </a:r>
            <a:r>
              <a:rPr lang="de-DE" dirty="0">
                <a:solidFill>
                  <a:srgbClr val="000000"/>
                </a:solidFill>
                <a:effectLst/>
                <a:ea typeface="Arial" panose="020B0604020202020204" pitchFamily="34" charset="0"/>
              </a:rPr>
              <a:t>der nur für diese eine Sportart gilt)</a:t>
            </a:r>
          </a:p>
          <a:p>
            <a:pPr marL="485140" marR="866775" indent="-342900" algn="just">
              <a:lnSpc>
                <a:spcPct val="100000"/>
              </a:lnSpc>
              <a:spcBef>
                <a:spcPts val="0"/>
              </a:spcBef>
            </a:pPr>
            <a:r>
              <a:rPr lang="de-DE" dirty="0">
                <a:solidFill>
                  <a:srgbClr val="000000"/>
                </a:solidFill>
                <a:ea typeface="Arial" panose="020B0604020202020204" pitchFamily="34" charset="0"/>
              </a:rPr>
              <a:t>alle SuS benötigen das </a:t>
            </a:r>
            <a:r>
              <a:rPr lang="de-DE" b="1" dirty="0">
                <a:solidFill>
                  <a:srgbClr val="000000"/>
                </a:solidFill>
                <a:ea typeface="Arial" panose="020B0604020202020204" pitchFamily="34" charset="0"/>
              </a:rPr>
              <a:t>Jugendschwimmabzeichen in Bronze</a:t>
            </a:r>
            <a:r>
              <a:rPr lang="de-DE" dirty="0">
                <a:solidFill>
                  <a:srgbClr val="000000"/>
                </a:solidFill>
                <a:ea typeface="Arial" panose="020B0604020202020204" pitchFamily="34" charset="0"/>
              </a:rPr>
              <a:t>; im </a:t>
            </a:r>
            <a:r>
              <a:rPr lang="de-DE" dirty="0" err="1">
                <a:solidFill>
                  <a:srgbClr val="000000"/>
                </a:solidFill>
                <a:ea typeface="Arial" panose="020B0604020202020204" pitchFamily="34" charset="0"/>
              </a:rPr>
              <a:t>SoPäd</a:t>
            </a:r>
            <a:r>
              <a:rPr lang="de-DE" dirty="0">
                <a:solidFill>
                  <a:srgbClr val="000000"/>
                </a:solidFill>
                <a:ea typeface="Arial" panose="020B0604020202020204" pitchFamily="34" charset="0"/>
              </a:rPr>
              <a:t>-Bereich Ausnahmen möglich</a:t>
            </a:r>
          </a:p>
          <a:p>
            <a:pPr marL="485140" marR="866775" indent="-342900" algn="just">
              <a:lnSpc>
                <a:spcPct val="100000"/>
              </a:lnSpc>
              <a:spcBef>
                <a:spcPts val="0"/>
              </a:spcBef>
            </a:pPr>
            <a:r>
              <a:rPr lang="de-DE" dirty="0">
                <a:solidFill>
                  <a:srgbClr val="000000"/>
                </a:solidFill>
                <a:effectLst/>
                <a:ea typeface="Arial" panose="020B0604020202020204" pitchFamily="34" charset="0"/>
              </a:rPr>
              <a:t>Schwimmwestenpflicht (mit Ausnahmen)</a:t>
            </a:r>
          </a:p>
        </p:txBody>
      </p:sp>
      <p:pic>
        <p:nvPicPr>
          <p:cNvPr id="7" name="Grafik 6">
            <a:extLst>
              <a:ext uri="{FF2B5EF4-FFF2-40B4-BE49-F238E27FC236}">
                <a16:creationId xmlns:a16="http://schemas.microsoft.com/office/drawing/2014/main" id="{46EE8600-B5F7-C74B-F08E-4756A4DB5214}"/>
              </a:ext>
            </a:extLst>
          </p:cNvPr>
          <p:cNvPicPr>
            <a:picLocks noChangeAspect="1"/>
          </p:cNvPicPr>
          <p:nvPr/>
        </p:nvPicPr>
        <p:blipFill>
          <a:blip r:embed="rId2"/>
          <a:stretch>
            <a:fillRect/>
          </a:stretch>
        </p:blipFill>
        <p:spPr>
          <a:xfrm>
            <a:off x="7600577" y="4773892"/>
            <a:ext cx="1960281" cy="1960281"/>
          </a:xfrm>
          <a:prstGeom prst="rect">
            <a:avLst/>
          </a:prstGeom>
        </p:spPr>
      </p:pic>
    </p:spTree>
    <p:extLst>
      <p:ext uri="{BB962C8B-B14F-4D97-AF65-F5344CB8AC3E}">
        <p14:creationId xmlns:p14="http://schemas.microsoft.com/office/powerpoint/2010/main" val="1208776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III – weitere Sportarten (3)</a:t>
            </a:r>
          </a:p>
        </p:txBody>
      </p:sp>
      <p:sp>
        <p:nvSpPr>
          <p:cNvPr id="3" name="Inhaltsplatzhalter 2"/>
          <p:cNvSpPr>
            <a:spLocks noGrp="1"/>
          </p:cNvSpPr>
          <p:nvPr>
            <p:ph idx="1"/>
          </p:nvPr>
        </p:nvSpPr>
        <p:spPr>
          <a:xfrm>
            <a:off x="838199" y="1683733"/>
            <a:ext cx="11353801" cy="4351338"/>
          </a:xfrm>
        </p:spPr>
        <p:txBody>
          <a:bodyPr anchor="ctr">
            <a:noAutofit/>
          </a:bodyPr>
          <a:lstStyle/>
          <a:p>
            <a:pPr marL="142240" marR="866775" indent="0" algn="just">
              <a:lnSpc>
                <a:spcPct val="100000"/>
              </a:lnSpc>
              <a:spcBef>
                <a:spcPts val="0"/>
              </a:spcBef>
              <a:buNone/>
            </a:pPr>
            <a:r>
              <a:rPr lang="de-DE" b="1" dirty="0">
                <a:solidFill>
                  <a:srgbClr val="000000"/>
                </a:solidFill>
                <a:ea typeface="Arial" panose="020B0604020202020204" pitchFamily="34" charset="0"/>
              </a:rPr>
              <a:t>Sportarten ohne besondere Qualifikationsanforderungen (Inlineskaten, Fahrradtouren, Wattwandern, Wandern im Gebirge):</a:t>
            </a:r>
          </a:p>
          <a:p>
            <a:pPr marL="599440" marR="866775" indent="-457200" algn="just">
              <a:lnSpc>
                <a:spcPct val="100000"/>
              </a:lnSpc>
              <a:spcBef>
                <a:spcPts val="0"/>
              </a:spcBef>
            </a:pPr>
            <a:r>
              <a:rPr lang="de-DE" dirty="0">
                <a:solidFill>
                  <a:srgbClr val="000000"/>
                </a:solidFill>
                <a:ea typeface="Arial" panose="020B0604020202020204" pitchFamily="34" charset="0"/>
              </a:rPr>
              <a:t>schriftliche Zustimmung der Eltern</a:t>
            </a:r>
          </a:p>
          <a:p>
            <a:pPr marL="599440" marR="866775" indent="-457200" algn="just">
              <a:lnSpc>
                <a:spcPct val="100000"/>
              </a:lnSpc>
              <a:spcBef>
                <a:spcPts val="0"/>
              </a:spcBef>
            </a:pPr>
            <a:r>
              <a:rPr lang="de-DE" dirty="0">
                <a:solidFill>
                  <a:srgbClr val="000000"/>
                </a:solidFill>
                <a:ea typeface="Arial" panose="020B0604020202020204" pitchFamily="34" charset="0"/>
              </a:rPr>
              <a:t>besondere Maßnahmen der Unfallprävention (Leitfaden S. 33)</a:t>
            </a:r>
          </a:p>
          <a:p>
            <a:pPr marL="599440" marR="866775" indent="-457200" algn="just">
              <a:lnSpc>
                <a:spcPct val="100000"/>
              </a:lnSpc>
              <a:spcBef>
                <a:spcPts val="0"/>
              </a:spcBef>
            </a:pPr>
            <a:r>
              <a:rPr lang="de-DE" dirty="0">
                <a:solidFill>
                  <a:srgbClr val="000000"/>
                </a:solidFill>
                <a:ea typeface="Arial" panose="020B0604020202020204" pitchFamily="34" charset="0"/>
              </a:rPr>
              <a:t>Bei </a:t>
            </a:r>
            <a:r>
              <a:rPr lang="de-DE" b="1" dirty="0">
                <a:solidFill>
                  <a:srgbClr val="000000"/>
                </a:solidFill>
                <a:ea typeface="Arial" panose="020B0604020202020204" pitchFamily="34" charset="0"/>
              </a:rPr>
              <a:t>gefährlichen Aktivitäten </a:t>
            </a:r>
            <a:r>
              <a:rPr lang="de-DE" dirty="0">
                <a:solidFill>
                  <a:srgbClr val="000000"/>
                </a:solidFill>
                <a:ea typeface="Arial" panose="020B0604020202020204" pitchFamily="34" charset="0"/>
              </a:rPr>
              <a:t>muss </a:t>
            </a:r>
            <a:r>
              <a:rPr lang="de-DE" b="1" dirty="0">
                <a:solidFill>
                  <a:srgbClr val="000000"/>
                </a:solidFill>
                <a:ea typeface="Arial" panose="020B0604020202020204" pitchFamily="34" charset="0"/>
              </a:rPr>
              <a:t>auch hier eine externe Fachkraft hinzugezogen werden</a:t>
            </a:r>
            <a:r>
              <a:rPr lang="de-DE" dirty="0">
                <a:solidFill>
                  <a:srgbClr val="000000"/>
                </a:solidFill>
                <a:ea typeface="Arial" panose="020B0604020202020204" pitchFamily="34" charset="0"/>
              </a:rPr>
              <a:t>: Wattführer, Bergführer usw. </a:t>
            </a:r>
          </a:p>
          <a:p>
            <a:pPr marL="1056640" marR="866775" lvl="1" indent="-457200" algn="just">
              <a:lnSpc>
                <a:spcPct val="100000"/>
              </a:lnSpc>
              <a:spcBef>
                <a:spcPts val="0"/>
              </a:spcBef>
            </a:pPr>
            <a:r>
              <a:rPr lang="de-DE" dirty="0">
                <a:solidFill>
                  <a:srgbClr val="000000"/>
                </a:solidFill>
                <a:ea typeface="Arial" panose="020B0604020202020204" pitchFamily="34" charset="0"/>
              </a:rPr>
              <a:t>Der Leitfaden schreibt zwar den Wattführer nicht vor („… sollten nur mit einem ortskundigen Wattführer durchgeführt werden“); geschieht dies jedoch nicht, ist der Vorwurf einer groben Fahrlässigkeit nur schwer zu entkräften. </a:t>
            </a:r>
            <a:r>
              <a:rPr lang="de-DE" b="1" dirty="0">
                <a:solidFill>
                  <a:srgbClr val="000000"/>
                </a:solidFill>
                <a:ea typeface="Arial" panose="020B0604020202020204" pitchFamily="34" charset="0"/>
              </a:rPr>
              <a:t>Wattwandern immer nur mit Wattführer!!!</a:t>
            </a:r>
          </a:p>
        </p:txBody>
      </p:sp>
    </p:spTree>
    <p:extLst>
      <p:ext uri="{BB962C8B-B14F-4D97-AF65-F5344CB8AC3E}">
        <p14:creationId xmlns:p14="http://schemas.microsoft.com/office/powerpoint/2010/main" val="78455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Vorbereitung</a:t>
            </a:r>
          </a:p>
        </p:txBody>
      </p:sp>
      <p:sp>
        <p:nvSpPr>
          <p:cNvPr id="3" name="Inhaltsplatzhalter 2"/>
          <p:cNvSpPr>
            <a:spLocks noGrp="1"/>
          </p:cNvSpPr>
          <p:nvPr>
            <p:ph idx="1"/>
          </p:nvPr>
        </p:nvSpPr>
        <p:spPr>
          <a:xfrm>
            <a:off x="838200" y="1825625"/>
            <a:ext cx="8094785" cy="4351338"/>
          </a:xfrm>
        </p:spPr>
        <p:txBody>
          <a:bodyPr anchor="ctr">
            <a:normAutofit/>
          </a:bodyPr>
          <a:lstStyle/>
          <a:p>
            <a:pPr marL="0" indent="0" algn="just">
              <a:lnSpc>
                <a:spcPct val="100000"/>
              </a:lnSpc>
              <a:spcBef>
                <a:spcPts val="0"/>
              </a:spcBef>
              <a:buNone/>
            </a:pPr>
            <a:r>
              <a:rPr lang="de-DE" b="1" dirty="0">
                <a:solidFill>
                  <a:srgbClr val="000000"/>
                </a:solidFill>
                <a:effectLst/>
                <a:ea typeface="Arial" panose="020B0604020202020204" pitchFamily="34" charset="0"/>
              </a:rPr>
              <a:t>Für die Vorbereitung einer Klassenfahrt empfiehlt sich dringend die Lektüre des verbindlichen Leitfadens „Lernen am anderen Ort“, in welchem die Verfahrensabläufe sowie Vorgaben für sportliche Aktivitäten ausführlich erläutert werden. </a:t>
            </a:r>
          </a:p>
          <a:p>
            <a:pPr marL="0" indent="0" algn="just">
              <a:lnSpc>
                <a:spcPct val="100000"/>
              </a:lnSpc>
              <a:spcBef>
                <a:spcPts val="0"/>
              </a:spcBef>
              <a:buNone/>
            </a:pPr>
            <a:endParaRPr lang="de-DE" b="1" dirty="0">
              <a:solidFill>
                <a:srgbClr val="000000"/>
              </a:solidFill>
            </a:endParaRPr>
          </a:p>
          <a:p>
            <a:pPr marL="0" indent="0" algn="just">
              <a:lnSpc>
                <a:spcPct val="100000"/>
              </a:lnSpc>
              <a:spcBef>
                <a:spcPts val="0"/>
              </a:spcBef>
              <a:buNone/>
            </a:pPr>
            <a:r>
              <a:rPr lang="de-DE" b="1" dirty="0">
                <a:solidFill>
                  <a:srgbClr val="000000"/>
                </a:solidFill>
              </a:rPr>
              <a:t>Rechtsquelle: </a:t>
            </a:r>
          </a:p>
          <a:p>
            <a:pPr marL="0" indent="0" algn="just">
              <a:lnSpc>
                <a:spcPct val="100000"/>
              </a:lnSpc>
              <a:spcBef>
                <a:spcPts val="0"/>
              </a:spcBef>
              <a:buNone/>
            </a:pPr>
            <a:r>
              <a:rPr lang="de-DE" b="1" dirty="0">
                <a:solidFill>
                  <a:srgbClr val="000000"/>
                </a:solidFill>
              </a:rPr>
              <a:t>Erlass </a:t>
            </a:r>
            <a:r>
              <a:rPr lang="de-DE" b="1" i="1" dirty="0">
                <a:solidFill>
                  <a:srgbClr val="000000"/>
                </a:solidFill>
              </a:rPr>
              <a:t>Lernen am anderen Ort </a:t>
            </a:r>
            <a:r>
              <a:rPr lang="de-DE" dirty="0">
                <a:solidFill>
                  <a:srgbClr val="000000"/>
                </a:solidFill>
              </a:rPr>
              <a:t>vom 19. Mai 2006</a:t>
            </a:r>
            <a:endParaRPr lang="de-DE" dirty="0"/>
          </a:p>
        </p:txBody>
      </p:sp>
      <p:pic>
        <p:nvPicPr>
          <p:cNvPr id="1026" name="Picture 2">
            <a:extLst>
              <a:ext uri="{FF2B5EF4-FFF2-40B4-BE49-F238E27FC236}">
                <a16:creationId xmlns:a16="http://schemas.microsoft.com/office/drawing/2014/main" id="{972505F3-B9BC-31F5-F392-7CE67C9C5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7173" y="2356336"/>
            <a:ext cx="2514469" cy="356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5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1.7.9 Sportliche Aktivitäten IV – Fazit</a:t>
            </a:r>
          </a:p>
        </p:txBody>
      </p:sp>
      <p:sp>
        <p:nvSpPr>
          <p:cNvPr id="3" name="Inhaltsplatzhalter 2"/>
          <p:cNvSpPr>
            <a:spLocks noGrp="1"/>
          </p:cNvSpPr>
          <p:nvPr>
            <p:ph idx="1"/>
          </p:nvPr>
        </p:nvSpPr>
        <p:spPr>
          <a:xfrm>
            <a:off x="838200" y="1683733"/>
            <a:ext cx="7028794" cy="4351338"/>
          </a:xfrm>
        </p:spPr>
        <p:txBody>
          <a:bodyPr anchor="ctr">
            <a:noAutofit/>
          </a:bodyPr>
          <a:lstStyle/>
          <a:p>
            <a:pPr marL="142240" marR="866775" indent="0" algn="just">
              <a:lnSpc>
                <a:spcPct val="100000"/>
              </a:lnSpc>
              <a:spcBef>
                <a:spcPts val="0"/>
              </a:spcBef>
              <a:buNone/>
            </a:pPr>
            <a:r>
              <a:rPr lang="de-DE" dirty="0">
                <a:solidFill>
                  <a:srgbClr val="000000"/>
                </a:solidFill>
                <a:ea typeface="Arial" panose="020B0604020202020204" pitchFamily="34" charset="0"/>
              </a:rPr>
              <a:t>Die Regelungen zu den sportlichen Aktivitäten sind umfangreich und im Leitfaden an vielen verschiedenen Stellen aufgeführt. </a:t>
            </a:r>
            <a:r>
              <a:rPr lang="de-DE" b="1" dirty="0">
                <a:solidFill>
                  <a:srgbClr val="000000"/>
                </a:solidFill>
                <a:ea typeface="Arial" panose="020B0604020202020204" pitchFamily="34" charset="0"/>
              </a:rPr>
              <a:t>Wenn Sie eine Aktivität planen, müssen Sie den </a:t>
            </a:r>
            <a:r>
              <a:rPr lang="de-DE" b="1" dirty="0">
                <a:solidFill>
                  <a:srgbClr val="C00000"/>
                </a:solidFill>
                <a:ea typeface="Arial" panose="020B0604020202020204" pitchFamily="34" charset="0"/>
              </a:rPr>
              <a:t>Leitfaden von Seite 29 bis Seite 39 genau lesen</a:t>
            </a:r>
            <a:r>
              <a:rPr lang="de-DE" b="1" dirty="0">
                <a:solidFill>
                  <a:srgbClr val="000000"/>
                </a:solidFill>
                <a:ea typeface="Arial" panose="020B0604020202020204" pitchFamily="34" charset="0"/>
              </a:rPr>
              <a:t>, um keine Information zu übersehen. Bitte seien Sie besonders vorsichtig bei Aktivitäten im Wasser.</a:t>
            </a:r>
          </a:p>
        </p:txBody>
      </p:sp>
      <p:pic>
        <p:nvPicPr>
          <p:cNvPr id="4" name="Grafik 3">
            <a:extLst>
              <a:ext uri="{FF2B5EF4-FFF2-40B4-BE49-F238E27FC236}">
                <a16:creationId xmlns:a16="http://schemas.microsoft.com/office/drawing/2014/main" id="{08CF4C76-0286-CE27-6488-6AED96DBF4AD}"/>
              </a:ext>
            </a:extLst>
          </p:cNvPr>
          <p:cNvPicPr>
            <a:picLocks noChangeAspect="1"/>
          </p:cNvPicPr>
          <p:nvPr/>
        </p:nvPicPr>
        <p:blipFill>
          <a:blip r:embed="rId3"/>
          <a:stretch>
            <a:fillRect/>
          </a:stretch>
        </p:blipFill>
        <p:spPr>
          <a:xfrm>
            <a:off x="8629903" y="1767084"/>
            <a:ext cx="2926221" cy="4129223"/>
          </a:xfrm>
          <a:prstGeom prst="rect">
            <a:avLst/>
          </a:prstGeom>
        </p:spPr>
      </p:pic>
    </p:spTree>
    <p:extLst>
      <p:ext uri="{BB962C8B-B14F-4D97-AF65-F5344CB8AC3E}">
        <p14:creationId xmlns:p14="http://schemas.microsoft.com/office/powerpoint/2010/main" val="1617928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24B32-F340-337E-C222-E4912E357272}"/>
              </a:ext>
            </a:extLst>
          </p:cNvPr>
          <p:cNvSpPr>
            <a:spLocks noGrp="1"/>
          </p:cNvSpPr>
          <p:nvPr>
            <p:ph type="title"/>
          </p:nvPr>
        </p:nvSpPr>
        <p:spPr/>
        <p:txBody>
          <a:bodyPr/>
          <a:lstStyle/>
          <a:p>
            <a:r>
              <a:rPr lang="de-DE" dirty="0"/>
              <a:t>Lernen am anderen Ort</a:t>
            </a:r>
          </a:p>
        </p:txBody>
      </p:sp>
      <p:sp>
        <p:nvSpPr>
          <p:cNvPr id="3" name="Inhaltsplatzhalter 2">
            <a:extLst>
              <a:ext uri="{FF2B5EF4-FFF2-40B4-BE49-F238E27FC236}">
                <a16:creationId xmlns:a16="http://schemas.microsoft.com/office/drawing/2014/main" id="{10779BDA-BB14-DA35-646D-63FD09858E26}"/>
              </a:ext>
            </a:extLst>
          </p:cNvPr>
          <p:cNvSpPr>
            <a:spLocks noGrp="1"/>
          </p:cNvSpPr>
          <p:nvPr>
            <p:ph idx="1"/>
          </p:nvPr>
        </p:nvSpPr>
        <p:spPr/>
        <p:txBody>
          <a:bodyPr>
            <a:normAutofit/>
          </a:bodyPr>
          <a:lstStyle/>
          <a:p>
            <a:pPr marL="0" indent="0">
              <a:buNone/>
            </a:pPr>
            <a:r>
              <a:rPr lang="de-DE" sz="4400" dirty="0"/>
              <a:t>Bitte lösen Sie nun die Fallbeispiele.</a:t>
            </a:r>
          </a:p>
        </p:txBody>
      </p:sp>
    </p:spTree>
    <p:extLst>
      <p:ext uri="{BB962C8B-B14F-4D97-AF65-F5344CB8AC3E}">
        <p14:creationId xmlns:p14="http://schemas.microsoft.com/office/powerpoint/2010/main" val="235251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1.7.1 Leitung der Fahrt/Begleitpersonen</a:t>
            </a:r>
          </a:p>
        </p:txBody>
      </p:sp>
      <p:sp>
        <p:nvSpPr>
          <p:cNvPr id="3" name="Inhaltsplatzhalter 2"/>
          <p:cNvSpPr>
            <a:spLocks noGrp="1"/>
          </p:cNvSpPr>
          <p:nvPr>
            <p:ph idx="1"/>
          </p:nvPr>
        </p:nvSpPr>
        <p:spPr/>
        <p:txBody>
          <a:bodyPr anchor="ctr">
            <a:normAutofit lnSpcReduction="10000"/>
          </a:bodyPr>
          <a:lstStyle/>
          <a:p>
            <a:pPr>
              <a:lnSpc>
                <a:spcPct val="100000"/>
              </a:lnSpc>
              <a:spcBef>
                <a:spcPts val="0"/>
              </a:spcBef>
            </a:pPr>
            <a:r>
              <a:rPr lang="de-DE" sz="2800" dirty="0">
                <a:solidFill>
                  <a:srgbClr val="000000"/>
                </a:solidFill>
                <a:effectLst/>
                <a:ea typeface="Arial" panose="020B0604020202020204" pitchFamily="34" charset="0"/>
              </a:rPr>
              <a:t>Die Leitung einer Klassenfahrt oder einer Exkursion obliegt </a:t>
            </a:r>
            <a:br>
              <a:rPr lang="de-DE" sz="2800" dirty="0">
                <a:solidFill>
                  <a:srgbClr val="000000"/>
                </a:solidFill>
                <a:effectLst/>
                <a:ea typeface="Arial" panose="020B0604020202020204" pitchFamily="34" charset="0"/>
              </a:rPr>
            </a:br>
            <a:r>
              <a:rPr lang="de-DE" sz="2800" dirty="0">
                <a:solidFill>
                  <a:srgbClr val="000000"/>
                </a:solidFill>
                <a:effectLst/>
                <a:ea typeface="Arial" panose="020B0604020202020204" pitchFamily="34" charset="0"/>
              </a:rPr>
              <a:t>stets einer </a:t>
            </a:r>
            <a:r>
              <a:rPr lang="de-DE" sz="2800" b="1" dirty="0">
                <a:solidFill>
                  <a:srgbClr val="000000"/>
                </a:solidFill>
                <a:effectLst/>
                <a:ea typeface="Arial" panose="020B0604020202020204" pitchFamily="34" charset="0"/>
              </a:rPr>
              <a:t>Lehrkraft</a:t>
            </a:r>
            <a:r>
              <a:rPr lang="de-DE" sz="2800" dirty="0">
                <a:solidFill>
                  <a:srgbClr val="000000"/>
                </a:solidFill>
                <a:effectLst/>
                <a:ea typeface="Arial" panose="020B0604020202020204" pitchFamily="34" charset="0"/>
              </a:rPr>
              <a:t> der Schule. </a:t>
            </a:r>
          </a:p>
          <a:p>
            <a:pPr algn="just">
              <a:lnSpc>
                <a:spcPct val="100000"/>
              </a:lnSpc>
              <a:spcBef>
                <a:spcPts val="0"/>
              </a:spcBef>
            </a:pPr>
            <a:r>
              <a:rPr lang="de-DE" sz="2800" dirty="0">
                <a:solidFill>
                  <a:srgbClr val="000000"/>
                </a:solidFill>
                <a:effectLst/>
                <a:ea typeface="Arial" panose="020B0604020202020204" pitchFamily="34" charset="0"/>
              </a:rPr>
              <a:t>Die Schulleitung entscheidet über die Anzahl der begleitenden Lehrkräfte: „Bei mehrtägigen Schulausflügen oder </a:t>
            </a:r>
            <a:r>
              <a:rPr lang="de-DE" sz="2800" b="1" dirty="0">
                <a:solidFill>
                  <a:srgbClr val="000000"/>
                </a:solidFill>
                <a:effectLst/>
                <a:ea typeface="Arial" panose="020B0604020202020204" pitchFamily="34" charset="0"/>
              </a:rPr>
              <a:t>bei besonderen Aufsichtsverhältnissen*</a:t>
            </a:r>
            <a:r>
              <a:rPr lang="de-DE" sz="2800" dirty="0">
                <a:solidFill>
                  <a:srgbClr val="000000"/>
                </a:solidFill>
                <a:effectLst/>
                <a:ea typeface="Arial" panose="020B0604020202020204" pitchFamily="34" charset="0"/>
              </a:rPr>
              <a:t> sollen nach Bedarf weitere Lehrkräfte oder geeignete Begleitpersonen die Beaufsichtigung mit übernehmen.“ (Erlass </a:t>
            </a:r>
            <a:r>
              <a:rPr lang="de-DE" sz="2800" i="1" dirty="0">
                <a:solidFill>
                  <a:srgbClr val="000000"/>
                </a:solidFill>
                <a:effectLst/>
                <a:ea typeface="Arial" panose="020B0604020202020204" pitchFamily="34" charset="0"/>
              </a:rPr>
              <a:t>Lernen am anderen </a:t>
            </a:r>
            <a:r>
              <a:rPr lang="de-DE" sz="2800" dirty="0">
                <a:solidFill>
                  <a:srgbClr val="000000"/>
                </a:solidFill>
                <a:effectLst/>
                <a:ea typeface="Arial" panose="020B0604020202020204" pitchFamily="34" charset="0"/>
              </a:rPr>
              <a:t>Ort Nr. 7.2) </a:t>
            </a:r>
          </a:p>
          <a:p>
            <a:pPr>
              <a:lnSpc>
                <a:spcPct val="100000"/>
              </a:lnSpc>
              <a:spcBef>
                <a:spcPts val="0"/>
              </a:spcBef>
            </a:pPr>
            <a:r>
              <a:rPr lang="de-DE" dirty="0">
                <a:solidFill>
                  <a:srgbClr val="000000"/>
                </a:solidFill>
                <a:ea typeface="Arial" panose="020B0604020202020204" pitchFamily="34" charset="0"/>
              </a:rPr>
              <a:t>Es gibt also keinen „Personalschlüssel“ wie „ab 20 Kindern eine zweite Lehrkraft“ (häufige Fehlannahme).</a:t>
            </a:r>
            <a:endParaRPr lang="de-DE" sz="2800" dirty="0">
              <a:solidFill>
                <a:srgbClr val="000000"/>
              </a:solidFill>
              <a:effectLst/>
              <a:ea typeface="Arial" panose="020B0604020202020204" pitchFamily="34" charset="0"/>
            </a:endParaRPr>
          </a:p>
          <a:p>
            <a:pPr>
              <a:lnSpc>
                <a:spcPct val="100000"/>
              </a:lnSpc>
              <a:spcBef>
                <a:spcPts val="0"/>
              </a:spcBef>
            </a:pPr>
            <a:endParaRPr lang="de-DE" dirty="0">
              <a:solidFill>
                <a:srgbClr val="000000"/>
              </a:solidFill>
              <a:ea typeface="Arial" panose="020B0604020202020204" pitchFamily="34" charset="0"/>
            </a:endParaRPr>
          </a:p>
          <a:p>
            <a:pPr marL="0" indent="0">
              <a:lnSpc>
                <a:spcPct val="100000"/>
              </a:lnSpc>
              <a:spcBef>
                <a:spcPts val="0"/>
              </a:spcBef>
              <a:buNone/>
            </a:pPr>
            <a:r>
              <a:rPr lang="de-DE" sz="2000" dirty="0">
                <a:solidFill>
                  <a:srgbClr val="000000"/>
                </a:solidFill>
                <a:effectLst/>
                <a:ea typeface="Arial" panose="020B0604020202020204" pitchFamily="34" charset="0"/>
              </a:rPr>
              <a:t>*) Das dürfte bei den meisten Exkursionen der Fall sein.</a:t>
            </a:r>
          </a:p>
          <a:p>
            <a:pPr marL="0" indent="0">
              <a:lnSpc>
                <a:spcPct val="100000"/>
              </a:lnSpc>
              <a:spcBef>
                <a:spcPts val="0"/>
              </a:spcBef>
              <a:buNone/>
            </a:pPr>
            <a:endParaRPr lang="de-DE" b="1" dirty="0"/>
          </a:p>
        </p:txBody>
      </p:sp>
      <p:pic>
        <p:nvPicPr>
          <p:cNvPr id="4" name="Grafik 3">
            <a:extLst>
              <a:ext uri="{FF2B5EF4-FFF2-40B4-BE49-F238E27FC236}">
                <a16:creationId xmlns:a16="http://schemas.microsoft.com/office/drawing/2014/main" id="{ABC66D9C-BF71-CDA7-DD57-F323210BDF3F}"/>
              </a:ext>
            </a:extLst>
          </p:cNvPr>
          <p:cNvPicPr>
            <a:picLocks noChangeAspect="1"/>
          </p:cNvPicPr>
          <p:nvPr/>
        </p:nvPicPr>
        <p:blipFill>
          <a:blip r:embed="rId2"/>
          <a:stretch>
            <a:fillRect/>
          </a:stretch>
        </p:blipFill>
        <p:spPr>
          <a:xfrm>
            <a:off x="9994854" y="365125"/>
            <a:ext cx="1937917" cy="1937917"/>
          </a:xfrm>
          <a:prstGeom prst="rect">
            <a:avLst/>
          </a:prstGeom>
        </p:spPr>
      </p:pic>
    </p:spTree>
    <p:extLst>
      <p:ext uri="{BB962C8B-B14F-4D97-AF65-F5344CB8AC3E}">
        <p14:creationId xmlns:p14="http://schemas.microsoft.com/office/powerpoint/2010/main" val="411734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1.7.2 Teilnahmepflicht</a:t>
            </a:r>
          </a:p>
        </p:txBody>
      </p:sp>
      <p:sp>
        <p:nvSpPr>
          <p:cNvPr id="3" name="Inhaltsplatzhalter 2"/>
          <p:cNvSpPr>
            <a:spLocks noGrp="1"/>
          </p:cNvSpPr>
          <p:nvPr>
            <p:ph idx="1"/>
          </p:nvPr>
        </p:nvSpPr>
        <p:spPr/>
        <p:txBody>
          <a:bodyPr anchor="ctr">
            <a:normAutofit/>
          </a:bodyPr>
          <a:lstStyle/>
          <a:p>
            <a:pPr algn="just">
              <a:lnSpc>
                <a:spcPct val="100000"/>
              </a:lnSpc>
              <a:spcBef>
                <a:spcPts val="0"/>
              </a:spcBef>
            </a:pPr>
            <a:r>
              <a:rPr lang="de-DE" dirty="0">
                <a:solidFill>
                  <a:srgbClr val="000000"/>
                </a:solidFill>
                <a:effectLst/>
                <a:ea typeface="Arial" panose="020B0604020202020204" pitchFamily="34" charset="0"/>
              </a:rPr>
              <a:t>Für die Schülerinnen und Schüler besteht eine </a:t>
            </a:r>
            <a:r>
              <a:rPr lang="de-DE" b="1" dirty="0">
                <a:solidFill>
                  <a:srgbClr val="000000"/>
                </a:solidFill>
                <a:effectLst/>
                <a:ea typeface="Arial" panose="020B0604020202020204" pitchFamily="34" charset="0"/>
              </a:rPr>
              <a:t>Teilnahmepflicht</a:t>
            </a:r>
            <a:r>
              <a:rPr lang="de-DE" dirty="0">
                <a:solidFill>
                  <a:srgbClr val="000000"/>
                </a:solidFill>
                <a:effectLst/>
                <a:ea typeface="Arial" panose="020B0604020202020204" pitchFamily="34" charset="0"/>
              </a:rPr>
              <a:t>, da es sich um eine Schulveranstaltung handelt (Erlass Nr. 3).</a:t>
            </a:r>
          </a:p>
          <a:p>
            <a:pPr algn="just">
              <a:lnSpc>
                <a:spcPct val="100000"/>
              </a:lnSpc>
              <a:spcBef>
                <a:spcPts val="0"/>
              </a:spcBef>
            </a:pPr>
            <a:r>
              <a:rPr lang="de-DE" dirty="0">
                <a:solidFill>
                  <a:srgbClr val="000000"/>
                </a:solidFill>
                <a:effectLst/>
                <a:ea typeface="Arial" panose="020B0604020202020204" pitchFamily="34" charset="0"/>
              </a:rPr>
              <a:t>Auch </a:t>
            </a:r>
            <a:r>
              <a:rPr lang="de-DE" b="1" dirty="0">
                <a:solidFill>
                  <a:srgbClr val="000000"/>
                </a:solidFill>
                <a:effectLst/>
                <a:ea typeface="Arial" panose="020B0604020202020204" pitchFamily="34" charset="0"/>
              </a:rPr>
              <a:t>volljährige Schülerinnen und Schüler </a:t>
            </a:r>
            <a:r>
              <a:rPr lang="de-DE" dirty="0">
                <a:solidFill>
                  <a:srgbClr val="000000"/>
                </a:solidFill>
                <a:effectLst/>
                <a:ea typeface="Arial" panose="020B0604020202020204" pitchFamily="34" charset="0"/>
              </a:rPr>
              <a:t>müssen grundsätzlich an Klassenfahrten teilnehmen und sich an alle dort geltenden Regeln halten. Der Aufsicht ist bei volljährigen SuS aber in der Regel mit Belehrungen und Weisungen Genüge getan; zudem muss die Lehrkraft per Handy erreichbar sein. (§ 17 SchulG: „Minderjährige SuS sind … zu beaufsichtigen.“)</a:t>
            </a:r>
          </a:p>
          <a:p>
            <a:pPr>
              <a:lnSpc>
                <a:spcPct val="100000"/>
              </a:lnSpc>
              <a:spcBef>
                <a:spcPts val="0"/>
              </a:spcBef>
            </a:pPr>
            <a:endParaRPr lang="de-DE" dirty="0"/>
          </a:p>
        </p:txBody>
      </p:sp>
      <p:pic>
        <p:nvPicPr>
          <p:cNvPr id="4" name="Grafik 3">
            <a:extLst>
              <a:ext uri="{FF2B5EF4-FFF2-40B4-BE49-F238E27FC236}">
                <a16:creationId xmlns:a16="http://schemas.microsoft.com/office/drawing/2014/main" id="{38AA2F62-F776-6BE3-35A1-B11834F186A2}"/>
              </a:ext>
            </a:extLst>
          </p:cNvPr>
          <p:cNvPicPr>
            <a:picLocks noChangeAspect="1"/>
          </p:cNvPicPr>
          <p:nvPr/>
        </p:nvPicPr>
        <p:blipFill>
          <a:blip r:embed="rId2"/>
          <a:stretch>
            <a:fillRect/>
          </a:stretch>
        </p:blipFill>
        <p:spPr>
          <a:xfrm>
            <a:off x="5059829" y="5056094"/>
            <a:ext cx="1587500" cy="1587500"/>
          </a:xfrm>
          <a:prstGeom prst="rect">
            <a:avLst/>
          </a:prstGeom>
        </p:spPr>
      </p:pic>
    </p:spTree>
    <p:extLst>
      <p:ext uri="{BB962C8B-B14F-4D97-AF65-F5344CB8AC3E}">
        <p14:creationId xmlns:p14="http://schemas.microsoft.com/office/powerpoint/2010/main" val="183026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1.7.3 Genehmigung</a:t>
            </a:r>
          </a:p>
        </p:txBody>
      </p:sp>
      <p:sp>
        <p:nvSpPr>
          <p:cNvPr id="3" name="Inhaltsplatzhalter 2"/>
          <p:cNvSpPr>
            <a:spLocks noGrp="1"/>
          </p:cNvSpPr>
          <p:nvPr>
            <p:ph idx="1"/>
          </p:nvPr>
        </p:nvSpPr>
        <p:spPr>
          <a:xfrm>
            <a:off x="838201" y="1825625"/>
            <a:ext cx="7835152" cy="4351338"/>
          </a:xfrm>
        </p:spPr>
        <p:txBody>
          <a:bodyPr anchor="ctr">
            <a:normAutofit/>
          </a:bodyPr>
          <a:lstStyle/>
          <a:p>
            <a:pPr algn="just">
              <a:lnSpc>
                <a:spcPct val="100000"/>
              </a:lnSpc>
              <a:spcBef>
                <a:spcPts val="0"/>
              </a:spcBef>
            </a:pPr>
            <a:r>
              <a:rPr lang="de-DE" dirty="0">
                <a:solidFill>
                  <a:srgbClr val="000000"/>
                </a:solidFill>
                <a:effectLst/>
                <a:ea typeface="Arial" panose="020B0604020202020204" pitchFamily="34" charset="0"/>
              </a:rPr>
              <a:t>Jede Exkursion</a:t>
            </a:r>
            <a:r>
              <a:rPr lang="de-DE" dirty="0">
                <a:solidFill>
                  <a:srgbClr val="000000"/>
                </a:solidFill>
                <a:ea typeface="Arial" panose="020B0604020202020204" pitchFamily="34" charset="0"/>
              </a:rPr>
              <a:t>, bei der das Schulgelände verlassen wird, </a:t>
            </a:r>
            <a:r>
              <a:rPr lang="de-DE" dirty="0">
                <a:solidFill>
                  <a:srgbClr val="000000"/>
                </a:solidFill>
                <a:effectLst/>
                <a:ea typeface="Arial" panose="020B0604020202020204" pitchFamily="34" charset="0"/>
              </a:rPr>
              <a:t>erfordert die Genehmigung der Schulleiterin/des Schulleiters (Formular).</a:t>
            </a:r>
          </a:p>
          <a:p>
            <a:pPr marL="457200" lvl="1" indent="0" algn="just">
              <a:lnSpc>
                <a:spcPct val="100000"/>
              </a:lnSpc>
              <a:spcBef>
                <a:spcPts val="0"/>
              </a:spcBef>
              <a:buNone/>
            </a:pPr>
            <a:r>
              <a:rPr lang="de-DE" dirty="0">
                <a:solidFill>
                  <a:srgbClr val="000000"/>
                </a:solidFill>
                <a:ea typeface="Arial" panose="020B0604020202020204" pitchFamily="34" charset="0"/>
              </a:rPr>
              <a:t>= wichtig für die Versicherung im Schadensfall</a:t>
            </a:r>
          </a:p>
          <a:p>
            <a:pPr marL="457200" lvl="1" indent="0" algn="just">
              <a:lnSpc>
                <a:spcPct val="100000"/>
              </a:lnSpc>
              <a:spcBef>
                <a:spcPts val="0"/>
              </a:spcBef>
              <a:buNone/>
            </a:pPr>
            <a:r>
              <a:rPr lang="de-DE" dirty="0">
                <a:solidFill>
                  <a:srgbClr val="000000"/>
                </a:solidFill>
                <a:ea typeface="Arial" panose="020B0604020202020204" pitchFamily="34" charset="0"/>
              </a:rPr>
              <a:t>= Voraussetzung für die Geltendmachung der eigenen Reisekosten</a:t>
            </a:r>
            <a:endParaRPr lang="de-DE" dirty="0">
              <a:solidFill>
                <a:srgbClr val="000000"/>
              </a:solidFill>
              <a:effectLst/>
              <a:ea typeface="Arial" panose="020B0604020202020204" pitchFamily="34" charset="0"/>
            </a:endParaRPr>
          </a:p>
          <a:p>
            <a:pPr>
              <a:lnSpc>
                <a:spcPct val="100000"/>
              </a:lnSpc>
              <a:spcBef>
                <a:spcPts val="0"/>
              </a:spcBef>
            </a:pPr>
            <a:endParaRPr lang="de-DE" dirty="0"/>
          </a:p>
        </p:txBody>
      </p:sp>
      <p:pic>
        <p:nvPicPr>
          <p:cNvPr id="4" name="Grafik 3">
            <a:extLst>
              <a:ext uri="{FF2B5EF4-FFF2-40B4-BE49-F238E27FC236}">
                <a16:creationId xmlns:a16="http://schemas.microsoft.com/office/drawing/2014/main" id="{BD5694E5-0C9F-E052-22DE-2B8515C31ACD}"/>
              </a:ext>
            </a:extLst>
          </p:cNvPr>
          <p:cNvPicPr>
            <a:picLocks noChangeAspect="1"/>
          </p:cNvPicPr>
          <p:nvPr/>
        </p:nvPicPr>
        <p:blipFill>
          <a:blip r:embed="rId2"/>
          <a:stretch>
            <a:fillRect/>
          </a:stretch>
        </p:blipFill>
        <p:spPr>
          <a:xfrm>
            <a:off x="3957171" y="4629804"/>
            <a:ext cx="1547159" cy="1547159"/>
          </a:xfrm>
          <a:prstGeom prst="rect">
            <a:avLst/>
          </a:prstGeom>
        </p:spPr>
      </p:pic>
      <p:pic>
        <p:nvPicPr>
          <p:cNvPr id="6" name="Grafik 5">
            <a:extLst>
              <a:ext uri="{FF2B5EF4-FFF2-40B4-BE49-F238E27FC236}">
                <a16:creationId xmlns:a16="http://schemas.microsoft.com/office/drawing/2014/main" id="{AD0B3D04-0C5D-B023-BDB8-B53D270D70D6}"/>
              </a:ext>
            </a:extLst>
          </p:cNvPr>
          <p:cNvPicPr>
            <a:picLocks noChangeAspect="1"/>
          </p:cNvPicPr>
          <p:nvPr/>
        </p:nvPicPr>
        <p:blipFill>
          <a:blip r:embed="rId3"/>
          <a:stretch>
            <a:fillRect/>
          </a:stretch>
        </p:blipFill>
        <p:spPr>
          <a:xfrm>
            <a:off x="8940801" y="2563625"/>
            <a:ext cx="2596029" cy="2596029"/>
          </a:xfrm>
          <a:prstGeom prst="rect">
            <a:avLst/>
          </a:prstGeom>
        </p:spPr>
      </p:pic>
    </p:spTree>
    <p:extLst>
      <p:ext uri="{BB962C8B-B14F-4D97-AF65-F5344CB8AC3E}">
        <p14:creationId xmlns:p14="http://schemas.microsoft.com/office/powerpoint/2010/main" val="286839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1.7.4 Planung und Vorbereitung</a:t>
            </a:r>
          </a:p>
        </p:txBody>
      </p:sp>
      <p:sp>
        <p:nvSpPr>
          <p:cNvPr id="3" name="Inhaltsplatzhalter 2"/>
          <p:cNvSpPr>
            <a:spLocks noGrp="1"/>
          </p:cNvSpPr>
          <p:nvPr>
            <p:ph idx="1"/>
          </p:nvPr>
        </p:nvSpPr>
        <p:spPr>
          <a:xfrm>
            <a:off x="838200" y="1825625"/>
            <a:ext cx="10848975" cy="4351338"/>
          </a:xfrm>
        </p:spPr>
        <p:txBody>
          <a:bodyPr anchor="ctr">
            <a:normAutofit/>
          </a:bodyPr>
          <a:lstStyle/>
          <a:p>
            <a:pPr>
              <a:lnSpc>
                <a:spcPct val="100000"/>
              </a:lnSpc>
              <a:spcBef>
                <a:spcPts val="0"/>
              </a:spcBef>
            </a:pPr>
            <a:r>
              <a:rPr lang="de-DE" dirty="0"/>
              <a:t>Planung durch die Leiterin oder den Leiter (4.1)</a:t>
            </a:r>
          </a:p>
          <a:p>
            <a:pPr>
              <a:lnSpc>
                <a:spcPct val="100000"/>
              </a:lnSpc>
              <a:spcBef>
                <a:spcPts val="0"/>
              </a:spcBef>
            </a:pPr>
            <a:r>
              <a:rPr lang="de-DE" dirty="0"/>
              <a:t>Klassenfahrten müssen rechtzeitig und ausführlich mit den Eltern </a:t>
            </a:r>
            <a:r>
              <a:rPr lang="de-DE" b="1" dirty="0"/>
              <a:t>erörtert werden </a:t>
            </a:r>
            <a:r>
              <a:rPr lang="de-DE" dirty="0"/>
              <a:t>(z. B. bei einem Elternabend).</a:t>
            </a:r>
          </a:p>
          <a:p>
            <a:pPr>
              <a:lnSpc>
                <a:spcPct val="100000"/>
              </a:lnSpc>
              <a:spcBef>
                <a:spcPts val="0"/>
              </a:spcBef>
            </a:pPr>
            <a:r>
              <a:rPr lang="de-DE" dirty="0">
                <a:solidFill>
                  <a:srgbClr val="000000"/>
                </a:solidFill>
                <a:effectLst/>
                <a:ea typeface="Arial" panose="020B0604020202020204" pitchFamily="34" charset="0"/>
              </a:rPr>
              <a:t>Die Eltern müssen eine </a:t>
            </a:r>
            <a:r>
              <a:rPr lang="de-DE" b="1" dirty="0">
                <a:solidFill>
                  <a:srgbClr val="000000"/>
                </a:solidFill>
                <a:effectLst/>
                <a:ea typeface="Arial" panose="020B0604020202020204" pitchFamily="34" charset="0"/>
              </a:rPr>
              <a:t>schriftliche Erklärung </a:t>
            </a:r>
            <a:r>
              <a:rPr lang="de-DE" dirty="0">
                <a:solidFill>
                  <a:srgbClr val="000000"/>
                </a:solidFill>
                <a:effectLst/>
                <a:ea typeface="Arial" panose="020B0604020202020204" pitchFamily="34" charset="0"/>
              </a:rPr>
              <a:t>abgeben, bei der sie der Teilnahme ihres Kindes </a:t>
            </a:r>
            <a:r>
              <a:rPr lang="de-DE" b="1" dirty="0">
                <a:solidFill>
                  <a:srgbClr val="000000"/>
                </a:solidFill>
                <a:effectLst/>
                <a:ea typeface="Arial" panose="020B0604020202020204" pitchFamily="34" charset="0"/>
              </a:rPr>
              <a:t>zustimmen</a:t>
            </a:r>
            <a:r>
              <a:rPr lang="de-DE" dirty="0">
                <a:solidFill>
                  <a:srgbClr val="000000"/>
                </a:solidFill>
                <a:effectLst/>
                <a:ea typeface="Arial" panose="020B0604020202020204" pitchFamily="34" charset="0"/>
              </a:rPr>
              <a:t> und sich verpflichten, die </a:t>
            </a:r>
            <a:r>
              <a:rPr lang="de-DE" b="1" dirty="0">
                <a:solidFill>
                  <a:srgbClr val="000000"/>
                </a:solidFill>
                <a:effectLst/>
                <a:ea typeface="Arial" panose="020B0604020202020204" pitchFamily="34" charset="0"/>
              </a:rPr>
              <a:t>Kosten zu übernehmen </a:t>
            </a:r>
            <a:r>
              <a:rPr lang="de-DE" dirty="0">
                <a:solidFill>
                  <a:srgbClr val="000000"/>
                </a:solidFill>
                <a:effectLst/>
                <a:ea typeface="Arial" panose="020B0604020202020204" pitchFamily="34" charset="0"/>
              </a:rPr>
              <a:t>(4.2)</a:t>
            </a:r>
          </a:p>
          <a:p>
            <a:pPr lvl="1">
              <a:lnSpc>
                <a:spcPct val="100000"/>
              </a:lnSpc>
              <a:spcBef>
                <a:spcPts val="0"/>
              </a:spcBef>
            </a:pPr>
            <a:r>
              <a:rPr lang="de-DE" dirty="0">
                <a:solidFill>
                  <a:srgbClr val="000000"/>
                </a:solidFill>
              </a:rPr>
              <a:t>Die Schulkonferenzen legen in der Regel </a:t>
            </a:r>
            <a:br>
              <a:rPr lang="de-DE" dirty="0">
                <a:solidFill>
                  <a:srgbClr val="000000"/>
                </a:solidFill>
              </a:rPr>
            </a:br>
            <a:r>
              <a:rPr lang="de-DE" dirty="0">
                <a:solidFill>
                  <a:srgbClr val="000000"/>
                </a:solidFill>
              </a:rPr>
              <a:t>einen Kostenrahmen für die Fahrten fest.</a:t>
            </a:r>
            <a:endParaRPr lang="de-DE" dirty="0"/>
          </a:p>
        </p:txBody>
      </p:sp>
      <p:pic>
        <p:nvPicPr>
          <p:cNvPr id="4" name="Grafik 3">
            <a:extLst>
              <a:ext uri="{FF2B5EF4-FFF2-40B4-BE49-F238E27FC236}">
                <a16:creationId xmlns:a16="http://schemas.microsoft.com/office/drawing/2014/main" id="{3A452D79-411A-4C1A-927F-A95C85368F41}"/>
              </a:ext>
            </a:extLst>
          </p:cNvPr>
          <p:cNvPicPr>
            <a:picLocks noChangeAspect="1"/>
          </p:cNvPicPr>
          <p:nvPr/>
        </p:nvPicPr>
        <p:blipFill>
          <a:blip r:embed="rId2"/>
          <a:stretch>
            <a:fillRect/>
          </a:stretch>
        </p:blipFill>
        <p:spPr>
          <a:xfrm>
            <a:off x="6901701" y="4704080"/>
            <a:ext cx="3054349" cy="1981200"/>
          </a:xfrm>
          <a:prstGeom prst="rect">
            <a:avLst/>
          </a:prstGeom>
          <a:ln w="12700">
            <a:solidFill>
              <a:schemeClr val="tx1"/>
            </a:solidFill>
          </a:ln>
        </p:spPr>
      </p:pic>
    </p:spTree>
    <p:extLst>
      <p:ext uri="{BB962C8B-B14F-4D97-AF65-F5344CB8AC3E}">
        <p14:creationId xmlns:p14="http://schemas.microsoft.com/office/powerpoint/2010/main" val="19314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1.7.5 Beförderungsmittel</a:t>
            </a:r>
          </a:p>
        </p:txBody>
      </p:sp>
      <p:sp>
        <p:nvSpPr>
          <p:cNvPr id="3" name="Inhaltsplatzhalter 2"/>
          <p:cNvSpPr>
            <a:spLocks noGrp="1"/>
          </p:cNvSpPr>
          <p:nvPr>
            <p:ph idx="1"/>
          </p:nvPr>
        </p:nvSpPr>
        <p:spPr>
          <a:xfrm>
            <a:off x="838199" y="1825625"/>
            <a:ext cx="10515601" cy="4351338"/>
          </a:xfrm>
        </p:spPr>
        <p:txBody>
          <a:bodyPr anchor="ctr">
            <a:normAutofit/>
          </a:bodyPr>
          <a:lstStyle/>
          <a:p>
            <a:pPr>
              <a:lnSpc>
                <a:spcPct val="100000"/>
              </a:lnSpc>
              <a:spcBef>
                <a:spcPts val="0"/>
              </a:spcBef>
            </a:pPr>
            <a:r>
              <a:rPr lang="de-DE" dirty="0"/>
              <a:t>mit regelmäßig verkehrenden Beförderungsmitteln oder mit Reisebussen</a:t>
            </a:r>
          </a:p>
          <a:p>
            <a:pPr algn="just">
              <a:lnSpc>
                <a:spcPct val="100000"/>
              </a:lnSpc>
              <a:spcBef>
                <a:spcPts val="0"/>
              </a:spcBef>
            </a:pPr>
            <a:r>
              <a:rPr lang="de-DE" dirty="0"/>
              <a:t>“Die Benutzung von privaten Kraftfahrzeugen ist grundsätzlich nicht zulässig.“ (Nr. 5 Satz 2) </a:t>
            </a:r>
            <a:r>
              <a:rPr lang="de-DE" sz="2400" dirty="0">
                <a:solidFill>
                  <a:srgbClr val="000000"/>
                </a:solidFill>
                <a:effectLst/>
                <a:ea typeface="Arial" panose="020B0604020202020204" pitchFamily="34" charset="0"/>
              </a:rPr>
              <a:t>Sie kann im „besonders begründeten Einzelfall“ von der Schulleitung genehmigt werden und kommt eigentlich nur für Fahrten einzelner </a:t>
            </a:r>
            <a:r>
              <a:rPr lang="de-DE" sz="2400" dirty="0" err="1">
                <a:solidFill>
                  <a:srgbClr val="000000"/>
                </a:solidFill>
                <a:effectLst/>
                <a:ea typeface="Arial" panose="020B0604020202020204" pitchFamily="34" charset="0"/>
              </a:rPr>
              <a:t>SoS</a:t>
            </a:r>
            <a:r>
              <a:rPr lang="de-DE" sz="2400" dirty="0">
                <a:solidFill>
                  <a:srgbClr val="000000"/>
                </a:solidFill>
                <a:effectLst/>
                <a:ea typeface="Arial" panose="020B0604020202020204" pitchFamily="34" charset="0"/>
              </a:rPr>
              <a:t> (Wettbewerbe, Auszeichnungen, Jugend trainiert für Olympia…) mit einer begleitenden Lehrkraft in Frage, nicht aber für eine ganze Klasse.</a:t>
            </a:r>
            <a:endParaRPr lang="de-DE" dirty="0"/>
          </a:p>
        </p:txBody>
      </p:sp>
      <p:pic>
        <p:nvPicPr>
          <p:cNvPr id="4" name="Grafik 3">
            <a:extLst>
              <a:ext uri="{FF2B5EF4-FFF2-40B4-BE49-F238E27FC236}">
                <a16:creationId xmlns:a16="http://schemas.microsoft.com/office/drawing/2014/main" id="{2EC4638C-D1D2-F60F-1C45-F7BACD33B2A1}"/>
              </a:ext>
            </a:extLst>
          </p:cNvPr>
          <p:cNvPicPr>
            <a:picLocks noChangeAspect="1"/>
          </p:cNvPicPr>
          <p:nvPr/>
        </p:nvPicPr>
        <p:blipFill>
          <a:blip r:embed="rId2"/>
          <a:stretch>
            <a:fillRect/>
          </a:stretch>
        </p:blipFill>
        <p:spPr>
          <a:xfrm>
            <a:off x="7171018" y="-202453"/>
            <a:ext cx="3175000" cy="3175000"/>
          </a:xfrm>
          <a:prstGeom prst="rect">
            <a:avLst/>
          </a:prstGeom>
        </p:spPr>
      </p:pic>
    </p:spTree>
    <p:extLst>
      <p:ext uri="{BB962C8B-B14F-4D97-AF65-F5344CB8AC3E}">
        <p14:creationId xmlns:p14="http://schemas.microsoft.com/office/powerpoint/2010/main" val="389354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1.7.6 Vertragsabschluss, Kostenübernahme</a:t>
            </a:r>
          </a:p>
        </p:txBody>
      </p:sp>
      <p:sp>
        <p:nvSpPr>
          <p:cNvPr id="3" name="Inhaltsplatzhalter 2"/>
          <p:cNvSpPr>
            <a:spLocks noGrp="1"/>
          </p:cNvSpPr>
          <p:nvPr>
            <p:ph idx="1"/>
          </p:nvPr>
        </p:nvSpPr>
        <p:spPr/>
        <p:txBody>
          <a:bodyPr anchor="ctr">
            <a:normAutofit/>
          </a:bodyPr>
          <a:lstStyle/>
          <a:p>
            <a:pPr algn="just">
              <a:lnSpc>
                <a:spcPct val="100000"/>
              </a:lnSpc>
              <a:spcBef>
                <a:spcPts val="0"/>
              </a:spcBef>
            </a:pPr>
            <a:r>
              <a:rPr lang="de-DE" dirty="0"/>
              <a:t>Nachdem die Lehrkraft die </a:t>
            </a:r>
            <a:r>
              <a:rPr lang="de-DE" b="1" dirty="0"/>
              <a:t>schriftliche Zusage für die Kostenübernahme</a:t>
            </a:r>
            <a:r>
              <a:rPr lang="de-DE" dirty="0"/>
              <a:t> von allen SuS hat, schließt sie </a:t>
            </a:r>
            <a:r>
              <a:rPr lang="de-DE" dirty="0">
                <a:solidFill>
                  <a:srgbClr val="000000"/>
                </a:solidFill>
                <a:effectLst/>
                <a:ea typeface="Arial" panose="020B0604020202020204" pitchFamily="34" charset="0"/>
              </a:rPr>
              <a:t>die </a:t>
            </a:r>
            <a:r>
              <a:rPr lang="de-DE" b="1" dirty="0">
                <a:solidFill>
                  <a:srgbClr val="000000"/>
                </a:solidFill>
                <a:effectLst/>
                <a:ea typeface="Arial" panose="020B0604020202020204" pitchFamily="34" charset="0"/>
              </a:rPr>
              <a:t>Verträge mit dem Beherbergungsbetrieb und dem Reiseunternehmen</a:t>
            </a:r>
            <a:r>
              <a:rPr lang="de-DE" dirty="0">
                <a:solidFill>
                  <a:srgbClr val="000000"/>
                </a:solidFill>
                <a:effectLst/>
                <a:ea typeface="Arial" panose="020B0604020202020204" pitchFamily="34" charset="0"/>
              </a:rPr>
              <a:t>.</a:t>
            </a:r>
            <a:r>
              <a:rPr lang="de-DE" dirty="0">
                <a:effectLst/>
              </a:rPr>
              <a:t> </a:t>
            </a:r>
          </a:p>
          <a:p>
            <a:pPr algn="just">
              <a:lnSpc>
                <a:spcPct val="100000"/>
              </a:lnSpc>
              <a:spcBef>
                <a:spcPts val="0"/>
              </a:spcBef>
            </a:pPr>
            <a:r>
              <a:rPr lang="de-DE" dirty="0">
                <a:solidFill>
                  <a:srgbClr val="000000"/>
                </a:solidFill>
                <a:effectLst/>
                <a:ea typeface="Arial" panose="020B0604020202020204" pitchFamily="34" charset="0"/>
              </a:rPr>
              <a:t>Seit 2020 besteht für Schulen in Schleswig-Holstein die Möglichkeit, </a:t>
            </a:r>
            <a:r>
              <a:rPr lang="de-DE" b="1" dirty="0">
                <a:solidFill>
                  <a:srgbClr val="000000"/>
                </a:solidFill>
                <a:effectLst/>
                <a:ea typeface="Arial" panose="020B0604020202020204" pitchFamily="34" charset="0"/>
              </a:rPr>
              <a:t>Schulgirokonten</a:t>
            </a:r>
            <a:r>
              <a:rPr lang="de-DE" dirty="0">
                <a:solidFill>
                  <a:srgbClr val="000000"/>
                </a:solidFill>
                <a:effectLst/>
                <a:ea typeface="Arial" panose="020B0604020202020204" pitchFamily="34" charset="0"/>
              </a:rPr>
              <a:t> einzurichten. </a:t>
            </a:r>
            <a:r>
              <a:rPr lang="de-DE" dirty="0">
                <a:solidFill>
                  <a:srgbClr val="C00000"/>
                </a:solidFill>
                <a:effectLst/>
                <a:ea typeface="Arial" panose="020B0604020202020204" pitchFamily="34" charset="0"/>
              </a:rPr>
              <a:t>Unter keinen Umständen sollte die finanzielle Abwicklung über das Konto der Lehrkraft oder in bar erfolgen</a:t>
            </a:r>
            <a:r>
              <a:rPr lang="de-DE" dirty="0">
                <a:solidFill>
                  <a:srgbClr val="000000"/>
                </a:solidFill>
                <a:effectLst/>
                <a:ea typeface="Arial" panose="020B0604020202020204" pitchFamily="34" charset="0"/>
              </a:rPr>
              <a:t>, sondern unbedingt über ein Konto der Schule bzw. des Schulträgers. In jeder Schule gibt es eine(</a:t>
            </a:r>
            <a:r>
              <a:rPr lang="de-DE" dirty="0" err="1">
                <a:solidFill>
                  <a:srgbClr val="000000"/>
                </a:solidFill>
                <a:effectLst/>
                <a:ea typeface="Arial" panose="020B0604020202020204" pitchFamily="34" charset="0"/>
              </a:rPr>
              <a:t>n</a:t>
            </a:r>
            <a:r>
              <a:rPr lang="de-DE" dirty="0">
                <a:solidFill>
                  <a:srgbClr val="000000"/>
                </a:solidFill>
                <a:effectLst/>
                <a:ea typeface="Arial" panose="020B0604020202020204" pitchFamily="34" charset="0"/>
              </a:rPr>
              <a:t>) Verantwortliche(</a:t>
            </a:r>
            <a:r>
              <a:rPr lang="de-DE" dirty="0" err="1">
                <a:solidFill>
                  <a:srgbClr val="000000"/>
                </a:solidFill>
                <a:effectLst/>
                <a:ea typeface="Arial" panose="020B0604020202020204" pitchFamily="34" charset="0"/>
              </a:rPr>
              <a:t>n</a:t>
            </a:r>
            <a:r>
              <a:rPr lang="de-DE" dirty="0">
                <a:solidFill>
                  <a:srgbClr val="000000"/>
                </a:solidFill>
                <a:effectLst/>
                <a:ea typeface="Arial" panose="020B0604020202020204" pitchFamily="34" charset="0"/>
              </a:rPr>
              <a:t>) für Schulfahrten, die/der Näheres weiß. </a:t>
            </a:r>
          </a:p>
          <a:p>
            <a:pPr marL="0" indent="0">
              <a:lnSpc>
                <a:spcPct val="100000"/>
              </a:lnSpc>
              <a:spcBef>
                <a:spcPts val="0"/>
              </a:spcBef>
              <a:buNone/>
            </a:pPr>
            <a:endParaRPr lang="de-DE" dirty="0"/>
          </a:p>
        </p:txBody>
      </p:sp>
    </p:spTree>
    <p:extLst>
      <p:ext uri="{BB962C8B-B14F-4D97-AF65-F5344CB8AC3E}">
        <p14:creationId xmlns:p14="http://schemas.microsoft.com/office/powerpoint/2010/main" val="2638866954"/>
      </p:ext>
    </p:extLst>
  </p:cSld>
  <p:clrMapOvr>
    <a:masterClrMapping/>
  </p:clrMapOvr>
</p:sld>
</file>

<file path=ppt/theme/theme1.xml><?xml version="1.0" encoding="utf-8"?>
<a:theme xmlns:a="http://schemas.openxmlformats.org/drawingml/2006/main" name="IQ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2410</Words>
  <Application>Microsoft Macintosh PowerPoint</Application>
  <PresentationFormat>Breitbild</PresentationFormat>
  <Paragraphs>138</Paragraphs>
  <Slides>31</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Arial</vt:lpstr>
      <vt:lpstr>Calibri</vt:lpstr>
      <vt:lpstr>Calibri Light</vt:lpstr>
      <vt:lpstr>LatoRegular</vt:lpstr>
      <vt:lpstr>Times New Roman</vt:lpstr>
      <vt:lpstr>IQSH</vt:lpstr>
      <vt:lpstr>Schulrechtsausbildung IQSH Veranstaltung 2</vt:lpstr>
      <vt:lpstr>1.7  Die LiV kann die für das Lernen am anderen Ort notwendigen Verfahren und Abläufe erläutern.</vt:lpstr>
      <vt:lpstr>Vorbereitung</vt:lpstr>
      <vt:lpstr>1.7.1 Leitung der Fahrt/Begleitpersonen</vt:lpstr>
      <vt:lpstr>1.7.2 Teilnahmepflicht</vt:lpstr>
      <vt:lpstr>1.7.3 Genehmigung</vt:lpstr>
      <vt:lpstr>1.7.4 Planung und Vorbereitung</vt:lpstr>
      <vt:lpstr>1.7.5 Beförderungsmittel</vt:lpstr>
      <vt:lpstr>1.7.6 Vertragsabschluss, Kostenübernahme</vt:lpstr>
      <vt:lpstr>Tipp: Checkliste</vt:lpstr>
      <vt:lpstr>1.7.7 Beaufsichtigung I - Grundsätze</vt:lpstr>
      <vt:lpstr>1.7.7 Beaufsichtigung II – Freizeit (1)</vt:lpstr>
      <vt:lpstr>1.7.7 Beaufsichtigung II – Freizeit (2)</vt:lpstr>
      <vt:lpstr>1.7.7 Beaufsichtigung III – Beginn/Ende</vt:lpstr>
      <vt:lpstr>1.7.7 Beaufsichtigung IV – Dienstzeit    </vt:lpstr>
      <vt:lpstr>1.7.8 Medikamente I – Auskunft</vt:lpstr>
      <vt:lpstr>1.7.8 Medikamente I – Aufbewahrung</vt:lpstr>
      <vt:lpstr>1.7.8 Medikamente II – Auftrag vs. Gefälligkeit</vt:lpstr>
      <vt:lpstr>1.7.8 Medikamente II – med. Maßnahmen</vt:lpstr>
      <vt:lpstr>1.7.9 Sportliche Aktivitäten I (Erlass Nr. 8)</vt:lpstr>
      <vt:lpstr>1.7.9 Sportliche Aktivitäten I (Erlass Nr. 8)</vt:lpstr>
      <vt:lpstr>1.7.9 Sportliche Aktivitäten II – Baden und Schwimmen (1) – Unterscheidung </vt:lpstr>
      <vt:lpstr>1.7.9 Sportliche Aktivitäten II – Baden und Schwimmen (2) – Die wichtigsten Regeln</vt:lpstr>
      <vt:lpstr>1.7.9 Sportliche Aktivitäten II – Baden und Schwimmen (2) – Die wichtigsten Regeln</vt:lpstr>
      <vt:lpstr>1.7.9 Sportliche Aktivitäten II – Baden und Schwimmen (2) – Die wichtigsten Regeln</vt:lpstr>
      <vt:lpstr>1.7.9 Sportliche Aktivitäten II – Baden und Schwimmen (2) – Die wichtigsten Regeln</vt:lpstr>
      <vt:lpstr>1.7.9 Sportliche Aktivitäten III – weitere Sportarten (1)</vt:lpstr>
      <vt:lpstr>1.7.9 Sportliche Aktivitäten III – weitere Sportarten (2)</vt:lpstr>
      <vt:lpstr>1.7.9 Sportliche Aktivitäten III – weitere Sportarten (3)</vt:lpstr>
      <vt:lpstr>1.7.9 Sportliche Aktivitäten IV – Fazit</vt:lpstr>
      <vt:lpstr>Lernen am anderen 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IQSH</dc:creator>
  <cp:lastModifiedBy>M. B.</cp:lastModifiedBy>
  <cp:revision>210</cp:revision>
  <dcterms:created xsi:type="dcterms:W3CDTF">2015-10-10T11:15:27Z</dcterms:created>
  <dcterms:modified xsi:type="dcterms:W3CDTF">2024-07-01T08:50:51Z</dcterms:modified>
</cp:coreProperties>
</file>