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3.xml" ContentType="application/vnd.openxmlformats-officedocument.presentationml.notes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notesSlides/notesSlide15.xml" ContentType="application/vnd.openxmlformats-officedocument.presentationml.notes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notesSlides/notesSlide17.xml" ContentType="application/vnd.openxmlformats-officedocument.presentationml.notesSlide+xml"/>
  <Override PartName="/ppt/slides/slide2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core.xml" ContentType="application/vnd.openxmlformats-package.core-properties+xml"/>
  <Override PartName="/docProps/app.xml" ContentType="application/vnd.openxmlformats-officedocument.extended-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showSpecialPlsOnTitleSld="0">
  <p:sldMasterIdLst>
    <p:sldMasterId id="2147483648" r:id="rId1"/>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797675" cy="9926638"/>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1" d="100"/>
          <a:sy n="61" d="100"/>
        </p:scale>
        <p:origin x="1493" y="58"/>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esProps" Target="presProps.xml" /><Relationship Id="rId30" Type="http://schemas.openxmlformats.org/officeDocument/2006/relationships/tableStyles" Target="tableStyles.xml" /><Relationship Id="rId3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45659" cy="498056"/>
          </a:xfrm>
          <a:prstGeom prst="rect">
            <a:avLst/>
          </a:prstGeom>
        </p:spPr>
        <p:txBody>
          <a:bodyPr vert="horz" lIns="95561" tIns="47781" rIns="95561" bIns="47781" rtlCol="0"/>
          <a:lstStyle>
            <a:lvl1pPr algn="l">
              <a:defRPr sz="1300"/>
            </a:lvl1pPr>
          </a:lstStyle>
          <a:p>
            <a:pPr>
              <a:defRPr/>
            </a:pPr>
            <a:endParaRPr lang="de-DE"/>
          </a:p>
        </p:txBody>
      </p:sp>
      <p:sp>
        <p:nvSpPr>
          <p:cNvPr id="3" name="Datumsplatzhalter 2"/>
          <p:cNvSpPr>
            <a:spLocks noGrp="1"/>
          </p:cNvSpPr>
          <p:nvPr>
            <p:ph type="dt" idx="1"/>
          </p:nvPr>
        </p:nvSpPr>
        <p:spPr bwMode="auto">
          <a:xfrm>
            <a:off x="3850442" y="0"/>
            <a:ext cx="2945659" cy="498056"/>
          </a:xfrm>
          <a:prstGeom prst="rect">
            <a:avLst/>
          </a:prstGeom>
        </p:spPr>
        <p:txBody>
          <a:bodyPr vert="horz" lIns="95561" tIns="47781" rIns="95561" bIns="47781" rtlCol="0"/>
          <a:lstStyle>
            <a:lvl1pPr algn="r">
              <a:defRPr sz="1300"/>
            </a:lvl1pPr>
          </a:lstStyle>
          <a:p>
            <a:pPr>
              <a:defRPr/>
            </a:pPr>
            <a:fld id="{48122BDB-7E48-4F13-B6CD-0CD9992DD3B1}" type="datetimeFigureOut">
              <a:rPr lang="de-DE"/>
              <a:t>18.09.2024</a:t>
            </a:fld>
            <a:endParaRPr lang="de-DE"/>
          </a:p>
        </p:txBody>
      </p:sp>
      <p:sp>
        <p:nvSpPr>
          <p:cNvPr id="4" name="Folienbildplatzhalter 3"/>
          <p:cNvSpPr>
            <a:spLocks noChangeAspect="1" noGrp="1" noRot="1"/>
          </p:cNvSpPr>
          <p:nvPr>
            <p:ph type="sldImg" idx="2"/>
          </p:nvPr>
        </p:nvSpPr>
        <p:spPr bwMode="auto">
          <a:xfrm>
            <a:off x="422275" y="1241425"/>
            <a:ext cx="5953125" cy="3349625"/>
          </a:xfrm>
          <a:prstGeom prst="rect">
            <a:avLst/>
          </a:prstGeom>
          <a:noFill/>
          <a:ln w="12700">
            <a:solidFill>
              <a:prstClr val="black"/>
            </a:solidFill>
          </a:ln>
        </p:spPr>
        <p:txBody>
          <a:bodyPr vert="horz" lIns="95561" tIns="47781" rIns="95561" bIns="47781" rtlCol="0" anchor="ctr"/>
          <a:lstStyle/>
          <a:p>
            <a:pPr>
              <a:defRPr/>
            </a:pPr>
            <a:endParaRPr lang="de-DE"/>
          </a:p>
        </p:txBody>
      </p:sp>
      <p:sp>
        <p:nvSpPr>
          <p:cNvPr id="5" name="Notizenplatzhalter 4"/>
          <p:cNvSpPr>
            <a:spLocks noGrp="1"/>
          </p:cNvSpPr>
          <p:nvPr>
            <p:ph type="body" sz="quarter" idx="3"/>
          </p:nvPr>
        </p:nvSpPr>
        <p:spPr bwMode="auto">
          <a:xfrm>
            <a:off x="679768" y="4777195"/>
            <a:ext cx="5438140" cy="3908613"/>
          </a:xfrm>
          <a:prstGeom prst="rect">
            <a:avLst/>
          </a:prstGeom>
        </p:spPr>
        <p:txBody>
          <a:bodyPr vert="horz" lIns="95561" tIns="47781" rIns="95561" bIns="47781"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428584"/>
            <a:ext cx="2945659" cy="498055"/>
          </a:xfrm>
          <a:prstGeom prst="rect">
            <a:avLst/>
          </a:prstGeom>
        </p:spPr>
        <p:txBody>
          <a:bodyPr vert="horz" lIns="95561" tIns="47781" rIns="95561" bIns="47781" rtlCol="0" anchor="b"/>
          <a:lstStyle>
            <a:lvl1pPr algn="l">
              <a:defRPr sz="1300"/>
            </a:lvl1pPr>
          </a:lstStyle>
          <a:p>
            <a:pPr>
              <a:defRPr/>
            </a:pPr>
            <a:endParaRPr lang="de-DE"/>
          </a:p>
        </p:txBody>
      </p:sp>
      <p:sp>
        <p:nvSpPr>
          <p:cNvPr id="7" name="Foliennummernplatzhalter 6"/>
          <p:cNvSpPr>
            <a:spLocks noGrp="1"/>
          </p:cNvSpPr>
          <p:nvPr>
            <p:ph type="sldNum" sz="quarter" idx="5"/>
          </p:nvPr>
        </p:nvSpPr>
        <p:spPr bwMode="auto">
          <a:xfrm>
            <a:off x="3850442" y="9428584"/>
            <a:ext cx="2945659" cy="498055"/>
          </a:xfrm>
          <a:prstGeom prst="rect">
            <a:avLst/>
          </a:prstGeom>
        </p:spPr>
        <p:txBody>
          <a:bodyPr vert="horz" lIns="95561" tIns="47781" rIns="95561" bIns="47781" rtlCol="0" anchor="b"/>
          <a:lstStyle>
            <a:lvl1pPr algn="r">
              <a:defRPr sz="1300"/>
            </a:lvl1pPr>
          </a:lstStyle>
          <a:p>
            <a:pPr>
              <a:defRPr/>
            </a:pPr>
            <a:fld id="{12BFB1E8-F670-4940-AACB-8164F1EB513B}"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C588B1-9052-113A-003E-6D4C951F3031}" type="slidenum">
              <a:rPr/>
              <a:t>1</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40D24A5-0FF8-6113-86C6-9727691C5F4F}"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b="0" i="0" u="none" strike="noStrike" cap="none" spc="0">
                <a:solidFill>
                  <a:srgbClr val="000000"/>
                </a:solidFill>
                <a:latin typeface="Arial"/>
                <a:ea typeface="Arial"/>
                <a:cs typeface="Arial"/>
              </a:rPr>
              <a:t>Für den deutschsprachigen Raum haben Seifert, Zentner </a:t>
            </a:r>
            <a:r>
              <a:rPr lang="de-DE" sz="1200" b="0" i="0" u="none" strike="noStrike" cap="none" spc="0">
                <a:solidFill>
                  <a:srgbClr val="000000"/>
                </a:solidFill>
                <a:latin typeface="Arial"/>
                <a:ea typeface="Arial"/>
                <a:cs typeface="Arial"/>
              </a:rPr>
              <a:t>und Nagy </a:t>
            </a:r>
            <a:r>
              <a:rPr lang="de-DE" sz="1200" b="0" i="0" u="none" strike="noStrike" cap="none" spc="0">
                <a:solidFill>
                  <a:srgbClr val="000000"/>
                </a:solidFill>
                <a:latin typeface="Arial"/>
                <a:ea typeface="Arial"/>
                <a:cs typeface="Arial"/>
              </a:rPr>
              <a:t>(2012), adaptiert aus der amerikanische Service-Learning-Literatur, sechs Qualitätsstandards für Lernen durch Engagement an Schulen </a:t>
            </a:r>
            <a:r>
              <a:rPr lang="de-DE" sz="1200" b="0" i="0" u="none" strike="noStrike" cap="none" spc="0">
                <a:solidFill>
                  <a:srgbClr val="000000"/>
                </a:solidFill>
                <a:latin typeface="Arial"/>
                <a:ea typeface="Arial"/>
                <a:cs typeface="Arial"/>
              </a:rPr>
              <a:t>definiert,</a:t>
            </a:r>
            <a:r>
              <a:rPr lang="de-DE" sz="1200" b="0" i="0" u="none" strike="noStrike" cap="none" spc="0">
                <a:solidFill>
                  <a:srgbClr val="000000"/>
                </a:solidFill>
                <a:latin typeface="Arial"/>
                <a:ea typeface="Arial"/>
                <a:cs typeface="Arial"/>
              </a:rPr>
              <a:t> d</a:t>
            </a:r>
            <a:r>
              <a:rPr lang="de-DE"/>
              <a:t>ie </a:t>
            </a:r>
            <a:r>
              <a:rPr lang="de-DE"/>
              <a:t>erfüllt sein müssen </a:t>
            </a:r>
            <a:r>
              <a:rPr lang="de-DE"/>
              <a:t>damit die positiven Effekte von </a:t>
            </a:r>
            <a:r>
              <a:rPr lang="de-DE"/>
              <a:t>LdE</a:t>
            </a:r>
            <a:r>
              <a:rPr lang="de-DE"/>
              <a:t> sichtbar werden</a:t>
            </a:r>
            <a:endParaRPr/>
          </a:p>
          <a:p>
            <a:pPr>
              <a:defRPr/>
            </a:pPr>
            <a:endParaRPr lang="de-DE" sz="1200" b="0" i="0" u="none" strike="noStrike" cap="none" spc="0">
              <a:solidFill>
                <a:srgbClr val="000000"/>
              </a:solidFill>
              <a:latin typeface="Times New Roman"/>
              <a:cs typeface="Times New Roman"/>
            </a:endParaRPr>
          </a:p>
          <a:p>
            <a:pPr>
              <a:defRPr/>
            </a:pPr>
            <a:r>
              <a:rPr lang="de-DE" sz="1200" b="0" i="0" u="none" strike="noStrike" cap="none" spc="0">
                <a:solidFill>
                  <a:srgbClr val="000000"/>
                </a:solidFill>
                <a:latin typeface="Arial"/>
                <a:ea typeface="Arial"/>
                <a:cs typeface="Arial"/>
              </a:rPr>
              <a:t>Sie </a:t>
            </a:r>
            <a:r>
              <a:rPr lang="de-DE" sz="1200" b="0" i="0" u="none" strike="noStrike" cap="none" spc="0">
                <a:solidFill>
                  <a:srgbClr val="000000"/>
                </a:solidFill>
                <a:latin typeface="Arial"/>
                <a:ea typeface="Arial"/>
                <a:cs typeface="Arial"/>
              </a:rPr>
              <a:t>wurden auf Basis von wissenschaftlichen Erkenntnissen zu Service-Learning und Demokratiebildung entwickelt und  spiegeln auch die langjährigen praktischen Erfahrungen der Akteur*innen im Netzwerk Lernen durch Engagement wider. </a:t>
            </a:r>
            <a:endParaRPr lang="de-DE"/>
          </a:p>
          <a:p>
            <a:pPr>
              <a:defRPr/>
            </a:pPr>
            <a:endParaRPr lang="de-DE" sz="1200" b="0" i="0" u="none" strike="noStrike" cap="none" spc="0">
              <a:solidFill>
                <a:srgbClr val="000000"/>
              </a:solidFill>
              <a:latin typeface="Times New Roman"/>
              <a:cs typeface="Times New Roman"/>
            </a:endParaRPr>
          </a:p>
          <a:p>
            <a:pPr>
              <a:defRPr/>
            </a:pPr>
            <a:r>
              <a:rPr lang="de-DE" sz="1200" b="0" i="0" u="none" strike="noStrike" cap="none" spc="0">
                <a:solidFill>
                  <a:srgbClr val="000000"/>
                </a:solidFill>
                <a:latin typeface="Arial"/>
                <a:ea typeface="Arial"/>
                <a:cs typeface="Arial"/>
              </a:rPr>
              <a:t>Aus Forschung und Erfahrung wissen wir, dass diese zentralen Merkmale eng mit  den positiven Wirkungen zusammenhängen, die Service-Learning auf die  Kompetenzentwicklung der Schüler*innen hat (z. B. Root &amp; Billig,  2008</a:t>
            </a:r>
            <a:r>
              <a:rPr lang="de-DE" sz="1200" b="0" i="0" u="none" strike="noStrike" cap="none" spc="0">
                <a:solidFill>
                  <a:srgbClr val="000000"/>
                </a:solidFill>
                <a:latin typeface="Arial"/>
                <a:ea typeface="Arial"/>
                <a:cs typeface="Arial"/>
              </a:rPr>
              <a:t>).</a:t>
            </a: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11</a:t>
            </a:fld>
            <a:endParaRPr lang="de-DE"/>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12</a:t>
            </a:fld>
            <a:endParaRPr lang="de-DE"/>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13</a:t>
            </a:fld>
            <a:endParaRPr lang="de-DE"/>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6A741B0-FFE6-1C33-9DF9-22871868A5B6}"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23ACE0D-5317-D8D7-C306-A170E4D32815}"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E69133-221A-1E2D-C6C1-0BF23F6CDF46}"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17</a:t>
            </a:fld>
            <a:endParaRPr lang="de-DE"/>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18</a:t>
            </a:fld>
            <a:endParaRPr lang="de-DE"/>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19</a:t>
            </a:fld>
            <a:endParaRPr lang="de-DE"/>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E7CCACA-4474-970A-92CE-9DC2E06EB067}" type="slidenum">
              <a:rPr/>
              <a:t>2</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20</a:t>
            </a:fld>
            <a:endParaRPr lang="de-DE"/>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47837974" name="Folienbildplatzhalter 1"/>
          <p:cNvSpPr>
            <a:spLocks noChangeAspect="1" noGrp="1" noRot="1"/>
          </p:cNvSpPr>
          <p:nvPr>
            <p:ph type="sldImg"/>
          </p:nvPr>
        </p:nvSpPr>
        <p:spPr bwMode="auto"/>
      </p:sp>
      <p:sp>
        <p:nvSpPr>
          <p:cNvPr id="1773966871" name="Notizenplatzhalter 2"/>
          <p:cNvSpPr>
            <a:spLocks noGrp="1"/>
          </p:cNvSpPr>
          <p:nvPr>
            <p:ph type="body" idx="1"/>
          </p:nvPr>
        </p:nvSpPr>
        <p:spPr bwMode="auto"/>
        <p:txBody>
          <a:bodyPr/>
          <a:lstStyle/>
          <a:p>
            <a:pPr>
              <a:defRPr/>
            </a:pPr>
            <a:endParaRPr/>
          </a:p>
        </p:txBody>
      </p:sp>
      <p:sp>
        <p:nvSpPr>
          <p:cNvPr id="2025909192" name="Foliennummernplatzhalter 3"/>
          <p:cNvSpPr>
            <a:spLocks noGrp="1"/>
          </p:cNvSpPr>
          <p:nvPr>
            <p:ph type="sldNum" sz="quarter" idx="10"/>
          </p:nvPr>
        </p:nvSpPr>
        <p:spPr bwMode="auto"/>
        <p:txBody>
          <a:bodyPr/>
          <a:lstStyle/>
          <a:p>
            <a:pPr>
              <a:defRPr/>
            </a:pPr>
            <a:fld id="{6D01423B-10BC-57C9-7387-87E182975ABA}" type="slidenum">
              <a:rPr lang="de-DE"/>
              <a:t>21</a:t>
            </a:fld>
            <a:endParaRPr lang="de-DE"/>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22</a:t>
            </a:fld>
            <a:endParaRPr lang="de-DE"/>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23</a:t>
            </a:fld>
            <a:endParaRPr lang="de-DE"/>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12BFB1E8-F670-4940-AACB-8164F1EB513B}" type="slidenum">
              <a:rPr lang="de-DE"/>
              <a:t>24</a:t>
            </a:fld>
            <a:endParaRPr lang="de-DE"/>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AF0D81-90C5-38B8-BEF6-614E46716C9D}"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D466F87-A0B2-60BF-9EC4-627D022BE441}" type="slidenum">
              <a:rPr/>
              <a:t>4</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spcBef>
                <a:spcPts val="0"/>
              </a:spcBef>
              <a:buFontTx/>
              <a:buNone/>
              <a:defRPr/>
            </a:pPr>
            <a:r>
              <a:rPr lang="de-DE" b="0">
                <a:solidFill>
                  <a:prstClr val="black"/>
                </a:solidFill>
                <a:latin typeface="Source Sans Pro Light"/>
                <a:ea typeface="Source Sans Pro Light"/>
              </a:rPr>
              <a:t>Lerntheoretische Annahme: Lernen durch </a:t>
            </a:r>
            <a:r>
              <a:rPr lang="de-DE" b="0">
                <a:solidFill>
                  <a:prstClr val="black"/>
                </a:solidFill>
                <a:latin typeface="Source Sans Pro Light"/>
                <a:ea typeface="Source Sans Pro Light"/>
              </a:rPr>
              <a:t>Erfahrung:</a:t>
            </a:r>
            <a:r>
              <a:rPr lang="de-DE" b="0">
                <a:solidFill>
                  <a:prstClr val="black"/>
                </a:solidFill>
                <a:latin typeface="Source Sans Pro Light"/>
                <a:ea typeface="Source Sans Pro Light"/>
              </a:rPr>
              <a:t> </a:t>
            </a:r>
            <a:r>
              <a:rPr lang="de-DE" sz="1200" b="0" i="0" u="none" strike="noStrike" cap="none" spc="0">
                <a:solidFill>
                  <a:schemeClr val="tx1"/>
                </a:solidFill>
                <a:latin typeface="Source Sans Pro Light"/>
                <a:ea typeface="Source Sans Pro Light"/>
                <a:cs typeface="CMU Sans Serif"/>
              </a:rPr>
              <a:t>Kinder </a:t>
            </a:r>
            <a:r>
              <a:rPr lang="de-DE" sz="1200" b="0" i="0" u="none" strike="noStrike" cap="none" spc="0">
                <a:solidFill>
                  <a:schemeClr val="tx1"/>
                </a:solidFill>
                <a:latin typeface="Source Sans Pro Light"/>
                <a:ea typeface="Source Sans Pro Light"/>
                <a:cs typeface="CMU Sans Serif"/>
              </a:rPr>
              <a:t>lernen besonders leicht und sicher, wenn sie konkrete Probleme bewältigen müssen und kognitives Lernen mit Erfahrungslernen verbinden können.</a:t>
            </a:r>
            <a:endParaRPr sz="1200" b="0">
              <a:solidFill>
                <a:srgbClr val="FF0000"/>
              </a:solidFill>
              <a:latin typeface="Source Sans Pro Light"/>
              <a:ea typeface="Source Sans Pro Light"/>
            </a:endParaRPr>
          </a:p>
          <a:p>
            <a:pPr>
              <a:defRPr/>
            </a:pPr>
            <a:br>
              <a:rPr lang="de-DE">
                <a:solidFill>
                  <a:prstClr val="black"/>
                </a:solidFill>
                <a:latin typeface="Source Sans Pro Light"/>
                <a:ea typeface="Source Sans Pro Light"/>
              </a:rPr>
            </a:br>
            <a:endParaRPr lang="de-DE"/>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5</a:t>
            </a:fld>
            <a:endParaRPr lang="de-DE"/>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p:sp>
      <p:sp>
        <p:nvSpPr>
          <p:cNvPr id="3" name="Notizenplatzhalter 2"/>
          <p:cNvSpPr>
            <a:spLocks noGrp="1"/>
          </p:cNvSpPr>
          <p:nvPr>
            <p:ph type="body" idx="1"/>
          </p:nvPr>
        </p:nvSpPr>
        <p:spPr bwMode="auto"/>
        <p:txBody>
          <a:bodyPr/>
          <a:lstStyle/>
          <a:p>
            <a:pPr>
              <a:defRPr/>
            </a:pPr>
            <a:endParaRPr lang="de-DE" sz="1200">
              <a:solidFill>
                <a:schemeClr val="tx1"/>
              </a:solidFill>
              <a:latin typeface="+mn-lt"/>
              <a:ea typeface="+mn-ea"/>
              <a:cs typeface="+mn-cs"/>
            </a:endParaRPr>
          </a:p>
        </p:txBody>
      </p:sp>
      <p:sp>
        <p:nvSpPr>
          <p:cNvPr id="4" name="Foliennummernplatzhalter 3"/>
          <p:cNvSpPr>
            <a:spLocks noGrp="1"/>
          </p:cNvSpPr>
          <p:nvPr>
            <p:ph type="sldNum" sz="quarter" idx="10"/>
          </p:nvPr>
        </p:nvSpPr>
        <p:spPr bwMode="auto"/>
        <p:txBody>
          <a:bodyPr/>
          <a:lstStyle/>
          <a:p>
            <a:pPr>
              <a:defRPr/>
            </a:pPr>
            <a:fld id="{12BFB1E8-F670-4940-AACB-8164F1EB513B}" type="slidenum">
              <a:rPr lang="de-DE"/>
              <a:t>6</a:t>
            </a:fld>
            <a:endParaRPr lang="de-DE"/>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680B92-6C2E-CEC6-6222-DFF111EB77B8}" type="slidenum">
              <a:rPr/>
              <a:t>7</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de-DE"/>
              <a:t>[Filmdauer 3 </a:t>
            </a:r>
            <a:r>
              <a:rPr lang="de-DE"/>
              <a:t>Minuten]</a:t>
            </a:r>
            <a:endParaRPr/>
          </a:p>
        </p:txBody>
      </p:sp>
      <p:sp>
        <p:nvSpPr>
          <p:cNvPr id="4" name="Slide Number Placeholder 3"/>
          <p:cNvSpPr>
            <a:spLocks noGrp="1"/>
          </p:cNvSpPr>
          <p:nvPr>
            <p:ph type="sldNum" sz="quarter" idx="10"/>
          </p:nvPr>
        </p:nvSpPr>
        <p:spPr bwMode="auto"/>
        <p:txBody>
          <a:bodyPr/>
          <a:lstStyle/>
          <a:p>
            <a:pPr>
              <a:defRPr/>
            </a:pPr>
            <a:fld id="{5667BCAC-D006-690E-07D8-EB19EFC99360}" type="slidenum">
              <a:rPr/>
              <a:t>8</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11E3005-0EAF-DF2C-CBAF-5488753BDFDC}" type="slidenum">
              <a:rPr/>
              <a:t>9</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731380"/>
            <a:ext cx="9144000" cy="2387600"/>
          </a:xfrm>
          <a:prstGeom prst="rect">
            <a:avLst/>
          </a:prstGeom>
          <a:noFill/>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2110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7"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FBE139-E421-4CCE-B818-21DEF500C5F8}"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lvl1pPr marL="457200">
              <a:defRPr/>
            </a:lvl1p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Fußzeilenplatzhalter 4"/>
          <p:cNvSpPr>
            <a:spLocks noGrp="1"/>
          </p:cNvSpPr>
          <p:nvPr>
            <p:ph type="ftr" sz="quarter" idx="11"/>
          </p:nvPr>
        </p:nvSpPr>
        <p:spPr bwMode="auto"/>
        <p:txBody>
          <a:bodyPr/>
          <a:lstStyle/>
          <a:p>
            <a:pPr>
              <a:defRPr/>
            </a:pPr>
            <a:r>
              <a:rPr lang="de-DE"/>
              <a:t>22.08.2024</a:t>
            </a:r>
            <a:endParaRPr/>
          </a:p>
        </p:txBody>
      </p:sp>
      <p:sp>
        <p:nvSpPr>
          <p:cNvPr id="6" name="Foliennummernplatzhalter 5"/>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Fußzeilenplatzhalter 4"/>
          <p:cNvSpPr>
            <a:spLocks noGrp="1"/>
          </p:cNvSpPr>
          <p:nvPr>
            <p:ph type="ftr" sz="quarter" idx="11"/>
          </p:nvPr>
        </p:nvSpPr>
        <p:spPr bwMode="auto"/>
        <p:txBody>
          <a:bodyPr/>
          <a:lstStyle/>
          <a:p>
            <a:pPr>
              <a:defRPr/>
            </a:pPr>
            <a:r>
              <a:rPr lang="de-DE"/>
              <a:t>22.08.2024</a:t>
            </a:r>
            <a:endParaRPr/>
          </a:p>
        </p:txBody>
      </p:sp>
      <p:sp>
        <p:nvSpPr>
          <p:cNvPr id="6" name="Foliennummernplatzhalter 5"/>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5_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3979" y="333760"/>
            <a:ext cx="10515600" cy="694554"/>
          </a:xfrm>
        </p:spPr>
        <p:txBody>
          <a:bodyPr>
            <a:normAutofit/>
          </a:bodyPr>
          <a:lstStyle>
            <a:lvl1pPr marL="457200">
              <a:defRPr sz="3600">
                <a:latin typeface="Source Sans Pro Light"/>
                <a:ea typeface="Source Sans Pro Light"/>
                <a:cs typeface="Arial"/>
              </a:defRPr>
            </a:lvl1pPr>
          </a:lstStyle>
          <a:p>
            <a:pPr>
              <a:defRPr/>
            </a:pPr>
            <a:r>
              <a:rPr lang="de-DE"/>
              <a:t>Titelmasterformat durch Klicken bearbeiten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lvl1pPr marL="457200">
              <a:defRPr/>
            </a:lvl1p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Fußzeilenplatzhalter 4"/>
          <p:cNvSpPr>
            <a:spLocks noGrp="1"/>
          </p:cNvSpPr>
          <p:nvPr>
            <p:ph type="ftr" sz="quarter" idx="11"/>
          </p:nvPr>
        </p:nvSpPr>
        <p:spPr bwMode="auto"/>
        <p:txBody>
          <a:bodyPr/>
          <a:lstStyle/>
          <a:p>
            <a:pPr>
              <a:defRPr/>
            </a:pPr>
            <a:r>
              <a:rPr lang="de-DE"/>
              <a:t>22.08.2024</a:t>
            </a:r>
            <a:endParaRPr/>
          </a:p>
        </p:txBody>
      </p:sp>
      <p:sp>
        <p:nvSpPr>
          <p:cNvPr id="6" name="Foliennummernplatzhalter 5"/>
          <p:cNvSpPr>
            <a:spLocks noGrp="1"/>
          </p:cNvSpPr>
          <p:nvPr>
            <p:ph type="sldNum" sz="quarter" idx="12"/>
          </p:nvPr>
        </p:nvSpPr>
        <p:spPr bwMode="auto"/>
        <p:txBody>
          <a:bodyPr/>
          <a:lstStyle/>
          <a:p>
            <a:pPr>
              <a:defRPr/>
            </a:pPr>
            <a:fld id="{A1E01669-609A-45B2-B613-5F3EC78E1C8D}"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a:noFill/>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6" name="Foliennummernplatzhalter 5"/>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lvl1pPr marL="457200">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11"/>
          </p:nvPr>
        </p:nvSpPr>
        <p:spPr bwMode="auto"/>
        <p:txBody>
          <a:bodyPr/>
          <a:lstStyle/>
          <a:p>
            <a:pPr>
              <a:defRPr/>
            </a:pPr>
            <a:r>
              <a:rPr lang="de-DE"/>
              <a:t>22.08.2024</a:t>
            </a:r>
            <a:endParaRPr/>
          </a:p>
        </p:txBody>
      </p:sp>
      <p:sp>
        <p:nvSpPr>
          <p:cNvPr id="7" name="Foliennummernplatzhalter 6"/>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8" name="Fußzeilenplatzhalter 7"/>
          <p:cNvSpPr>
            <a:spLocks noGrp="1"/>
          </p:cNvSpPr>
          <p:nvPr>
            <p:ph type="ftr" sz="quarter" idx="11"/>
          </p:nvPr>
        </p:nvSpPr>
        <p:spPr bwMode="auto"/>
        <p:txBody>
          <a:bodyPr/>
          <a:lstStyle/>
          <a:p>
            <a:pPr>
              <a:defRPr/>
            </a:pPr>
            <a:r>
              <a:rPr lang="de-DE"/>
              <a:t>22.08.2024</a:t>
            </a:r>
            <a:endParaRPr/>
          </a:p>
        </p:txBody>
      </p:sp>
      <p:sp>
        <p:nvSpPr>
          <p:cNvPr id="9" name="Foliennummernplatzhalter 8"/>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lvl1pPr marL="457200">
              <a:defRPr/>
            </a:lvl1pPr>
          </a:lstStyle>
          <a:p>
            <a:pPr>
              <a:defRPr/>
            </a:pPr>
            <a:r>
              <a:rPr lang="de-DE"/>
              <a:t>Mastertitelformat bearbeiten</a:t>
            </a:r>
            <a:endParaRPr/>
          </a:p>
        </p:txBody>
      </p:sp>
      <p:sp>
        <p:nvSpPr>
          <p:cNvPr id="4" name="Fußzeilenplatzhalter 3"/>
          <p:cNvSpPr>
            <a:spLocks noGrp="1"/>
          </p:cNvSpPr>
          <p:nvPr>
            <p:ph type="ftr" sz="quarter" idx="11"/>
          </p:nvPr>
        </p:nvSpPr>
        <p:spPr bwMode="auto"/>
        <p:txBody>
          <a:bodyPr/>
          <a:lstStyle/>
          <a:p>
            <a:pPr>
              <a:defRPr/>
            </a:pPr>
            <a:r>
              <a:rPr lang="de-DE"/>
              <a:t>22.08.2024</a:t>
            </a:r>
            <a:endParaRPr/>
          </a:p>
        </p:txBody>
      </p:sp>
      <p:sp>
        <p:nvSpPr>
          <p:cNvPr id="5" name="Foliennummernplatzhalter 4"/>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Leer">
    <p:spTree>
      <p:nvGrpSpPr>
        <p:cNvPr id="1" name=""/>
        <p:cNvGrpSpPr/>
        <p:nvPr/>
      </p:nvGrpSpPr>
      <p:grpSpPr bwMode="auto">
        <a:xfrm>
          <a:off x="0" y="0"/>
          <a:ext cx="0" cy="0"/>
          <a:chOff x="0" y="0"/>
          <a:chExt cx="0" cy="0"/>
        </a:xfrm>
      </p:grpSpPr>
      <p:sp>
        <p:nvSpPr>
          <p:cNvPr id="3" name="Fußzeilenplatzhalter 2"/>
          <p:cNvSpPr>
            <a:spLocks noGrp="1"/>
          </p:cNvSpPr>
          <p:nvPr>
            <p:ph type="ftr" sz="quarter" idx="11"/>
          </p:nvPr>
        </p:nvSpPr>
        <p:spPr bwMode="auto"/>
        <p:txBody>
          <a:bodyPr/>
          <a:lstStyle/>
          <a:p>
            <a:pPr>
              <a:defRPr/>
            </a:pPr>
            <a:r>
              <a:rPr lang="de-DE"/>
              <a:t>22.08.2024</a:t>
            </a:r>
            <a:endParaRPr/>
          </a:p>
        </p:txBody>
      </p:sp>
      <p:sp>
        <p:nvSpPr>
          <p:cNvPr id="4" name="Foliennummernplatzhalter 3"/>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6" name="Fußzeilenplatzhalter 5"/>
          <p:cNvSpPr>
            <a:spLocks noGrp="1"/>
          </p:cNvSpPr>
          <p:nvPr>
            <p:ph type="ftr" sz="quarter" idx="11"/>
          </p:nvPr>
        </p:nvSpPr>
        <p:spPr bwMode="auto"/>
        <p:txBody>
          <a:bodyPr/>
          <a:lstStyle/>
          <a:p>
            <a:pPr>
              <a:defRPr/>
            </a:pPr>
            <a:r>
              <a:rPr lang="de-DE"/>
              <a:t>22.08.2024</a:t>
            </a:r>
            <a:endParaRPr/>
          </a:p>
        </p:txBody>
      </p:sp>
      <p:sp>
        <p:nvSpPr>
          <p:cNvPr id="7" name="Foliennummernplatzhalter 6"/>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6" name="Fußzeilenplatzhalter 5"/>
          <p:cNvSpPr>
            <a:spLocks noGrp="1"/>
          </p:cNvSpPr>
          <p:nvPr>
            <p:ph type="ftr" sz="quarter" idx="11"/>
          </p:nvPr>
        </p:nvSpPr>
        <p:spPr bwMode="auto"/>
        <p:txBody>
          <a:bodyPr/>
          <a:lstStyle/>
          <a:p>
            <a:pPr>
              <a:defRPr/>
            </a:pPr>
            <a:r>
              <a:rPr lang="de-DE"/>
              <a:t>22.08.2024</a:t>
            </a:r>
            <a:endParaRPr/>
          </a:p>
        </p:txBody>
      </p:sp>
      <p:sp>
        <p:nvSpPr>
          <p:cNvPr id="7" name="Foliennummernplatzhalter 6"/>
          <p:cNvSpPr>
            <a:spLocks noGrp="1"/>
          </p:cNvSpPr>
          <p:nvPr>
            <p:ph type="sldNum" sz="quarter" idx="12"/>
          </p:nvPr>
        </p:nvSpPr>
        <p:spPr bwMode="auto"/>
        <p:txBody>
          <a:bodyPr/>
          <a:lstStyle/>
          <a:p>
            <a:pPr>
              <a:defRPr/>
            </a:pPr>
            <a:fld id="{B8D3EF0D-267C-45EB-A860-18FD3773F1B8}" type="slidenum">
              <a:rPr lang="de-DE"/>
              <a:t>‹Nr.›</a:t>
            </a:fld>
            <a:endParaRPr lang="de-DE"/>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g"/><Relationship Id="rId16" Type="http://schemas.openxmlformats.org/officeDocument/2006/relationships/image" Target="../media/image3.jpg"/><Relationship Id="rId1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4113" y="333760"/>
            <a:ext cx="10515600" cy="694554"/>
          </a:xfrm>
          <a:prstGeom prst="rect">
            <a:avLst/>
          </a:prstGeom>
          <a:solidFill>
            <a:schemeClr val="accent5">
              <a:lumMod val="40000"/>
              <a:lumOff val="60000"/>
            </a:schemeClr>
          </a:solidFill>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Fußzeilenplatzhalter 4"/>
          <p:cNvSpPr>
            <a:spLocks noGrp="1"/>
          </p:cNvSpPr>
          <p:nvPr>
            <p:ph type="ftr" sz="quarter" idx="3"/>
          </p:nvPr>
        </p:nvSpPr>
        <p:spPr bwMode="auto">
          <a:xfrm>
            <a:off x="235964"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de-DE"/>
              <a:t>22.08.2024</a:t>
            </a:r>
            <a:endParaRPr/>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FBE139-E421-4CCE-B818-21DEF500C5F8}" type="slidenum">
              <a:rPr lang="de-DE"/>
              <a:t>‹Nr.›</a:t>
            </a:fld>
            <a:endParaRPr lang="de-DE"/>
          </a:p>
        </p:txBody>
      </p:sp>
      <p:pic>
        <p:nvPicPr>
          <p:cNvPr id="8" name="Grafik 7"/>
          <p:cNvPicPr>
            <a:picLocks noChangeAspect="1"/>
          </p:cNvPicPr>
          <p:nvPr userDrawn="1"/>
        </p:nvPicPr>
        <p:blipFill>
          <a:blip r:embed="rId14"/>
          <a:stretch/>
        </p:blipFill>
        <p:spPr bwMode="auto">
          <a:xfrm>
            <a:off x="1454474" y="6285710"/>
            <a:ext cx="1137072" cy="530295"/>
          </a:xfrm>
          <a:prstGeom prst="rect">
            <a:avLst/>
          </a:prstGeom>
        </p:spPr>
      </p:pic>
      <p:sp>
        <p:nvSpPr>
          <p:cNvPr id="9" name="Textfeld 8"/>
          <p:cNvSpPr txBox="1"/>
          <p:nvPr userDrawn="1"/>
        </p:nvSpPr>
        <p:spPr bwMode="auto">
          <a:xfrm>
            <a:off x="2924928" y="4996870"/>
            <a:ext cx="1751176" cy="383646"/>
          </a:xfrm>
          <a:prstGeom prst="rect">
            <a:avLst/>
          </a:prstGeom>
          <a:noFill/>
        </p:spPr>
        <p:txBody>
          <a:bodyPr wrap="square" rtlCol="0">
            <a:spAutoFit/>
          </a:bodyPr>
          <a:lstStyle/>
          <a:p>
            <a:pPr>
              <a:defRPr/>
            </a:pPr>
            <a:endParaRPr lang="de-DE" sz="1400">
              <a:solidFill>
                <a:schemeClr val="accent5"/>
              </a:solidFill>
              <a:latin typeface="Source Sans Pro Light"/>
              <a:ea typeface="Source Sans Pro Light"/>
            </a:endParaRPr>
          </a:p>
        </p:txBody>
      </p:sp>
      <p:pic>
        <p:nvPicPr>
          <p:cNvPr id="10" name="Grafik 9"/>
          <p:cNvPicPr>
            <a:picLocks noChangeAspect="1"/>
          </p:cNvPicPr>
          <p:nvPr userDrawn="1"/>
        </p:nvPicPr>
        <p:blipFill>
          <a:blip r:embed="rId15"/>
          <a:stretch/>
        </p:blipFill>
        <p:spPr bwMode="auto">
          <a:xfrm>
            <a:off x="5625271" y="6344223"/>
            <a:ext cx="857305" cy="414721"/>
          </a:xfrm>
          <a:prstGeom prst="rect">
            <a:avLst/>
          </a:prstGeom>
        </p:spPr>
      </p:pic>
      <p:pic>
        <p:nvPicPr>
          <p:cNvPr id="12" name="Grafik 11"/>
          <p:cNvPicPr>
            <a:picLocks noChangeAspect="1"/>
          </p:cNvPicPr>
          <p:nvPr userDrawn="1"/>
        </p:nvPicPr>
        <p:blipFill>
          <a:blip r:embed="rId16"/>
          <a:stretch/>
        </p:blipFill>
        <p:spPr bwMode="auto">
          <a:xfrm>
            <a:off x="2788864" y="6289693"/>
            <a:ext cx="1148792" cy="458149"/>
          </a:xfrm>
          <a:prstGeom prst="rect">
            <a:avLst/>
          </a:prstGeom>
        </p:spPr>
      </p:pic>
      <p:pic>
        <p:nvPicPr>
          <p:cNvPr id="14" name="Grafik 13"/>
          <p:cNvPicPr>
            <a:picLocks noChangeAspect="1"/>
          </p:cNvPicPr>
          <p:nvPr userDrawn="1"/>
        </p:nvPicPr>
        <p:blipFill>
          <a:blip r:embed="rId17"/>
          <a:stretch/>
        </p:blipFill>
        <p:spPr bwMode="auto">
          <a:xfrm>
            <a:off x="4277984" y="6273560"/>
            <a:ext cx="1110023" cy="4742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1" hdr="0" sldNum="1"/>
  <p:txStyles>
    <p:titleStyle>
      <a:lvl1pPr algn="l" defTabSz="914400">
        <a:lnSpc>
          <a:spcPct val="90000"/>
        </a:lnSpc>
        <a:spcBef>
          <a:spcPts val="0"/>
        </a:spcBef>
        <a:buNone/>
        <a:defRPr sz="3600" b="0">
          <a:solidFill>
            <a:schemeClr val="tx1"/>
          </a:solidFill>
          <a:latin typeface="Source Sans Pro Light"/>
          <a:ea typeface="Source Sans Pro Light"/>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Source Sans Pro Light"/>
          <a:ea typeface="Source Sans Pro Light"/>
          <a:cs typeface="+mn-cs"/>
        </a:defRPr>
      </a:lvl1pPr>
      <a:lvl2pPr marL="685800" indent="-228600" algn="l" defTabSz="914400">
        <a:lnSpc>
          <a:spcPct val="90000"/>
        </a:lnSpc>
        <a:spcBef>
          <a:spcPts val="500"/>
        </a:spcBef>
        <a:buFont typeface="Arial"/>
        <a:buChar char="•"/>
        <a:defRPr sz="2400">
          <a:solidFill>
            <a:schemeClr val="tx1"/>
          </a:solidFill>
          <a:latin typeface="Source Sans Pro Light"/>
          <a:ea typeface="Source Sans Pro Light"/>
          <a:cs typeface="+mn-cs"/>
        </a:defRPr>
      </a:lvl2pPr>
      <a:lvl3pPr marL="1143000" indent="-228600" algn="l" defTabSz="914400">
        <a:lnSpc>
          <a:spcPct val="90000"/>
        </a:lnSpc>
        <a:spcBef>
          <a:spcPts val="500"/>
        </a:spcBef>
        <a:buFont typeface="Arial"/>
        <a:buChar char="•"/>
        <a:defRPr sz="2000">
          <a:solidFill>
            <a:schemeClr val="tx1"/>
          </a:solidFill>
          <a:latin typeface="Source Sans Pro Light"/>
          <a:ea typeface="Source Sans Pro Light"/>
          <a:cs typeface="+mn-cs"/>
        </a:defRPr>
      </a:lvl3pPr>
      <a:lvl4pPr marL="1600200" indent="-228600" algn="l" defTabSz="914400">
        <a:lnSpc>
          <a:spcPct val="90000"/>
        </a:lnSpc>
        <a:spcBef>
          <a:spcPts val="500"/>
        </a:spcBef>
        <a:buFont typeface="Arial"/>
        <a:buChar char="•"/>
        <a:defRPr sz="1800">
          <a:solidFill>
            <a:schemeClr val="tx1"/>
          </a:solidFill>
          <a:latin typeface="Source Sans Pro Light"/>
          <a:ea typeface="Source Sans Pro Light"/>
          <a:cs typeface="+mn-cs"/>
        </a:defRPr>
      </a:lvl4pPr>
      <a:lvl5pPr marL="2057400" indent="-228600" algn="l" defTabSz="914400">
        <a:lnSpc>
          <a:spcPct val="90000"/>
        </a:lnSpc>
        <a:spcBef>
          <a:spcPts val="500"/>
        </a:spcBef>
        <a:buFont typeface="Arial"/>
        <a:buChar char="•"/>
        <a:defRPr sz="1800">
          <a:solidFill>
            <a:schemeClr val="tx1"/>
          </a:solidFill>
          <a:latin typeface="Source Sans Pro Light"/>
          <a:ea typeface="Source Sans Pro Light"/>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0.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3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t1p.de/cvc3p"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jpg"/><Relationship Id="rId4" Type="http://schemas.openxmlformats.org/officeDocument/2006/relationships/image" Target="../media/image3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hyperlink" Target="https://www.beltz.de/fileadmin/beltz/kostenlose-downloads/9783407631398.pdf" TargetMode="External"/><Relationship Id="rId7" Type="http://schemas.openxmlformats.org/officeDocument/2006/relationships/image" Target="../media/image39.jp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jpg"/><Relationship Id="rId4" Type="http://schemas.openxmlformats.org/officeDocument/2006/relationships/hyperlink" Target="mailto:charlotte.falkenberg@iqsh.landsh.de" TargetMode="External"/><Relationship Id="rId5" Type="http://schemas.openxmlformats.org/officeDocument/2006/relationships/hyperlink" Target="https://fachportal.lernnetz.de/sh/themen/lernen-durch-engagement.html"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cloud.iqsh.de/s/cQ8fNc5FyQk7We3"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6" name="Grafik 1"/>
          <p:cNvPicPr>
            <a:picLocks noChangeAspect="1"/>
          </p:cNvPicPr>
          <p:nvPr/>
        </p:nvPicPr>
        <p:blipFill>
          <a:blip r:embed="rId3"/>
          <a:srcRect l="3612" t="14837" r="5290" b="7923"/>
          <a:stretch/>
        </p:blipFill>
        <p:spPr bwMode="auto">
          <a:xfrm>
            <a:off x="90685" y="3937210"/>
            <a:ext cx="5662778" cy="2237840"/>
          </a:xfrm>
          <a:prstGeom prst="rect">
            <a:avLst/>
          </a:prstGeom>
          <a:noFill/>
          <a:ln>
            <a:noFill/>
          </a:ln>
        </p:spPr>
      </p:pic>
      <p:sp>
        <p:nvSpPr>
          <p:cNvPr id="4" name="Titel 3"/>
          <p:cNvSpPr>
            <a:spLocks noGrp="1"/>
          </p:cNvSpPr>
          <p:nvPr>
            <p:ph type="ctrTitle"/>
          </p:nvPr>
        </p:nvSpPr>
        <p:spPr bwMode="auto">
          <a:xfrm>
            <a:off x="1181463" y="1666212"/>
            <a:ext cx="9144000" cy="2387600"/>
          </a:xfrm>
        </p:spPr>
        <p:txBody>
          <a:bodyPr vertOverflow="overflow" horzOverflow="overflow" vert="horz" wrap="square" lIns="91440" tIns="45720" rIns="91440" bIns="45720" numCol="1" spcCol="0" rtlCol="0" fromWordArt="0" anchor="b" anchorCtr="0" forceAA="0" compatLnSpc="0">
            <a:normAutofit fontScale="90000"/>
          </a:bodyPr>
          <a:lstStyle/>
          <a:p>
            <a:pPr>
              <a:defRPr/>
            </a:pPr>
            <a:r>
              <a:rPr lang="de-DE" sz="4800"/>
              <a:t>Beispielfolien zur freien Nutzung für</a:t>
            </a:r>
            <a:br>
              <a:rPr lang="de-DE" sz="4800"/>
            </a:br>
            <a:r>
              <a:rPr lang="de-DE" sz="4800"/>
              <a:t>die Vorstellung von Lernen </a:t>
            </a:r>
            <a:r>
              <a:rPr lang="de-DE" sz="4800"/>
              <a:t>durch </a:t>
            </a:r>
            <a:r>
              <a:rPr lang="de-DE" sz="4800"/>
              <a:t>Engagement </a:t>
            </a:r>
            <a:r>
              <a:rPr lang="de-DE" sz="4800"/>
              <a:t>und die Entwicklung von Projektideen in</a:t>
            </a:r>
            <a:br>
              <a:rPr lang="de-DE" sz="4800"/>
            </a:br>
            <a:r>
              <a:rPr lang="de-DE" sz="4800"/>
              <a:t>Ausbildungsmodulen</a:t>
            </a:r>
            <a:endParaRPr sz="48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Das bewirkt Lernen durch Engagement</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10</a:t>
            </a:fld>
            <a:endParaRPr lang="de-DE"/>
          </a:p>
        </p:txBody>
      </p:sp>
      <p:sp>
        <p:nvSpPr>
          <p:cNvPr id="6" name="Rechteck 5"/>
          <p:cNvSpPr/>
          <p:nvPr/>
        </p:nvSpPr>
        <p:spPr bwMode="auto">
          <a:xfrm>
            <a:off x="257428" y="1290648"/>
            <a:ext cx="3639312" cy="441903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b="1">
                <a:solidFill>
                  <a:schemeClr val="tx1"/>
                </a:solidFill>
                <a:latin typeface="Source Sans Pro Light"/>
                <a:ea typeface="Source Sans Pro Light"/>
              </a:rPr>
              <a:t>Schüler*innen</a:t>
            </a:r>
            <a:endParaRPr/>
          </a:p>
          <a:p>
            <a:pPr algn="ctr">
              <a:defRPr/>
            </a:pPr>
            <a:endParaRPr lang="de-DE" sz="2000" b="1">
              <a:solidFill>
                <a:schemeClr val="tx1"/>
              </a:solidFill>
              <a:latin typeface="Source Sans Pro Light"/>
              <a:ea typeface="Source Sans Pro Light"/>
            </a:endParaRPr>
          </a:p>
          <a:p>
            <a:pPr marL="285750" indent="-285750">
              <a:buFont typeface="Arial"/>
              <a:buChar char="•"/>
              <a:defRPr/>
            </a:pPr>
            <a:r>
              <a:rPr lang="de-DE" sz="1600">
                <a:solidFill>
                  <a:schemeClr val="tx1"/>
                </a:solidFill>
                <a:latin typeface="Source Sans Pro Light"/>
                <a:ea typeface="Source Sans Pro Light"/>
              </a:rPr>
              <a:t>erhöht ihre Lernmotivation</a:t>
            </a:r>
            <a:endParaRPr/>
          </a:p>
          <a:p>
            <a:pPr marL="285750" indent="-285750">
              <a:buFont typeface="Arial"/>
              <a:buChar char="•"/>
              <a:defRPr/>
            </a:pPr>
            <a:r>
              <a:rPr lang="de-DE" sz="1600">
                <a:solidFill>
                  <a:schemeClr val="tx1"/>
                </a:solidFill>
                <a:latin typeface="Source Sans Pro Light"/>
                <a:ea typeface="Source Sans Pro Light"/>
              </a:rPr>
              <a:t>stärkt ihre Problemlösefähigkeiten</a:t>
            </a:r>
            <a:endParaRPr/>
          </a:p>
          <a:p>
            <a:pPr marL="285750" indent="-285750">
              <a:buFont typeface="Arial"/>
              <a:buChar char="•"/>
              <a:defRPr/>
            </a:pPr>
            <a:r>
              <a:rPr lang="de-DE" sz="1600">
                <a:solidFill>
                  <a:schemeClr val="tx1"/>
                </a:solidFill>
                <a:latin typeface="Source Sans Pro Light"/>
                <a:ea typeface="Source Sans Pro Light"/>
              </a:rPr>
              <a:t>sorgt für tieferes Verständnis von Lerninhalten</a:t>
            </a:r>
            <a:endParaRPr/>
          </a:p>
          <a:p>
            <a:pPr marL="285750" indent="-285750">
              <a:buFont typeface="Arial"/>
              <a:buChar char="•"/>
              <a:defRPr/>
            </a:pPr>
            <a:r>
              <a:rPr lang="de-DE" sz="1600">
                <a:solidFill>
                  <a:schemeClr val="tx1"/>
                </a:solidFill>
                <a:latin typeface="Source Sans Pro Light"/>
                <a:ea typeface="Source Sans Pro Light"/>
              </a:rPr>
              <a:t>stärkt ihre Resilienz</a:t>
            </a:r>
            <a:endParaRPr/>
          </a:p>
          <a:p>
            <a:pPr marL="285750" indent="-285750">
              <a:buFont typeface="Arial"/>
              <a:buChar char="•"/>
              <a:defRPr/>
            </a:pPr>
            <a:r>
              <a:rPr lang="de-DE" sz="1600">
                <a:solidFill>
                  <a:schemeClr val="tx1"/>
                </a:solidFill>
                <a:latin typeface="Source Sans Pro Light"/>
                <a:ea typeface="Source Sans Pro Light"/>
              </a:rPr>
              <a:t>beeinflusst ihre Einstellung zu </a:t>
            </a:r>
            <a:endParaRPr/>
          </a:p>
          <a:p>
            <a:pPr>
              <a:defRPr/>
            </a:pPr>
            <a:r>
              <a:rPr lang="de-DE" sz="1600">
                <a:solidFill>
                  <a:schemeClr val="tx1"/>
                </a:solidFill>
                <a:latin typeface="Source Sans Pro Light"/>
                <a:ea typeface="Source Sans Pro Light"/>
              </a:rPr>
              <a:t>       demokratischen Werten</a:t>
            </a:r>
            <a:endParaRPr/>
          </a:p>
          <a:p>
            <a:pPr marL="285750" indent="-285750">
              <a:buFont typeface="Arial"/>
              <a:buChar char="•"/>
              <a:defRPr/>
            </a:pPr>
            <a:r>
              <a:rPr lang="de-DE" sz="1600">
                <a:solidFill>
                  <a:schemeClr val="tx1"/>
                </a:solidFill>
                <a:latin typeface="Source Sans Pro Light"/>
                <a:ea typeface="Source Sans Pro Light"/>
              </a:rPr>
              <a:t>stärkt ihre </a:t>
            </a:r>
            <a:r>
              <a:rPr lang="de-DE" sz="1600">
                <a:solidFill>
                  <a:schemeClr val="tx1"/>
                </a:solidFill>
                <a:latin typeface="Source Sans Pro Light"/>
                <a:ea typeface="Source Sans Pro Light"/>
              </a:rPr>
              <a:t>Persönlichkeitsentwicklung</a:t>
            </a:r>
            <a:endParaRPr lang="de-DE">
              <a:solidFill>
                <a:schemeClr val="tx1"/>
              </a:solidFill>
            </a:endParaRPr>
          </a:p>
          <a:p>
            <a:pPr marL="285750" indent="-285750" algn="ctr">
              <a:buFont typeface="Arial"/>
              <a:buChar char="•"/>
              <a:defRPr/>
            </a:pPr>
            <a:endParaRPr lang="de-DE">
              <a:solidFill>
                <a:schemeClr val="tx1"/>
              </a:solidFill>
            </a:endParaRPr>
          </a:p>
          <a:p>
            <a:pPr marL="285750" indent="-285750" algn="ctr">
              <a:buFont typeface="Arial"/>
              <a:buChar char="•"/>
              <a:defRPr/>
            </a:pPr>
            <a:endParaRPr lang="de-DE">
              <a:solidFill>
                <a:schemeClr val="tx1"/>
              </a:solidFill>
            </a:endParaRPr>
          </a:p>
          <a:p>
            <a:pPr marL="285750" indent="-285750" algn="ctr">
              <a:buFont typeface="Arial"/>
              <a:buChar char="•"/>
              <a:defRPr/>
            </a:pPr>
            <a:endParaRPr lang="de-DE">
              <a:solidFill>
                <a:schemeClr val="tx1"/>
              </a:solidFill>
            </a:endParaRPr>
          </a:p>
          <a:p>
            <a:pPr marL="285750" indent="-285750" algn="ctr">
              <a:buFont typeface="Arial"/>
              <a:buChar char="•"/>
              <a:defRPr/>
            </a:pPr>
            <a:endParaRPr lang="de-DE">
              <a:solidFill>
                <a:schemeClr val="tx1"/>
              </a:solidFill>
            </a:endParaRPr>
          </a:p>
        </p:txBody>
      </p:sp>
      <p:sp>
        <p:nvSpPr>
          <p:cNvPr id="7" name="Rechteck 6"/>
          <p:cNvSpPr/>
          <p:nvPr/>
        </p:nvSpPr>
        <p:spPr bwMode="auto">
          <a:xfrm>
            <a:off x="4160521" y="1291994"/>
            <a:ext cx="3639312" cy="44176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000" b="1">
              <a:solidFill>
                <a:schemeClr val="tx1"/>
              </a:solidFill>
              <a:latin typeface="Source Sans Pro Light"/>
              <a:ea typeface="Source Sans Pro Light"/>
            </a:endParaRPr>
          </a:p>
          <a:p>
            <a:pPr algn="ctr">
              <a:defRPr/>
            </a:pPr>
            <a:r>
              <a:rPr lang="de-DE" sz="2000" b="1">
                <a:solidFill>
                  <a:schemeClr val="tx1"/>
                </a:solidFill>
                <a:latin typeface="Source Sans Pro Light"/>
                <a:ea typeface="Source Sans Pro Light"/>
              </a:rPr>
              <a:t>Lehrer*innen</a:t>
            </a:r>
            <a:endParaRPr lang="de-DE" sz="2000" b="1">
              <a:solidFill>
                <a:schemeClr val="tx1"/>
              </a:solidFill>
              <a:latin typeface="Source Sans Pro Light"/>
              <a:ea typeface="Source Sans Pro Light"/>
            </a:endParaRPr>
          </a:p>
          <a:p>
            <a:pPr algn="ctr">
              <a:defRPr/>
            </a:pPr>
            <a:endParaRPr lang="de-DE" sz="2000" b="1">
              <a:solidFill>
                <a:schemeClr val="tx1"/>
              </a:solidFill>
              <a:latin typeface="Source Sans Pro Light"/>
              <a:ea typeface="Source Sans Pro Light"/>
            </a:endParaRPr>
          </a:p>
          <a:p>
            <a:pPr marL="285750" indent="-285750">
              <a:buFont typeface="Arial"/>
              <a:buChar char="•"/>
              <a:defRPr/>
            </a:pPr>
            <a:r>
              <a:rPr lang="de-DE" sz="1600">
                <a:solidFill>
                  <a:schemeClr val="tx1"/>
                </a:solidFill>
                <a:latin typeface="Source Sans Pro Light"/>
                <a:ea typeface="Source Sans Pro Light"/>
              </a:rPr>
              <a:t>Anwendung neuer Lernformen (nicht mehr, sondern anders!)</a:t>
            </a:r>
            <a:endParaRPr/>
          </a:p>
          <a:p>
            <a:pPr marL="285750" indent="-285750">
              <a:buFont typeface="Arial"/>
              <a:buChar char="•"/>
              <a:defRPr/>
            </a:pPr>
            <a:r>
              <a:rPr lang="de-DE" sz="1600">
                <a:solidFill>
                  <a:schemeClr val="tx1"/>
                </a:solidFill>
                <a:latin typeface="Source Sans Pro Light"/>
                <a:ea typeface="Source Sans Pro Light"/>
              </a:rPr>
              <a:t>praxisnaher und handlungsorientierter Unterricht</a:t>
            </a:r>
            <a:endParaRPr/>
          </a:p>
          <a:p>
            <a:pPr marL="285750" indent="-285750">
              <a:buFont typeface="Arial"/>
              <a:buChar char="•"/>
              <a:defRPr/>
            </a:pPr>
            <a:r>
              <a:rPr lang="de-DE" sz="1600">
                <a:solidFill>
                  <a:schemeClr val="tx1"/>
                </a:solidFill>
                <a:latin typeface="Source Sans Pro Light"/>
                <a:ea typeface="Source Sans Pro Light"/>
              </a:rPr>
              <a:t>Erweiterung der pädagogischen Rolle</a:t>
            </a:r>
            <a:endParaRPr/>
          </a:p>
          <a:p>
            <a:pPr marL="285750" indent="-285750">
              <a:buFont typeface="Arial"/>
              <a:buChar char="•"/>
              <a:defRPr/>
            </a:pPr>
            <a:r>
              <a:rPr lang="de-DE" sz="1600">
                <a:solidFill>
                  <a:schemeClr val="tx1"/>
                </a:solidFill>
                <a:latin typeface="Source Sans Pro Light"/>
                <a:ea typeface="Source Sans Pro Light"/>
              </a:rPr>
              <a:t>Schüler*innen werden in anderen Kontexten erlebt, neue Seiten können entdeckt </a:t>
            </a:r>
            <a:r>
              <a:rPr lang="de-DE" sz="1600">
                <a:solidFill>
                  <a:schemeClr val="tx1"/>
                </a:solidFill>
                <a:latin typeface="Source Sans Pro Light"/>
                <a:ea typeface="Source Sans Pro Light"/>
              </a:rPr>
              <a:t>werden</a:t>
            </a:r>
            <a:endParaRPr/>
          </a:p>
          <a:p>
            <a:pPr marL="285750" indent="-285750">
              <a:buFont typeface="Arial"/>
              <a:buChar char="•"/>
              <a:defRPr/>
            </a:pPr>
            <a:endParaRPr lang="de-DE" sz="1600">
              <a:solidFill>
                <a:schemeClr val="tx1"/>
              </a:solidFill>
              <a:latin typeface="Source Sans Pro Light"/>
              <a:ea typeface="Source Sans Pro Light"/>
            </a:endParaRPr>
          </a:p>
          <a:p>
            <a:pPr marL="285750" indent="-285750">
              <a:buFont typeface="Arial"/>
              <a:buChar char="•"/>
              <a:defRPr/>
            </a:pPr>
            <a:endParaRPr lang="de-DE" sz="1600">
              <a:solidFill>
                <a:schemeClr val="tx1"/>
              </a:solidFill>
            </a:endParaRPr>
          </a:p>
          <a:p>
            <a:pPr algn="ctr">
              <a:defRPr/>
            </a:pPr>
            <a:endParaRPr lang="de-DE">
              <a:solidFill>
                <a:schemeClr val="tx1"/>
              </a:solidFill>
            </a:endParaRPr>
          </a:p>
          <a:p>
            <a:pPr algn="ctr">
              <a:defRPr/>
            </a:pPr>
            <a:endParaRPr lang="de-DE">
              <a:solidFill>
                <a:schemeClr val="tx1"/>
              </a:solidFill>
            </a:endParaRPr>
          </a:p>
          <a:p>
            <a:pPr algn="ctr">
              <a:defRPr/>
            </a:pPr>
            <a:endParaRPr lang="de-DE">
              <a:solidFill>
                <a:schemeClr val="tx1"/>
              </a:solidFill>
            </a:endParaRPr>
          </a:p>
        </p:txBody>
      </p:sp>
      <p:sp>
        <p:nvSpPr>
          <p:cNvPr id="8" name="Rechteck 7"/>
          <p:cNvSpPr/>
          <p:nvPr/>
        </p:nvSpPr>
        <p:spPr bwMode="auto">
          <a:xfrm>
            <a:off x="8076059" y="1290649"/>
            <a:ext cx="3639312" cy="4419035"/>
          </a:xfrm>
          <a:prstGeom prst="rect">
            <a:avLst/>
          </a:prstGeom>
          <a:solidFill>
            <a:srgbClr val="CE2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000" b="1">
              <a:solidFill>
                <a:schemeClr val="tx1"/>
              </a:solidFill>
              <a:latin typeface="Source Sans Pro Light"/>
              <a:ea typeface="Source Sans Pro Light"/>
            </a:endParaRPr>
          </a:p>
          <a:p>
            <a:pPr algn="ctr">
              <a:defRPr/>
            </a:pPr>
            <a:r>
              <a:rPr lang="de-DE" sz="2000" b="1">
                <a:solidFill>
                  <a:schemeClr val="tx1"/>
                </a:solidFill>
                <a:latin typeface="Source Sans Pro Light"/>
                <a:ea typeface="Source Sans Pro Light"/>
              </a:rPr>
              <a:t>Schule </a:t>
            </a:r>
            <a:r>
              <a:rPr lang="de-DE" sz="2000" b="1">
                <a:solidFill>
                  <a:schemeClr val="tx1"/>
                </a:solidFill>
                <a:latin typeface="Source Sans Pro Light"/>
                <a:ea typeface="Source Sans Pro Light"/>
              </a:rPr>
              <a:t>und Gesellschaft</a:t>
            </a:r>
            <a:endParaRPr/>
          </a:p>
          <a:p>
            <a:pPr algn="ctr">
              <a:defRPr/>
            </a:pPr>
            <a:endParaRPr lang="de-DE" sz="2000" b="1">
              <a:solidFill>
                <a:schemeClr val="tx1"/>
              </a:solidFill>
              <a:latin typeface="Source Sans Pro Light"/>
              <a:ea typeface="Source Sans Pro Light"/>
            </a:endParaRPr>
          </a:p>
          <a:p>
            <a:pPr marL="285750" indent="-285750">
              <a:buFont typeface="Arial"/>
              <a:buChar char="•"/>
              <a:defRPr/>
            </a:pPr>
            <a:r>
              <a:rPr lang="de-DE" sz="1600">
                <a:solidFill>
                  <a:schemeClr val="tx1"/>
                </a:solidFill>
                <a:latin typeface="Source Sans Pro Light"/>
                <a:ea typeface="Source Sans Pro Light"/>
              </a:rPr>
              <a:t>Erweiterung des pädagogischen Profils</a:t>
            </a:r>
            <a:endParaRPr/>
          </a:p>
          <a:p>
            <a:pPr marL="285750" indent="-285750">
              <a:buFont typeface="Arial"/>
              <a:buChar char="•"/>
              <a:defRPr/>
            </a:pPr>
            <a:r>
              <a:rPr lang="de-DE" sz="1600">
                <a:solidFill>
                  <a:schemeClr val="tx1"/>
                </a:solidFill>
                <a:latin typeface="Source Sans Pro Light"/>
                <a:ea typeface="Source Sans Pro Light"/>
              </a:rPr>
              <a:t>Förderung eines Klimas von Kooperation und Anerkennung</a:t>
            </a:r>
            <a:endParaRPr/>
          </a:p>
          <a:p>
            <a:pPr marL="285750" indent="-285750">
              <a:buFont typeface="Arial"/>
              <a:buChar char="•"/>
              <a:defRPr/>
            </a:pPr>
            <a:r>
              <a:rPr lang="de-DE" sz="1600">
                <a:solidFill>
                  <a:schemeClr val="tx1"/>
                </a:solidFill>
                <a:latin typeface="Source Sans Pro Light"/>
                <a:ea typeface="Source Sans Pro Light"/>
              </a:rPr>
              <a:t>Öffnung der Schule nach außen und stärkere Vernetzung in der Gemeinde</a:t>
            </a:r>
            <a:endParaRPr/>
          </a:p>
          <a:p>
            <a:pPr marL="285750" indent="-285750">
              <a:buFont typeface="Arial"/>
              <a:buChar char="•"/>
              <a:defRPr/>
            </a:pPr>
            <a:r>
              <a:rPr lang="de-DE" sz="1600">
                <a:solidFill>
                  <a:schemeClr val="tx1"/>
                </a:solidFill>
                <a:latin typeface="Source Sans Pro Light"/>
                <a:ea typeface="Source Sans Pro Light"/>
              </a:rPr>
              <a:t>Demokratieförderung für ein gutes Miteinander</a:t>
            </a:r>
            <a:endParaRPr/>
          </a:p>
          <a:p>
            <a:pPr marL="285750" indent="-285750">
              <a:buFont typeface="Arial"/>
              <a:buChar char="•"/>
              <a:defRPr/>
            </a:pPr>
            <a:r>
              <a:rPr lang="de-DE" sz="1600">
                <a:solidFill>
                  <a:schemeClr val="tx1"/>
                </a:solidFill>
                <a:latin typeface="Source Sans Pro Light"/>
                <a:ea typeface="Source Sans Pro Light"/>
              </a:rPr>
              <a:t>gewinnt </a:t>
            </a:r>
            <a:r>
              <a:rPr lang="de-DE" sz="1600">
                <a:solidFill>
                  <a:schemeClr val="tx1"/>
                </a:solidFill>
                <a:latin typeface="Source Sans Pro Light"/>
                <a:ea typeface="Source Sans Pro Light"/>
              </a:rPr>
              <a:t>junge Bürger*innen, die Herausforderungen wahrnehmen und ihr Leben selbstbewusst und verantwortungsvoll gestalten </a:t>
            </a:r>
            <a:r>
              <a:rPr lang="de-DE" sz="1600">
                <a:solidFill>
                  <a:schemeClr val="tx1"/>
                </a:solidFill>
                <a:latin typeface="Source Sans Pro Light"/>
                <a:ea typeface="Source Sans Pro Light"/>
              </a:rPr>
              <a:t>können</a:t>
            </a:r>
            <a:endParaRPr/>
          </a:p>
          <a:p>
            <a:pPr marL="285750" indent="-285750">
              <a:buFont typeface="Arial"/>
              <a:buChar char="•"/>
              <a:defRPr/>
            </a:pPr>
            <a:endParaRPr lang="de-DE" sz="1600">
              <a:solidFill>
                <a:schemeClr val="tx1"/>
              </a:solidFill>
              <a:latin typeface="Source Sans Pro Light"/>
              <a:ea typeface="Source Sans Pro Light"/>
            </a:endParaRPr>
          </a:p>
          <a:p>
            <a:pPr>
              <a:defRPr/>
            </a:pPr>
            <a:endParaRPr lang="de-DE">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a:t>Damit </a:t>
            </a:r>
            <a:r>
              <a:rPr lang="de-DE"/>
              <a:t>LdE</a:t>
            </a:r>
            <a:r>
              <a:rPr lang="de-DE"/>
              <a:t> wirkt: Auf die Qualität kommt es an!</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11</a:t>
            </a:fld>
            <a:endParaRPr lang="de-DE"/>
          </a:p>
        </p:txBody>
      </p:sp>
      <p:pic>
        <p:nvPicPr>
          <p:cNvPr id="7" name="Grafik 6"/>
          <p:cNvPicPr/>
          <p:nvPr/>
        </p:nvPicPr>
        <p:blipFill>
          <a:blip r:embed="rId3"/>
          <a:stretch/>
        </p:blipFill>
        <p:spPr bwMode="auto">
          <a:xfrm>
            <a:off x="6346260" y="1106905"/>
            <a:ext cx="5843466" cy="5674878"/>
          </a:xfrm>
          <a:prstGeom prst="rect">
            <a:avLst/>
          </a:prstGeom>
        </p:spPr>
      </p:pic>
      <p:sp>
        <p:nvSpPr>
          <p:cNvPr id="10" name="Rechteck 9"/>
          <p:cNvSpPr/>
          <p:nvPr/>
        </p:nvSpPr>
        <p:spPr bwMode="auto">
          <a:xfrm>
            <a:off x="220860" y="2144397"/>
            <a:ext cx="5849675" cy="4115159"/>
          </a:xfrm>
          <a:prstGeom prst="rect">
            <a:avLst/>
          </a:prstGeom>
        </p:spPr>
        <p:txBody>
          <a:bodyPr wrap="square">
            <a:spAutoFit/>
          </a:bodyPr>
          <a:lstStyle/>
          <a:p>
            <a:pPr algn="ctr">
              <a:defRPr/>
            </a:pPr>
            <a:r>
              <a:rPr lang="de-DE" sz="2400">
                <a:latin typeface="Source Sans Pro Light"/>
                <a:ea typeface="Source Sans Pro Light"/>
              </a:rPr>
              <a:t>Die Schüler*innen engagieren sich </a:t>
            </a:r>
            <a:r>
              <a:rPr lang="de-DE" sz="2400">
                <a:latin typeface="Source Sans Pro Light"/>
                <a:ea typeface="Source Sans Pro Light"/>
              </a:rPr>
              <a:t>beim </a:t>
            </a:r>
            <a:r>
              <a:rPr lang="de-DE" sz="2400">
                <a:latin typeface="Source Sans Pro Light"/>
                <a:ea typeface="Source Sans Pro Light"/>
              </a:rPr>
              <a:t>LdE</a:t>
            </a:r>
            <a:r>
              <a:rPr lang="de-DE" sz="2400">
                <a:latin typeface="Source Sans Pro Light"/>
                <a:ea typeface="Source Sans Pro Light"/>
              </a:rPr>
              <a:t> </a:t>
            </a:r>
            <a:r>
              <a:rPr lang="de-DE" sz="2400">
                <a:latin typeface="Source Sans Pro Light"/>
                <a:ea typeface="Source Sans Pro Light"/>
              </a:rPr>
              <a:t>nicht losgelöst von oder zusätzlich zur Schule, sondern als Teil von Unterricht und eng verbunden mit dem fachlichen Lernen: </a:t>
            </a:r>
            <a:endParaRPr lang="de-DE" sz="2400">
              <a:latin typeface="Source Sans Pro Light"/>
              <a:ea typeface="Source Sans Pro Light"/>
            </a:endParaRPr>
          </a:p>
          <a:p>
            <a:pPr algn="ctr">
              <a:defRPr/>
            </a:pPr>
            <a:endParaRPr lang="de-DE" sz="2400">
              <a:latin typeface="Source Sans Pro Light"/>
              <a:ea typeface="Source Sans Pro Light"/>
            </a:endParaRPr>
          </a:p>
          <a:p>
            <a:pPr algn="ctr">
              <a:defRPr/>
            </a:pPr>
            <a:r>
              <a:rPr lang="de-DE" sz="2400">
                <a:latin typeface="Source Sans Pro Light"/>
                <a:ea typeface="Source Sans Pro Light"/>
              </a:rPr>
              <a:t>Das </a:t>
            </a:r>
            <a:r>
              <a:rPr lang="de-DE" sz="2400" b="1">
                <a:solidFill>
                  <a:srgbClr val="FFCC66"/>
                </a:solidFill>
                <a:latin typeface="Source Sans Pro Light"/>
                <a:ea typeface="Source Sans Pro Light"/>
              </a:rPr>
              <a:t>außerschulische Engagement </a:t>
            </a:r>
            <a:r>
              <a:rPr lang="de-DE" sz="2400">
                <a:latin typeface="Source Sans Pro Light"/>
                <a:ea typeface="Source Sans Pro Light"/>
              </a:rPr>
              <a:t>wird im Unterricht </a:t>
            </a:r>
            <a:r>
              <a:rPr lang="de-DE" sz="2400" b="1">
                <a:solidFill>
                  <a:srgbClr val="ED7D31"/>
                </a:solidFill>
                <a:latin typeface="Source Sans Pro Light"/>
                <a:ea typeface="Source Sans Pro Light"/>
              </a:rPr>
              <a:t>gemeinsam geplant</a:t>
            </a:r>
            <a:r>
              <a:rPr lang="de-DE" sz="2400">
                <a:solidFill>
                  <a:srgbClr val="ED7D31"/>
                </a:solidFill>
                <a:latin typeface="Source Sans Pro Light"/>
                <a:ea typeface="Source Sans Pro Light"/>
              </a:rPr>
              <a:t> </a:t>
            </a:r>
            <a:r>
              <a:rPr lang="de-DE" sz="2400">
                <a:latin typeface="Source Sans Pro Light"/>
                <a:ea typeface="Source Sans Pro Light"/>
              </a:rPr>
              <a:t>und reagiert auf einen </a:t>
            </a:r>
            <a:r>
              <a:rPr lang="de-DE" sz="2400" b="1">
                <a:solidFill>
                  <a:srgbClr val="5B9BD5"/>
                </a:solidFill>
                <a:latin typeface="Source Sans Pro Light"/>
                <a:ea typeface="Source Sans Pro Light"/>
              </a:rPr>
              <a:t>realen Bedarf</a:t>
            </a:r>
            <a:r>
              <a:rPr lang="de-DE" sz="2400">
                <a:latin typeface="Source Sans Pro Light"/>
                <a:ea typeface="Source Sans Pro Light"/>
              </a:rPr>
              <a:t>. Die Erfahrungen der Schüler*innen im Engagement werden </a:t>
            </a:r>
            <a:r>
              <a:rPr lang="de-DE" sz="2400" b="1">
                <a:solidFill>
                  <a:srgbClr val="FF0000"/>
                </a:solidFill>
                <a:latin typeface="Source Sans Pro Light"/>
                <a:ea typeface="Source Sans Pro Light"/>
              </a:rPr>
              <a:t>reflektiert</a:t>
            </a:r>
            <a:r>
              <a:rPr lang="de-DE" sz="2400">
                <a:latin typeface="Source Sans Pro Light"/>
                <a:ea typeface="Source Sans Pro Light"/>
              </a:rPr>
              <a:t> und mit </a:t>
            </a:r>
            <a:r>
              <a:rPr lang="de-DE" sz="2400" b="1">
                <a:solidFill>
                  <a:srgbClr val="7030A0"/>
                </a:solidFill>
                <a:latin typeface="Source Sans Pro Light"/>
                <a:ea typeface="Source Sans Pro Light"/>
              </a:rPr>
              <a:t>Inhalten der Bildungspläne </a:t>
            </a:r>
            <a:r>
              <a:rPr lang="de-DE" sz="2400">
                <a:latin typeface="Source Sans Pro Light"/>
                <a:ea typeface="Source Sans Pro Light"/>
              </a:rPr>
              <a:t>verknüpft.</a:t>
            </a:r>
            <a:endParaRPr/>
          </a:p>
        </p:txBody>
      </p:sp>
      <p:sp>
        <p:nvSpPr>
          <p:cNvPr id="6" name="Textfeld 5"/>
          <p:cNvSpPr txBox="1"/>
          <p:nvPr/>
        </p:nvSpPr>
        <p:spPr bwMode="auto">
          <a:xfrm>
            <a:off x="279614" y="1196337"/>
            <a:ext cx="6982780" cy="7013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sz="2000" b="0" i="0" u="none">
                <a:solidFill>
                  <a:srgbClr val="000000"/>
                </a:solidFill>
                <a:latin typeface="Source Sans Pro Light"/>
                <a:ea typeface="Source Sans Pro Light"/>
                <a:cs typeface="Arial"/>
              </a:rPr>
              <a:t>Seifert, </a:t>
            </a:r>
            <a:r>
              <a:rPr sz="2000" b="0" i="0" u="none">
                <a:solidFill>
                  <a:srgbClr val="000000"/>
                </a:solidFill>
                <a:latin typeface="Source Sans Pro Light"/>
                <a:ea typeface="Source Sans Pro Light"/>
                <a:cs typeface="Arial"/>
              </a:rPr>
              <a:t>Zentner</a:t>
            </a:r>
            <a:r>
              <a:rPr sz="2000" b="0" i="0" u="none">
                <a:solidFill>
                  <a:srgbClr val="000000"/>
                </a:solidFill>
                <a:latin typeface="Source Sans Pro Light"/>
                <a:ea typeface="Source Sans Pro Light"/>
                <a:cs typeface="Arial"/>
              </a:rPr>
              <a:t> und Nagy (2012) </a:t>
            </a:r>
            <a:r>
              <a:rPr sz="2000" b="0" i="0" u="none">
                <a:solidFill>
                  <a:srgbClr val="000000"/>
                </a:solidFill>
                <a:latin typeface="Source Sans Pro Light"/>
                <a:ea typeface="Source Sans Pro Light"/>
                <a:cs typeface="Arial"/>
              </a:rPr>
              <a:t>haben</a:t>
            </a:r>
            <a:r>
              <a:rPr sz="2000" b="0" i="0" u="none">
                <a:solidFill>
                  <a:srgbClr val="000000"/>
                </a:solidFill>
                <a:latin typeface="Source Sans Pro Light"/>
                <a:ea typeface="Source Sans Pro Light"/>
                <a:cs typeface="Arial"/>
              </a:rPr>
              <a:t> </a:t>
            </a:r>
            <a:r>
              <a:rPr sz="2000" b="0" i="0" u="none">
                <a:solidFill>
                  <a:srgbClr val="000000"/>
                </a:solidFill>
                <a:latin typeface="Source Sans Pro Light"/>
                <a:ea typeface="Source Sans Pro Light"/>
                <a:cs typeface="Arial"/>
              </a:rPr>
              <a:t>sechs</a:t>
            </a:r>
            <a:r>
              <a:rPr lang="de-DE" sz="2000" b="0" i="0" u="none">
                <a:solidFill>
                  <a:srgbClr val="000000"/>
                </a:solidFill>
                <a:latin typeface="Source Sans Pro Light"/>
                <a:ea typeface="Source Sans Pro Light"/>
                <a:cs typeface="Arial"/>
              </a:rPr>
              <a:t> </a:t>
            </a:r>
            <a:r>
              <a:rPr sz="2000" i="0">
                <a:solidFill>
                  <a:srgbClr val="000000"/>
                </a:solidFill>
                <a:latin typeface="Source Sans Pro Light"/>
                <a:ea typeface="Source Sans Pro Light"/>
                <a:cs typeface="Arial"/>
              </a:rPr>
              <a:t>Qualitätsstandards</a:t>
            </a:r>
            <a:r>
              <a:rPr sz="2000" b="0" i="0" u="none">
                <a:solidFill>
                  <a:srgbClr val="000000"/>
                </a:solidFill>
                <a:latin typeface="Source Sans Pro Light"/>
                <a:ea typeface="Source Sans Pro Light"/>
                <a:cs typeface="Arial"/>
              </a:rPr>
              <a:t> </a:t>
            </a:r>
            <a:r>
              <a:rPr sz="2000" b="0" i="0" u="none">
                <a:solidFill>
                  <a:srgbClr val="000000"/>
                </a:solidFill>
                <a:latin typeface="Source Sans Pro Light"/>
                <a:ea typeface="Source Sans Pro Light"/>
                <a:cs typeface="Arial"/>
              </a:rPr>
              <a:t>für</a:t>
            </a:r>
            <a:r>
              <a:rPr sz="2000" b="0" i="0" u="none">
                <a:solidFill>
                  <a:srgbClr val="000000"/>
                </a:solidFill>
                <a:latin typeface="Source Sans Pro Light"/>
                <a:ea typeface="Source Sans Pro Light"/>
                <a:cs typeface="Arial"/>
              </a:rPr>
              <a:t> </a:t>
            </a:r>
            <a:r>
              <a:rPr sz="2000" b="0" i="0" u="none">
                <a:solidFill>
                  <a:srgbClr val="000000"/>
                </a:solidFill>
                <a:latin typeface="Source Sans Pro Light"/>
                <a:ea typeface="Source Sans Pro Light"/>
                <a:cs typeface="Arial"/>
              </a:rPr>
              <a:t>Lernen</a:t>
            </a:r>
            <a:r>
              <a:rPr sz="2000" b="0" i="0" u="none">
                <a:solidFill>
                  <a:srgbClr val="000000"/>
                </a:solidFill>
                <a:latin typeface="Source Sans Pro Light"/>
                <a:ea typeface="Source Sans Pro Light"/>
                <a:cs typeface="Arial"/>
              </a:rPr>
              <a:t> </a:t>
            </a:r>
            <a:r>
              <a:rPr sz="2000" b="0" i="0" u="none">
                <a:solidFill>
                  <a:srgbClr val="000000"/>
                </a:solidFill>
                <a:latin typeface="Source Sans Pro Light"/>
                <a:ea typeface="Source Sans Pro Light"/>
                <a:cs typeface="Arial"/>
              </a:rPr>
              <a:t>durch</a:t>
            </a:r>
            <a:r>
              <a:rPr sz="2000" b="0" i="0" u="none">
                <a:solidFill>
                  <a:srgbClr val="000000"/>
                </a:solidFill>
                <a:latin typeface="Source Sans Pro Light"/>
                <a:ea typeface="Source Sans Pro Light"/>
                <a:cs typeface="Arial"/>
              </a:rPr>
              <a:t> Engagement an </a:t>
            </a:r>
            <a:r>
              <a:rPr sz="2000" b="0" i="0" u="none">
                <a:solidFill>
                  <a:srgbClr val="000000"/>
                </a:solidFill>
                <a:latin typeface="Source Sans Pro Light"/>
                <a:ea typeface="Source Sans Pro Light"/>
                <a:cs typeface="Arial"/>
              </a:rPr>
              <a:t>Schulen</a:t>
            </a:r>
            <a:r>
              <a:rPr sz="2000" b="0" i="0" u="none">
                <a:solidFill>
                  <a:srgbClr val="000000"/>
                </a:solidFill>
                <a:latin typeface="Source Sans Pro Light"/>
                <a:ea typeface="Source Sans Pro Light"/>
                <a:cs typeface="Arial"/>
              </a:rPr>
              <a:t> </a:t>
            </a:r>
            <a:r>
              <a:rPr sz="2000" b="0" i="0" u="none">
                <a:solidFill>
                  <a:srgbClr val="000000"/>
                </a:solidFill>
                <a:latin typeface="Source Sans Pro Light"/>
                <a:ea typeface="Source Sans Pro Light"/>
                <a:cs typeface="Arial"/>
              </a:rPr>
              <a:t>definiert.</a:t>
            </a:r>
            <a:endParaRPr sz="2000">
              <a:latin typeface="Source Sans Pro Light"/>
              <a:ea typeface="Source Sans Pro Light"/>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Damit </a:t>
            </a:r>
            <a:r>
              <a:rPr lang="de-DE"/>
              <a:t>LdE</a:t>
            </a:r>
            <a:r>
              <a:rPr lang="de-DE"/>
              <a:t> wirkt: Auf die Qualität kommt es an!</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12</a:t>
            </a:fld>
            <a:endParaRPr lang="de-DE"/>
          </a:p>
        </p:txBody>
      </p:sp>
      <p:sp>
        <p:nvSpPr>
          <p:cNvPr id="6" name="Textfeld 2"/>
          <p:cNvSpPr txBox="1"/>
          <p:nvPr/>
        </p:nvSpPr>
        <p:spPr bwMode="auto">
          <a:xfrm>
            <a:off x="6835248" y="1267339"/>
            <a:ext cx="5107107" cy="923330"/>
          </a:xfrm>
          <a:prstGeom prst="rect">
            <a:avLst/>
          </a:prstGeom>
          <a:noFill/>
        </p:spPr>
        <p:txBody>
          <a:bodyPr wrap="square" rtlCol="0">
            <a:spAutoFit/>
          </a:bodyPr>
          <a:lstStyle/>
          <a:p>
            <a:pPr>
              <a:defRPr/>
            </a:pPr>
            <a:r>
              <a:rPr lang="de-DE">
                <a:solidFill>
                  <a:srgbClr val="7030A0"/>
                </a:solidFill>
              </a:rPr>
              <a:t>Das Engagement der Schüler*innen knüpft inhaltlich an die Fachcurricula an und ist strukturell Teil des Unterrichts (keine „Extra-Aktivität“).</a:t>
            </a:r>
            <a:endParaRPr/>
          </a:p>
        </p:txBody>
      </p:sp>
      <p:sp>
        <p:nvSpPr>
          <p:cNvPr id="7" name="Textfeld 4"/>
          <p:cNvSpPr txBox="1"/>
          <p:nvPr/>
        </p:nvSpPr>
        <p:spPr bwMode="auto">
          <a:xfrm>
            <a:off x="8201387" y="2885639"/>
            <a:ext cx="3675182" cy="1189079"/>
          </a:xfrm>
          <a:prstGeom prst="rect">
            <a:avLst/>
          </a:prstGeom>
          <a:noFill/>
        </p:spPr>
        <p:txBody>
          <a:bodyPr wrap="square" rtlCol="0">
            <a:spAutoFit/>
          </a:bodyPr>
          <a:lstStyle/>
          <a:p>
            <a:pPr>
              <a:defRPr/>
            </a:pPr>
            <a:r>
              <a:rPr lang="de-DE">
                <a:solidFill>
                  <a:srgbClr val="0070C0"/>
                </a:solidFill>
              </a:rPr>
              <a:t>Das Engagement reagiert auf einen </a:t>
            </a:r>
            <a:r>
              <a:rPr lang="de-DE" b="1">
                <a:solidFill>
                  <a:srgbClr val="0070C0"/>
                </a:solidFill>
              </a:rPr>
              <a:t>realen Bedarf</a:t>
            </a:r>
            <a:r>
              <a:rPr lang="de-DE">
                <a:solidFill>
                  <a:srgbClr val="0070C0"/>
                </a:solidFill>
              </a:rPr>
              <a:t> </a:t>
            </a:r>
            <a:r>
              <a:rPr lang="de-DE">
                <a:solidFill>
                  <a:srgbClr val="0070C0"/>
                </a:solidFill>
              </a:rPr>
              <a:t>z.B. in </a:t>
            </a:r>
            <a:r>
              <a:rPr lang="de-DE">
                <a:solidFill>
                  <a:srgbClr val="0070C0"/>
                </a:solidFill>
              </a:rPr>
              <a:t>der Gemeinde </a:t>
            </a:r>
            <a:br>
              <a:rPr lang="de-DE">
                <a:solidFill>
                  <a:srgbClr val="0070C0"/>
                </a:solidFill>
              </a:rPr>
            </a:br>
            <a:r>
              <a:rPr lang="de-DE">
                <a:solidFill>
                  <a:srgbClr val="0070C0"/>
                </a:solidFill>
              </a:rPr>
              <a:t>(</a:t>
            </a:r>
            <a:r>
              <a:rPr lang="de-DE">
                <a:solidFill>
                  <a:srgbClr val="0070C0"/>
                </a:solidFill>
              </a:rPr>
              <a:t>echtes Problem lösen, Erlebnis von Selbstwirksamkeit).</a:t>
            </a:r>
            <a:endParaRPr/>
          </a:p>
        </p:txBody>
      </p:sp>
      <p:sp>
        <p:nvSpPr>
          <p:cNvPr id="8" name="Textfeld 13"/>
          <p:cNvSpPr txBox="1"/>
          <p:nvPr/>
        </p:nvSpPr>
        <p:spPr bwMode="auto">
          <a:xfrm>
            <a:off x="6909811" y="5061996"/>
            <a:ext cx="5170772" cy="1200329"/>
          </a:xfrm>
          <a:prstGeom prst="rect">
            <a:avLst/>
          </a:prstGeom>
          <a:noFill/>
        </p:spPr>
        <p:txBody>
          <a:bodyPr wrap="square" rtlCol="0">
            <a:spAutoFit/>
          </a:bodyPr>
          <a:lstStyle/>
          <a:p>
            <a:pPr>
              <a:defRPr/>
            </a:pPr>
            <a:r>
              <a:rPr lang="de-DE" u="none">
                <a:solidFill>
                  <a:srgbClr val="FF0000"/>
                </a:solidFill>
              </a:rPr>
              <a:t>LdE</a:t>
            </a:r>
            <a:r>
              <a:rPr lang="de-DE" u="none">
                <a:solidFill>
                  <a:srgbClr val="FF0000"/>
                </a:solidFill>
              </a:rPr>
              <a:t> </a:t>
            </a:r>
            <a:r>
              <a:rPr lang="de-DE">
                <a:solidFill>
                  <a:srgbClr val="FF0000"/>
                </a:solidFill>
              </a:rPr>
              <a:t>wird konstant begleitet von einer strukturierten, bewusst geplanten Reflexion. Sie ist das Bindeglied zwischen </a:t>
            </a:r>
            <a:r>
              <a:rPr lang="de-DE">
                <a:solidFill>
                  <a:srgbClr val="FF0000"/>
                </a:solidFill>
              </a:rPr>
              <a:t>Lernen </a:t>
            </a:r>
            <a:r>
              <a:rPr lang="de-DE">
                <a:solidFill>
                  <a:srgbClr val="FF0000"/>
                </a:solidFill>
              </a:rPr>
              <a:t>und praktischen Erfahrungen.</a:t>
            </a:r>
            <a:endParaRPr/>
          </a:p>
          <a:p>
            <a:pPr>
              <a:defRPr/>
            </a:pPr>
            <a:endParaRPr lang="de-DE"/>
          </a:p>
        </p:txBody>
      </p:sp>
      <p:sp>
        <p:nvSpPr>
          <p:cNvPr id="9" name="Textfeld 15"/>
          <p:cNvSpPr txBox="1"/>
          <p:nvPr/>
        </p:nvSpPr>
        <p:spPr bwMode="auto">
          <a:xfrm>
            <a:off x="372197" y="5061996"/>
            <a:ext cx="5412485" cy="1200328"/>
          </a:xfrm>
          <a:prstGeom prst="rect">
            <a:avLst/>
          </a:prstGeom>
          <a:noFill/>
        </p:spPr>
        <p:txBody>
          <a:bodyPr wrap="square" rtlCol="0">
            <a:spAutoFit/>
          </a:bodyPr>
          <a:lstStyle/>
          <a:p>
            <a:pPr>
              <a:defRPr/>
            </a:pPr>
            <a:r>
              <a:rPr lang="de-DE">
                <a:solidFill>
                  <a:srgbClr val="FFC000"/>
                </a:solidFill>
              </a:rPr>
              <a:t>Das Engagement findet außerhalb der Schule und in Kooperation mit Partner*innen im Stadtteil statt </a:t>
            </a:r>
            <a:br>
              <a:rPr lang="de-DE">
                <a:solidFill>
                  <a:srgbClr val="FFC000"/>
                </a:solidFill>
              </a:rPr>
            </a:br>
            <a:r>
              <a:rPr lang="de-DE">
                <a:solidFill>
                  <a:srgbClr val="FFC000"/>
                </a:solidFill>
              </a:rPr>
              <a:t>(</a:t>
            </a:r>
            <a:r>
              <a:rPr lang="de-DE">
                <a:solidFill>
                  <a:srgbClr val="FFC000"/>
                </a:solidFill>
              </a:rPr>
              <a:t>neue Lernorte entdecken, Wissen in authentischen Kontexten anwenden).</a:t>
            </a:r>
            <a:endParaRPr/>
          </a:p>
        </p:txBody>
      </p:sp>
      <p:sp>
        <p:nvSpPr>
          <p:cNvPr id="10" name="Textfeld 16"/>
          <p:cNvSpPr txBox="1"/>
          <p:nvPr/>
        </p:nvSpPr>
        <p:spPr bwMode="auto">
          <a:xfrm>
            <a:off x="162385" y="2474159"/>
            <a:ext cx="4179076" cy="2012039"/>
          </a:xfrm>
          <a:prstGeom prst="rect">
            <a:avLst/>
          </a:prstGeom>
          <a:noFill/>
        </p:spPr>
        <p:txBody>
          <a:bodyPr wrap="square" rtlCol="0">
            <a:spAutoFit/>
          </a:bodyPr>
          <a:lstStyle/>
          <a:p>
            <a:pPr>
              <a:defRPr/>
            </a:pPr>
            <a:r>
              <a:rPr lang="de-DE">
                <a:solidFill>
                  <a:schemeClr val="accent2">
                    <a:lumMod val="75000"/>
                  </a:schemeClr>
                </a:solidFill>
              </a:rPr>
              <a:t>Die Schüler*innen sind aktiv an der Planung, Vorbereitung und Ausgestaltung des </a:t>
            </a:r>
            <a:r>
              <a:rPr lang="de-DE">
                <a:solidFill>
                  <a:schemeClr val="accent2">
                    <a:lumMod val="75000"/>
                  </a:schemeClr>
                </a:solidFill>
              </a:rPr>
              <a:t>LdE</a:t>
            </a:r>
            <a:r>
              <a:rPr lang="de-DE">
                <a:solidFill>
                  <a:schemeClr val="accent2">
                    <a:lumMod val="75000"/>
                  </a:schemeClr>
                </a:solidFill>
              </a:rPr>
              <a:t>-Vorhabens beteiligt: Sie treffen im Unterricht und beim Engagement selbständig Entscheidungen, übernehmen Verantwortung für ihr Lernen und Handeln und werden gesellschaftlich aktiv.</a:t>
            </a:r>
            <a:endParaRPr/>
          </a:p>
        </p:txBody>
      </p:sp>
      <p:sp>
        <p:nvSpPr>
          <p:cNvPr id="11" name="Textfeld 17"/>
          <p:cNvSpPr txBox="1"/>
          <p:nvPr/>
        </p:nvSpPr>
        <p:spPr bwMode="auto">
          <a:xfrm>
            <a:off x="461713" y="1267339"/>
            <a:ext cx="5739814" cy="914760"/>
          </a:xfrm>
          <a:prstGeom prst="rect">
            <a:avLst/>
          </a:prstGeom>
          <a:noFill/>
        </p:spPr>
        <p:txBody>
          <a:bodyPr wrap="square" rtlCol="0">
            <a:spAutoFit/>
          </a:bodyPr>
          <a:lstStyle/>
          <a:p>
            <a:pPr>
              <a:defRPr/>
            </a:pPr>
            <a:r>
              <a:rPr lang="de-DE">
                <a:solidFill>
                  <a:srgbClr val="00B050"/>
                </a:solidFill>
              </a:rPr>
              <a:t>LdE</a:t>
            </a:r>
            <a:r>
              <a:rPr lang="de-DE">
                <a:solidFill>
                  <a:srgbClr val="00B050"/>
                </a:solidFill>
              </a:rPr>
              <a:t> steht für eine wertschätzende Feedbackkultur während des gesamten Prozesses. Die Schüler*innen erfahren eine Würdigung ihres Engagements.</a:t>
            </a:r>
            <a:endParaRPr/>
          </a:p>
        </p:txBody>
      </p:sp>
      <p:pic>
        <p:nvPicPr>
          <p:cNvPr id="12" name="Grafik 11"/>
          <p:cNvPicPr/>
          <p:nvPr/>
        </p:nvPicPr>
        <p:blipFill>
          <a:blip r:embed="rId3"/>
          <a:stretch/>
        </p:blipFill>
        <p:spPr bwMode="auto">
          <a:xfrm>
            <a:off x="4804371" y="2135519"/>
            <a:ext cx="3019253" cy="293279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Reflexion zu den LdE-Qualitätsstandards</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13</a:t>
            </a:fld>
            <a:endParaRPr lang="de-DE"/>
          </a:p>
        </p:txBody>
      </p:sp>
      <p:pic>
        <p:nvPicPr>
          <p:cNvPr id="6" name="Grafik 5"/>
          <p:cNvPicPr>
            <a:picLocks noChangeAspect="1"/>
          </p:cNvPicPr>
          <p:nvPr/>
        </p:nvPicPr>
        <p:blipFill>
          <a:blip r:embed="rId3"/>
          <a:stretch/>
        </p:blipFill>
        <p:spPr bwMode="auto">
          <a:xfrm>
            <a:off x="7512424" y="1073138"/>
            <a:ext cx="4625488" cy="4683668"/>
          </a:xfrm>
          <a:prstGeom prst="rect">
            <a:avLst/>
          </a:prstGeom>
        </p:spPr>
      </p:pic>
      <p:pic>
        <p:nvPicPr>
          <p:cNvPr id="7" name="Picture 2" descr="Denken, Gedanken, Blasen, Sprechblasen"/>
          <p:cNvPicPr>
            <a:picLocks noChangeAspect="1" noChangeArrowheads="1"/>
          </p:cNvPicPr>
          <p:nvPr/>
        </p:nvPicPr>
        <p:blipFill>
          <a:blip r:embed="rId4"/>
          <a:stretch/>
        </p:blipFill>
        <p:spPr bwMode="auto">
          <a:xfrm>
            <a:off x="256232" y="1418649"/>
            <a:ext cx="1224136" cy="1265064"/>
          </a:xfrm>
          <a:prstGeom prst="rect">
            <a:avLst/>
          </a:prstGeom>
          <a:noFill/>
        </p:spPr>
      </p:pic>
      <p:sp>
        <p:nvSpPr>
          <p:cNvPr id="9" name="Textfeld 8"/>
          <p:cNvSpPr txBox="1"/>
          <p:nvPr/>
        </p:nvSpPr>
        <p:spPr bwMode="auto">
          <a:xfrm>
            <a:off x="1531360" y="4710281"/>
            <a:ext cx="4283047" cy="954107"/>
          </a:xfrm>
          <a:prstGeom prst="rect">
            <a:avLst/>
          </a:prstGeom>
          <a:noFill/>
        </p:spPr>
        <p:txBody>
          <a:bodyPr wrap="square" rtlCol="0">
            <a:spAutoFit/>
          </a:bodyPr>
          <a:lstStyle/>
          <a:p>
            <a:pPr>
              <a:defRPr/>
            </a:pPr>
            <a:r>
              <a:rPr lang="de-DE" sz="2800">
                <a:latin typeface="Source Sans Pro Light"/>
                <a:ea typeface="Source Sans Pro Light"/>
              </a:rPr>
              <a:t>Tausche dich mit </a:t>
            </a:r>
            <a:r>
              <a:rPr lang="de-DE" sz="2800">
                <a:latin typeface="Source Sans Pro Light"/>
                <a:ea typeface="Source Sans Pro Light"/>
              </a:rPr>
              <a:t>deinem Nachbarn aus</a:t>
            </a:r>
            <a:r>
              <a:rPr lang="de-DE" sz="2800">
                <a:latin typeface="Source Sans Pro Light"/>
                <a:ea typeface="Source Sans Pro Light"/>
              </a:rPr>
              <a:t>.</a:t>
            </a:r>
            <a:endParaRPr/>
          </a:p>
        </p:txBody>
      </p:sp>
      <p:pic>
        <p:nvPicPr>
          <p:cNvPr id="10" name="Picture 4" descr="Chat, Mehrere, Icon, Symbol, Nachricht, Blase"/>
          <p:cNvPicPr>
            <a:picLocks noChangeAspect="1" noChangeArrowheads="1"/>
          </p:cNvPicPr>
          <p:nvPr/>
        </p:nvPicPr>
        <p:blipFill>
          <a:blip r:embed="rId5"/>
          <a:stretch/>
        </p:blipFill>
        <p:spPr bwMode="auto">
          <a:xfrm>
            <a:off x="256232" y="4496734"/>
            <a:ext cx="1246456" cy="1246456"/>
          </a:xfrm>
          <a:prstGeom prst="rect">
            <a:avLst/>
          </a:prstGeom>
          <a:noFill/>
        </p:spPr>
      </p:pic>
      <p:sp>
        <p:nvSpPr>
          <p:cNvPr id="13" name="Textfeld 12"/>
          <p:cNvSpPr txBox="1"/>
          <p:nvPr/>
        </p:nvSpPr>
        <p:spPr bwMode="auto">
          <a:xfrm>
            <a:off x="1531364" y="1108415"/>
            <a:ext cx="4835069" cy="3108543"/>
          </a:xfrm>
          <a:prstGeom prst="rect">
            <a:avLst/>
          </a:prstGeom>
          <a:noFill/>
        </p:spPr>
        <p:txBody>
          <a:bodyPr wrap="square" rtlCol="0">
            <a:spAutoFit/>
          </a:bodyPr>
          <a:lstStyle/>
          <a:p>
            <a:pPr>
              <a:defRPr/>
            </a:pPr>
            <a:r>
              <a:rPr lang="de-DE" sz="2800">
                <a:latin typeface="Source Sans Pro Light"/>
                <a:ea typeface="Source Sans Pro Light"/>
              </a:rPr>
              <a:t>Überlege: </a:t>
            </a:r>
            <a:br>
              <a:rPr lang="de-DE" sz="2800">
                <a:latin typeface="Source Sans Pro Light"/>
                <a:ea typeface="Source Sans Pro Light"/>
              </a:rPr>
            </a:br>
            <a:r>
              <a:rPr lang="de-DE" sz="2800">
                <a:latin typeface="Source Sans Pro Light"/>
                <a:ea typeface="Source Sans Pro Light"/>
              </a:rPr>
              <a:t>Welche </a:t>
            </a:r>
            <a:r>
              <a:rPr lang="de-DE" sz="2800">
                <a:latin typeface="Source Sans Pro Light"/>
                <a:ea typeface="Source Sans Pro Light"/>
              </a:rPr>
              <a:t>der 6 Qualitätsstandards </a:t>
            </a:r>
            <a:r>
              <a:rPr lang="de-DE" sz="2800">
                <a:latin typeface="Source Sans Pro Light"/>
                <a:ea typeface="Source Sans Pro Light"/>
              </a:rPr>
              <a:t>setze ich bereits in meinem Unterricht um</a:t>
            </a:r>
            <a:r>
              <a:rPr lang="de-DE" sz="2800">
                <a:latin typeface="Source Sans Pro Light"/>
                <a:ea typeface="Source Sans Pro Light"/>
              </a:rPr>
              <a:t>? Wie</a:t>
            </a:r>
            <a:r>
              <a:rPr lang="de-DE" sz="2800">
                <a:latin typeface="Source Sans Pro Light"/>
                <a:ea typeface="Source Sans Pro Light"/>
              </a:rPr>
              <a:t>?</a:t>
            </a:r>
            <a:endParaRPr/>
          </a:p>
          <a:p>
            <a:pPr>
              <a:defRPr/>
            </a:pPr>
            <a:endParaRPr lang="de-DE" sz="2800">
              <a:latin typeface="Source Sans Pro Light"/>
              <a:ea typeface="Source Sans Pro Light"/>
            </a:endParaRPr>
          </a:p>
          <a:p>
            <a:pPr>
              <a:defRPr/>
            </a:pPr>
            <a:r>
              <a:rPr lang="de-DE" sz="2800">
                <a:latin typeface="Source Sans Pro Light"/>
                <a:ea typeface="Source Sans Pro Light"/>
              </a:rPr>
              <a:t>Wo sehe ich Entwicklungspotential?</a:t>
            </a:r>
            <a:endParaRPr lang="de-DE" sz="2800">
              <a:latin typeface="Source Sans Pro Light"/>
              <a:ea typeface="Source Sans Pro Light"/>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Qualitätsstandard Reflexion </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14</a:t>
            </a:fld>
            <a:endParaRPr lang="de-DE"/>
          </a:p>
        </p:txBody>
      </p:sp>
      <p:pic>
        <p:nvPicPr>
          <p:cNvPr id="6" name="Grafik 5"/>
          <p:cNvPicPr>
            <a:picLocks noChangeAspect="1"/>
          </p:cNvPicPr>
          <p:nvPr/>
        </p:nvPicPr>
        <p:blipFill>
          <a:blip r:embed="rId3"/>
          <a:stretch/>
        </p:blipFill>
        <p:spPr bwMode="auto">
          <a:xfrm>
            <a:off x="4963702" y="1829121"/>
            <a:ext cx="1152525" cy="1009650"/>
          </a:xfrm>
          <a:prstGeom prst="rect">
            <a:avLst/>
          </a:prstGeom>
          <a:noFill/>
          <a:ln>
            <a:noFill/>
          </a:ln>
        </p:spPr>
      </p:pic>
      <p:sp>
        <p:nvSpPr>
          <p:cNvPr id="7" name="Rechteck 6"/>
          <p:cNvSpPr/>
          <p:nvPr/>
        </p:nvSpPr>
        <p:spPr bwMode="auto">
          <a:xfrm>
            <a:off x="469850" y="1251263"/>
            <a:ext cx="11068967" cy="400110"/>
          </a:xfrm>
          <a:prstGeom prst="rect">
            <a:avLst/>
          </a:prstGeom>
        </p:spPr>
        <p:txBody>
          <a:bodyPr wrap="square">
            <a:spAutoFit/>
          </a:bodyPr>
          <a:lstStyle/>
          <a:p>
            <a:pPr>
              <a:defRPr/>
            </a:pPr>
            <a:r>
              <a:rPr lang="de-DE" sz="2000" b="1" i="1">
                <a:solidFill>
                  <a:srgbClr val="000000"/>
                </a:solidFill>
                <a:latin typeface="Calibri"/>
              </a:rPr>
              <a:t>„Wir denken über das nach, was wir im Engagement erleben und überlegen, was wir daraus lernen.“ </a:t>
            </a:r>
            <a:endParaRPr lang="de-DE" sz="2000"/>
          </a:p>
        </p:txBody>
      </p:sp>
      <p:sp>
        <p:nvSpPr>
          <p:cNvPr id="8" name="Inhaltsplatzhalter 3"/>
          <p:cNvSpPr txBox="1"/>
          <p:nvPr/>
        </p:nvSpPr>
        <p:spPr bwMode="auto">
          <a:xfrm>
            <a:off x="552278" y="4373691"/>
            <a:ext cx="9646247" cy="1131755"/>
          </a:xfrm>
          <a:prstGeom prst="rect">
            <a:avLst/>
          </a:prstGeom>
        </p:spPr>
        <p:txBody>
          <a:bodyPr/>
          <a:lstStyle>
            <a:lvl1pPr marL="342900" indent="-342900" algn="l">
              <a:spcBef>
                <a:spcPts val="600"/>
              </a:spcBef>
              <a:spcAft>
                <a:spcPts val="0"/>
              </a:spcAft>
              <a:buFont typeface="Arial"/>
              <a:buChar char="•"/>
              <a:defRPr sz="2200">
                <a:solidFill>
                  <a:schemeClr val="tx1"/>
                </a:solidFill>
                <a:latin typeface="Arial"/>
                <a:ea typeface="Arial"/>
                <a:cs typeface="Arial"/>
              </a:defRPr>
            </a:lvl1pPr>
            <a:lvl2pPr marL="742950" indent="-285750" algn="l">
              <a:spcBef>
                <a:spcPts val="600"/>
              </a:spcBef>
              <a:spcAft>
                <a:spcPts val="0"/>
              </a:spcAft>
              <a:buFont typeface="Arial"/>
              <a:buChar char="•"/>
              <a:defRPr sz="2200">
                <a:solidFill>
                  <a:schemeClr val="tx1"/>
                </a:solidFill>
                <a:latin typeface="Arial"/>
                <a:ea typeface="Arial"/>
                <a:cs typeface="Arial"/>
              </a:defRPr>
            </a:lvl2pPr>
            <a:lvl3pPr marL="1143000" indent="-228600" algn="l">
              <a:spcBef>
                <a:spcPts val="600"/>
              </a:spcBef>
              <a:spcAft>
                <a:spcPts val="0"/>
              </a:spcAft>
              <a:buFont typeface="Arial"/>
              <a:buChar char="•"/>
              <a:defRPr sz="2200">
                <a:solidFill>
                  <a:schemeClr val="tx1"/>
                </a:solidFill>
                <a:latin typeface="Arial"/>
                <a:ea typeface="Arial"/>
                <a:cs typeface="Arial"/>
              </a:defRPr>
            </a:lvl3pPr>
            <a:lvl4pPr marL="1600200" indent="-228600" algn="l">
              <a:spcBef>
                <a:spcPts val="600"/>
              </a:spcBef>
              <a:spcAft>
                <a:spcPts val="0"/>
              </a:spcAft>
              <a:buFont typeface="Arial"/>
              <a:buChar char="•"/>
              <a:defRPr sz="2200">
                <a:solidFill>
                  <a:schemeClr val="tx1"/>
                </a:solidFill>
                <a:latin typeface="Arial"/>
                <a:ea typeface="Arial"/>
                <a:cs typeface="Arial"/>
              </a:defRPr>
            </a:lvl4pPr>
            <a:lvl5pPr marL="2057400" indent="-228600" algn="l">
              <a:spcBef>
                <a:spcPts val="600"/>
              </a:spcBef>
              <a:spcAft>
                <a:spcPts val="0"/>
              </a:spcAft>
              <a:buFont typeface="Arial"/>
              <a:buChar char="•"/>
              <a:defRPr sz="2200">
                <a:solidFill>
                  <a:schemeClr val="tx1"/>
                </a:solidFill>
                <a:latin typeface="Arial"/>
                <a:ea typeface="Arial"/>
                <a:cs typeface="Arial"/>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None/>
              <a:defRPr/>
            </a:pPr>
            <a:r>
              <a:rPr lang="de-DE" sz="2000">
                <a:latin typeface="Source Sans Pro Light"/>
                <a:ea typeface="Source Sans Pro Light"/>
                <a:cs typeface="CMU Sans Serif"/>
              </a:rPr>
              <a:t>Reflexion ist das </a:t>
            </a:r>
            <a:r>
              <a:rPr lang="de-DE" sz="2000">
                <a:solidFill>
                  <a:srgbClr val="FF0000"/>
                </a:solidFill>
                <a:latin typeface="Source Sans Pro Light"/>
                <a:ea typeface="Source Sans Pro Light"/>
                <a:cs typeface="CMU Sans Serif"/>
              </a:rPr>
              <a:t>Bindeglied</a:t>
            </a:r>
            <a:r>
              <a:rPr lang="de-DE" sz="2000">
                <a:latin typeface="Source Sans Pro Light"/>
                <a:ea typeface="Source Sans Pro Light"/>
                <a:cs typeface="CMU Sans Serif"/>
              </a:rPr>
              <a:t> zwischen Engagement (Service) und</a:t>
            </a:r>
            <a:r>
              <a:rPr lang="de-DE">
                <a:latin typeface="Source Sans Pro Light"/>
                <a:ea typeface="Source Sans Pro Light"/>
              </a:rPr>
              <a:t> </a:t>
            </a:r>
            <a:r>
              <a:rPr lang="de-DE" sz="2000">
                <a:latin typeface="Source Sans Pro Light"/>
                <a:ea typeface="Source Sans Pro Light"/>
                <a:cs typeface="CMU Sans Serif"/>
              </a:rPr>
              <a:t>Lernen (Learning) und sollte sich daher wie ein roter Faden durch alle Phasen des </a:t>
            </a:r>
            <a:r>
              <a:rPr lang="de-DE" sz="2000">
                <a:latin typeface="Source Sans Pro Light"/>
                <a:ea typeface="Source Sans Pro Light"/>
                <a:cs typeface="CMU Sans Serif"/>
              </a:rPr>
              <a:t>LdE</a:t>
            </a:r>
            <a:r>
              <a:rPr lang="de-DE" sz="2000">
                <a:latin typeface="Source Sans Pro Light"/>
                <a:ea typeface="Source Sans Pro Light"/>
                <a:cs typeface="CMU Sans Serif"/>
              </a:rPr>
              <a:t>-Vorhabens ziehen.</a:t>
            </a:r>
            <a:endParaRPr/>
          </a:p>
          <a:p>
            <a:pPr marL="0" indent="0">
              <a:buNone/>
              <a:defRPr/>
            </a:pPr>
            <a:endParaRPr lang="de-DE" sz="2000">
              <a:latin typeface="Source Sans Pro Light"/>
              <a:ea typeface="Source Sans Pro Light"/>
            </a:endParaRPr>
          </a:p>
          <a:p>
            <a:pPr>
              <a:buFont typeface="Wingdings"/>
              <a:buChar char="Ø"/>
              <a:defRPr/>
            </a:pPr>
            <a:r>
              <a:rPr lang="de-DE" sz="2000">
                <a:latin typeface="Source Sans Pro Light"/>
                <a:ea typeface="Source Sans Pro Light"/>
              </a:rPr>
              <a:t> Reflexion anzuleiten ist eine zentrale pädagogische Aufgabe </a:t>
            </a:r>
            <a:r>
              <a:rPr lang="de-DE" sz="2000">
                <a:latin typeface="Source Sans Pro Light"/>
                <a:ea typeface="Source Sans Pro Light"/>
              </a:rPr>
              <a:t>beim </a:t>
            </a:r>
            <a:r>
              <a:rPr lang="de-DE" sz="2000">
                <a:latin typeface="Source Sans Pro Light"/>
                <a:ea typeface="Source Sans Pro Light"/>
              </a:rPr>
              <a:t>LdE</a:t>
            </a:r>
            <a:endParaRPr>
              <a:latin typeface="Source Sans Pro Light"/>
              <a:ea typeface="Source Sans Pro Light"/>
            </a:endParaRPr>
          </a:p>
        </p:txBody>
      </p:sp>
      <p:sp>
        <p:nvSpPr>
          <p:cNvPr id="9" name="Rechteck 8"/>
          <p:cNvSpPr/>
          <p:nvPr/>
        </p:nvSpPr>
        <p:spPr bwMode="auto">
          <a:xfrm>
            <a:off x="552278" y="2072692"/>
            <a:ext cx="3913697" cy="2123658"/>
          </a:xfrm>
          <a:prstGeom prst="rect">
            <a:avLst/>
          </a:prstGeom>
        </p:spPr>
        <p:txBody>
          <a:bodyPr wrap="square">
            <a:spAutoFit/>
          </a:bodyPr>
          <a:lstStyle/>
          <a:p>
            <a:pPr>
              <a:defRPr/>
            </a:pPr>
            <a:r>
              <a:rPr lang="de-DE" sz="2800" b="1">
                <a:latin typeface="Source Sans Pro Light"/>
                <a:ea typeface="Source Sans Pro Light"/>
              </a:rPr>
              <a:t>Engagement</a:t>
            </a:r>
            <a:endParaRPr/>
          </a:p>
          <a:p>
            <a:pPr>
              <a:defRPr/>
            </a:pPr>
            <a:r>
              <a:rPr lang="de-DE" sz="2400">
                <a:latin typeface="Source Sans Pro Light"/>
                <a:ea typeface="Source Sans Pro Light"/>
                <a:cs typeface="CMU Sans Serif"/>
              </a:rPr>
              <a:t>etwas für andere tun</a:t>
            </a:r>
            <a:endParaRPr/>
          </a:p>
          <a:p>
            <a:pPr marL="342900" indent="-342900">
              <a:buFont typeface="Arial"/>
              <a:buChar char="•"/>
              <a:defRPr/>
            </a:pPr>
            <a:r>
              <a:rPr lang="de-DE" sz="2000">
                <a:latin typeface="Source Sans Pro Light"/>
                <a:ea typeface="Source Sans Pro Light"/>
                <a:cs typeface="CMU Sans Serif"/>
              </a:rPr>
              <a:t>Lösung von Problemen in der Gemeinde </a:t>
            </a:r>
            <a:endParaRPr/>
          </a:p>
          <a:p>
            <a:pPr marL="342900" indent="-342900">
              <a:buFont typeface="Arial"/>
              <a:buChar char="•"/>
              <a:defRPr/>
            </a:pPr>
            <a:r>
              <a:rPr lang="de-DE" sz="2000">
                <a:latin typeface="Source Sans Pro Light"/>
                <a:ea typeface="Source Sans Pro Light"/>
                <a:cs typeface="CMU Sans Serif"/>
              </a:rPr>
              <a:t>Angebot von Diensten für die Gemeinde</a:t>
            </a:r>
            <a:endParaRPr lang="de-DE" sz="2000">
              <a:latin typeface="Source Sans Pro Light"/>
              <a:ea typeface="Source Sans Pro Light"/>
            </a:endParaRPr>
          </a:p>
        </p:txBody>
      </p:sp>
      <p:sp>
        <p:nvSpPr>
          <p:cNvPr id="10" name="Rechteck 9"/>
          <p:cNvSpPr/>
          <p:nvPr/>
        </p:nvSpPr>
        <p:spPr bwMode="auto">
          <a:xfrm>
            <a:off x="7291885" y="2072692"/>
            <a:ext cx="3743332" cy="1815882"/>
          </a:xfrm>
          <a:prstGeom prst="rect">
            <a:avLst/>
          </a:prstGeom>
        </p:spPr>
        <p:txBody>
          <a:bodyPr wrap="none">
            <a:spAutoFit/>
          </a:bodyPr>
          <a:lstStyle/>
          <a:p>
            <a:pPr>
              <a:defRPr/>
            </a:pPr>
            <a:r>
              <a:rPr lang="de-DE" sz="2800" b="1">
                <a:latin typeface="Source Sans Pro Light"/>
                <a:ea typeface="Source Sans Pro Light"/>
              </a:rPr>
              <a:t>Lernen</a:t>
            </a:r>
            <a:endParaRPr/>
          </a:p>
          <a:p>
            <a:pPr>
              <a:defRPr/>
            </a:pPr>
            <a:r>
              <a:rPr lang="de-DE" sz="2400">
                <a:latin typeface="Source Sans Pro Light"/>
                <a:ea typeface="Source Sans Pro Light"/>
                <a:cs typeface="CMU Sans Serif"/>
              </a:rPr>
              <a:t>sich dabei entwickeln</a:t>
            </a:r>
            <a:endParaRPr lang="de-DE" sz="2400">
              <a:latin typeface="Source Sans Pro Light"/>
              <a:ea typeface="Source Sans Pro Light"/>
            </a:endParaRPr>
          </a:p>
          <a:p>
            <a:pPr marL="342900" indent="-342900">
              <a:buFont typeface="Arial"/>
              <a:buChar char="•"/>
              <a:defRPr/>
            </a:pPr>
            <a:r>
              <a:rPr lang="de-DE" sz="2000">
                <a:latin typeface="Source Sans Pro Light"/>
                <a:ea typeface="Source Sans Pro Light"/>
                <a:cs typeface="CMU Sans Serif"/>
              </a:rPr>
              <a:t>kognitives Lernen </a:t>
            </a:r>
            <a:endParaRPr/>
          </a:p>
          <a:p>
            <a:pPr marL="342900" indent="-342900">
              <a:buFont typeface="Arial"/>
              <a:buChar char="•"/>
              <a:defRPr/>
            </a:pPr>
            <a:r>
              <a:rPr lang="de-DE" sz="2000">
                <a:latin typeface="Source Sans Pro Light"/>
                <a:ea typeface="Source Sans Pro Light"/>
                <a:cs typeface="CMU Sans Serif"/>
              </a:rPr>
              <a:t>Entwicklung von Kompetenzen</a:t>
            </a:r>
            <a:endParaRPr/>
          </a:p>
          <a:p>
            <a:pPr marL="342900" indent="-342900">
              <a:buFont typeface="Arial"/>
              <a:buChar char="•"/>
              <a:defRPr/>
            </a:pPr>
            <a:r>
              <a:rPr lang="de-DE" sz="2000">
                <a:latin typeface="Source Sans Pro Light"/>
                <a:ea typeface="Source Sans Pro Light"/>
              </a:rPr>
              <a:t>Persönlichkeitsbildung</a:t>
            </a:r>
            <a:endParaRPr/>
          </a:p>
        </p:txBody>
      </p:sp>
      <p:sp>
        <p:nvSpPr>
          <p:cNvPr id="11" name="Rechteck 10"/>
          <p:cNvSpPr/>
          <p:nvPr/>
        </p:nvSpPr>
        <p:spPr bwMode="auto">
          <a:xfrm>
            <a:off x="4707535" y="3102861"/>
            <a:ext cx="1588897" cy="523220"/>
          </a:xfrm>
          <a:prstGeom prst="rect">
            <a:avLst/>
          </a:prstGeom>
        </p:spPr>
        <p:txBody>
          <a:bodyPr wrap="none">
            <a:spAutoFit/>
          </a:bodyPr>
          <a:lstStyle/>
          <a:p>
            <a:pPr>
              <a:defRPr/>
            </a:pPr>
            <a:r>
              <a:rPr lang="de-DE" sz="2800" b="1">
                <a:solidFill>
                  <a:srgbClr val="FF0000"/>
                </a:solidFill>
                <a:ea typeface="CMU Sans Serif"/>
                <a:cs typeface="CMU Sans Serif"/>
              </a:rPr>
              <a:t>Reflexion</a:t>
            </a:r>
            <a:endParaRPr lang="de-DE" sz="28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Reflektieren über was?</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15</a:t>
            </a:fld>
            <a:endParaRPr lang="de-DE"/>
          </a:p>
        </p:txBody>
      </p:sp>
      <p:sp>
        <p:nvSpPr>
          <p:cNvPr id="4" name="Textfeld 3"/>
          <p:cNvSpPr txBox="1"/>
          <p:nvPr/>
        </p:nvSpPr>
        <p:spPr bwMode="auto">
          <a:xfrm>
            <a:off x="7865577" y="2012253"/>
            <a:ext cx="1968554" cy="1043592"/>
          </a:xfrm>
          <a:prstGeom prst="rect">
            <a:avLst/>
          </a:prstGeom>
          <a:solidFill>
            <a:srgbClr val="FFA7A7"/>
          </a:solidFill>
        </p:spPr>
        <p:style>
          <a:lnRef idx="0">
            <a:srgbClr val="000000"/>
          </a:lnRef>
          <a:fillRef idx="0">
            <a:srgbClr val="000000"/>
          </a:fillRef>
          <a:effectRef idx="0">
            <a:srgbClr val="000000"/>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ts val="0"/>
              </a:spcBef>
              <a:spcAft>
                <a:spcPts val="0"/>
              </a:spcAft>
              <a:defRPr/>
            </a:pPr>
            <a:r>
              <a:rPr lang="de-DE" sz="1600" b="1">
                <a:solidFill>
                  <a:schemeClr val="tx1"/>
                </a:solidFill>
              </a:rPr>
              <a:t>über den gesellschaftlichen Kontext des Engagements</a:t>
            </a:r>
            <a:endParaRPr>
              <a:solidFill>
                <a:schemeClr val="tx1"/>
              </a:solidFill>
            </a:endParaRPr>
          </a:p>
        </p:txBody>
      </p:sp>
      <p:sp>
        <p:nvSpPr>
          <p:cNvPr id="6" name="Textfeld 5"/>
          <p:cNvSpPr txBox="1"/>
          <p:nvPr/>
        </p:nvSpPr>
        <p:spPr bwMode="auto">
          <a:xfrm>
            <a:off x="5716629" y="2012253"/>
            <a:ext cx="1968554" cy="1043592"/>
          </a:xfrm>
          <a:prstGeom prst="rect">
            <a:avLst/>
          </a:prstGeom>
          <a:solidFill>
            <a:srgbClr val="FFA7A7"/>
          </a:solidFill>
        </p:spPr>
        <p:style>
          <a:lnRef idx="0">
            <a:srgbClr val="000000"/>
          </a:lnRef>
          <a:fillRef idx="0">
            <a:srgbClr val="000000"/>
          </a:fillRef>
          <a:effectRef idx="0">
            <a:srgbClr val="000000"/>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ts val="0"/>
              </a:spcBef>
              <a:spcAft>
                <a:spcPts val="0"/>
              </a:spcAft>
              <a:defRPr/>
            </a:pPr>
            <a:r>
              <a:rPr lang="de-DE" sz="1600" b="1">
                <a:solidFill>
                  <a:schemeClr val="tx1"/>
                </a:solidFill>
              </a:rPr>
              <a:t>über den Zusammenhang von Lernen und Engagement</a:t>
            </a:r>
            <a:endParaRPr>
              <a:solidFill>
                <a:schemeClr val="tx1"/>
              </a:solidFill>
            </a:endParaRPr>
          </a:p>
        </p:txBody>
      </p:sp>
      <p:sp>
        <p:nvSpPr>
          <p:cNvPr id="7" name="Textfeld 6"/>
          <p:cNvSpPr txBox="1"/>
          <p:nvPr/>
        </p:nvSpPr>
        <p:spPr bwMode="auto">
          <a:xfrm>
            <a:off x="1447661" y="2012253"/>
            <a:ext cx="1968554" cy="1043592"/>
          </a:xfrm>
          <a:prstGeom prst="rect">
            <a:avLst/>
          </a:prstGeom>
          <a:solidFill>
            <a:srgbClr val="FFA7A7"/>
          </a:solidFill>
        </p:spPr>
        <p:style>
          <a:lnRef idx="0">
            <a:srgbClr val="000000"/>
          </a:lnRef>
          <a:fillRef idx="0">
            <a:srgbClr val="000000"/>
          </a:fillRef>
          <a:effectRef idx="0">
            <a:srgbClr val="000000"/>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ts val="0"/>
              </a:spcBef>
              <a:spcAft>
                <a:spcPts val="0"/>
              </a:spcAft>
              <a:defRPr/>
            </a:pPr>
            <a:r>
              <a:rPr lang="de-DE" sz="1600" b="1">
                <a:solidFill>
                  <a:schemeClr val="tx1"/>
                </a:solidFill>
              </a:rPr>
              <a:t>über sich selbst</a:t>
            </a:r>
            <a:endParaRPr>
              <a:solidFill>
                <a:schemeClr val="tx1"/>
              </a:solidFill>
            </a:endParaRPr>
          </a:p>
        </p:txBody>
      </p:sp>
      <p:sp>
        <p:nvSpPr>
          <p:cNvPr id="8" name="Textfeld 7"/>
          <p:cNvSpPr txBox="1"/>
          <p:nvPr/>
        </p:nvSpPr>
        <p:spPr bwMode="auto">
          <a:xfrm>
            <a:off x="3582939" y="2012253"/>
            <a:ext cx="1968554" cy="1043592"/>
          </a:xfrm>
          <a:prstGeom prst="rect">
            <a:avLst/>
          </a:prstGeom>
          <a:solidFill>
            <a:srgbClr val="FFA7A7"/>
          </a:solidFill>
        </p:spPr>
        <p:style>
          <a:lnRef idx="0">
            <a:srgbClr val="000000"/>
          </a:lnRef>
          <a:fillRef idx="0">
            <a:srgbClr val="000000"/>
          </a:fillRef>
          <a:effectRef idx="0">
            <a:srgbClr val="000000"/>
          </a:effectRef>
          <a:fontRef idx="minor">
            <a:schemeClr val="lt1"/>
          </a:fontRef>
        </p:style>
        <p:txBody>
          <a:bodyPr spcFirstLastPara="0" vert="horz" wrap="square" lIns="113792" tIns="65024" rIns="113792" bIns="65024" numCol="1" spcCol="1270" anchor="ctr" anchorCtr="0">
            <a:noAutofit/>
          </a:bodyPr>
          <a:lstStyle/>
          <a:p>
            <a:pPr algn="ctr" defTabSz="711200">
              <a:lnSpc>
                <a:spcPct val="90000"/>
              </a:lnSpc>
              <a:spcBef>
                <a:spcPts val="0"/>
              </a:spcBef>
              <a:spcAft>
                <a:spcPts val="0"/>
              </a:spcAft>
              <a:defRPr/>
            </a:pPr>
            <a:r>
              <a:rPr lang="de-DE" sz="1600" b="1">
                <a:solidFill>
                  <a:schemeClr val="tx1"/>
                </a:solidFill>
              </a:rPr>
              <a:t>über den Projektverlauf</a:t>
            </a:r>
            <a:endParaRPr>
              <a:solidFill>
                <a:schemeClr val="tx1"/>
              </a:solidFill>
            </a:endParaRPr>
          </a:p>
        </p:txBody>
      </p:sp>
      <p:sp>
        <p:nvSpPr>
          <p:cNvPr id="9" name="Textfeld 8"/>
          <p:cNvSpPr txBox="1"/>
          <p:nvPr/>
        </p:nvSpPr>
        <p:spPr bwMode="auto">
          <a:xfrm>
            <a:off x="1447661" y="3141713"/>
            <a:ext cx="1968553" cy="2898326"/>
          </a:xfrm>
          <a:prstGeom prst="rect">
            <a:avLst/>
          </a:prstGeom>
          <a:solidFill>
            <a:schemeClr val="bg1"/>
          </a:solidFill>
          <a:ln>
            <a:solidFill>
              <a:srgbClr val="FF0000"/>
            </a:solidFill>
          </a:ln>
        </p:spPr>
        <p:style>
          <a:lnRef idx="0">
            <a:srgbClr val="000000"/>
          </a:lnRef>
          <a:fillRef idx="0">
            <a:srgbClr val="000000"/>
          </a:fillRef>
          <a:effectRef idx="0">
            <a:srgbClr val="00000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lvl="1" indent="-285750" defTabSz="666750">
              <a:lnSpc>
                <a:spcPct val="90000"/>
              </a:lnSpc>
              <a:spcBef>
                <a:spcPts val="0"/>
              </a:spcBef>
              <a:spcAft>
                <a:spcPts val="0"/>
              </a:spcAft>
              <a:buFont typeface="Arial"/>
              <a:buChar char="•"/>
              <a:defRPr/>
            </a:pPr>
            <a:r>
              <a:rPr lang="de-DE" sz="1600">
                <a:solidFill>
                  <a:schemeClr val="tx1"/>
                </a:solidFill>
              </a:rPr>
              <a:t>eigene Fähigkeiten, Haltungen und Entwicklungen </a:t>
            </a:r>
            <a:r>
              <a:rPr lang="de-DE" sz="1600">
                <a:solidFill>
                  <a:schemeClr val="tx1"/>
                </a:solidFill>
              </a:rPr>
              <a:t>verstehen</a:t>
            </a:r>
            <a:endParaRPr/>
          </a:p>
          <a:p>
            <a:pPr marL="285750" lvl="1" indent="-285750" defTabSz="666750">
              <a:lnSpc>
                <a:spcPct val="90000"/>
              </a:lnSpc>
              <a:spcBef>
                <a:spcPts val="0"/>
              </a:spcBef>
              <a:spcAft>
                <a:spcPts val="0"/>
              </a:spcAft>
              <a:buFont typeface="Arial"/>
              <a:buChar char="•"/>
              <a:defRPr/>
            </a:pPr>
            <a:r>
              <a:rPr lang="de-DE" sz="1600">
                <a:solidFill>
                  <a:schemeClr val="tx1"/>
                </a:solidFill>
              </a:rPr>
              <a:t>…</a:t>
            </a:r>
            <a:r>
              <a:rPr lang="de-DE" sz="1600">
                <a:solidFill>
                  <a:schemeClr val="tx1"/>
                </a:solidFill>
              </a:rPr>
              <a:t> </a:t>
            </a:r>
            <a:endParaRPr sz="1600"/>
          </a:p>
        </p:txBody>
      </p:sp>
      <p:sp>
        <p:nvSpPr>
          <p:cNvPr id="10" name="Textfeld 9"/>
          <p:cNvSpPr txBox="1"/>
          <p:nvPr/>
        </p:nvSpPr>
        <p:spPr bwMode="auto">
          <a:xfrm>
            <a:off x="3577914" y="3133858"/>
            <a:ext cx="1946362" cy="2898326"/>
          </a:xfrm>
          <a:prstGeom prst="rect">
            <a:avLst/>
          </a:prstGeom>
          <a:solidFill>
            <a:schemeClr val="bg1"/>
          </a:solidFill>
          <a:ln>
            <a:solidFill>
              <a:srgbClr val="FF0000"/>
            </a:solidFill>
          </a:ln>
        </p:spPr>
        <p:style>
          <a:lnRef idx="0">
            <a:srgbClr val="000000"/>
          </a:lnRef>
          <a:fillRef idx="0">
            <a:srgbClr val="000000"/>
          </a:fillRef>
          <a:effectRef idx="0">
            <a:srgbClr val="00000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lvl="1" indent="-285750" defTabSz="666750">
              <a:lnSpc>
                <a:spcPct val="90000"/>
              </a:lnSpc>
              <a:spcBef>
                <a:spcPts val="0"/>
              </a:spcBef>
              <a:spcAft>
                <a:spcPts val="0"/>
              </a:spcAft>
              <a:buFont typeface="Arial"/>
              <a:buChar char="•"/>
              <a:defRPr/>
            </a:pPr>
            <a:r>
              <a:rPr lang="de-DE" sz="1600">
                <a:solidFill>
                  <a:schemeClr val="tx1"/>
                </a:solidFill>
              </a:rPr>
              <a:t>Probleme erkennen und lösen</a:t>
            </a:r>
            <a:endParaRPr sz="1600"/>
          </a:p>
          <a:p>
            <a:pPr marL="285750" lvl="1" indent="-285750" defTabSz="666750">
              <a:lnSpc>
                <a:spcPct val="90000"/>
              </a:lnSpc>
              <a:spcBef>
                <a:spcPts val="0"/>
              </a:spcBef>
              <a:spcAft>
                <a:spcPts val="0"/>
              </a:spcAft>
              <a:buFont typeface="Arial"/>
              <a:buChar char="•"/>
              <a:defRPr/>
            </a:pPr>
            <a:r>
              <a:rPr lang="de-DE" sz="1600">
                <a:solidFill>
                  <a:schemeClr val="tx1"/>
                </a:solidFill>
              </a:rPr>
              <a:t>Erfolge sichtbar </a:t>
            </a:r>
            <a:r>
              <a:rPr lang="de-DE" sz="1600">
                <a:solidFill>
                  <a:schemeClr val="tx1"/>
                </a:solidFill>
              </a:rPr>
              <a:t>machen</a:t>
            </a:r>
            <a:endParaRPr/>
          </a:p>
          <a:p>
            <a:pPr marL="285750" lvl="1" indent="-285750" defTabSz="666750">
              <a:lnSpc>
                <a:spcPct val="90000"/>
              </a:lnSpc>
              <a:spcBef>
                <a:spcPts val="0"/>
              </a:spcBef>
              <a:spcAft>
                <a:spcPts val="0"/>
              </a:spcAft>
              <a:buFont typeface="Arial"/>
              <a:buChar char="•"/>
              <a:defRPr/>
            </a:pPr>
            <a:r>
              <a:rPr lang="de-DE" sz="1600">
                <a:solidFill>
                  <a:schemeClr val="tx1"/>
                </a:solidFill>
              </a:rPr>
              <a:t>…</a:t>
            </a:r>
            <a:endParaRPr sz="1600"/>
          </a:p>
        </p:txBody>
      </p:sp>
      <p:sp>
        <p:nvSpPr>
          <p:cNvPr id="11" name="Textfeld 10"/>
          <p:cNvSpPr txBox="1"/>
          <p:nvPr/>
        </p:nvSpPr>
        <p:spPr bwMode="auto">
          <a:xfrm>
            <a:off x="5716629" y="3125420"/>
            <a:ext cx="1946362" cy="2898326"/>
          </a:xfrm>
          <a:prstGeom prst="rect">
            <a:avLst/>
          </a:prstGeom>
          <a:solidFill>
            <a:schemeClr val="bg1"/>
          </a:solidFill>
          <a:ln>
            <a:solidFill>
              <a:srgbClr val="FF0000"/>
            </a:solidFill>
          </a:ln>
        </p:spPr>
        <p:style>
          <a:lnRef idx="0">
            <a:srgbClr val="000000"/>
          </a:lnRef>
          <a:fillRef idx="0">
            <a:srgbClr val="000000"/>
          </a:fillRef>
          <a:effectRef idx="0">
            <a:srgbClr val="00000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indent="-285750">
              <a:buFont typeface="Arial"/>
              <a:buChar char="•"/>
              <a:defRPr/>
            </a:pPr>
            <a:r>
              <a:rPr lang="de-DE" sz="1600">
                <a:solidFill>
                  <a:schemeClr val="tx1"/>
                </a:solidFill>
              </a:rPr>
              <a:t>Wissen und Kompetenzen anwenden</a:t>
            </a:r>
            <a:endParaRPr sz="1600"/>
          </a:p>
          <a:p>
            <a:pPr marL="285750" indent="-285750">
              <a:buFont typeface="Arial"/>
              <a:buChar char="•"/>
              <a:defRPr/>
            </a:pPr>
            <a:r>
              <a:rPr lang="de-DE" sz="1600">
                <a:solidFill>
                  <a:schemeClr val="tx1"/>
                </a:solidFill>
              </a:rPr>
              <a:t>Sinn des schulischen Lernens verstehen</a:t>
            </a:r>
            <a:endParaRPr sz="1600"/>
          </a:p>
          <a:p>
            <a:pPr marL="285750" indent="-285750">
              <a:buFont typeface="Arial"/>
              <a:buChar char="•"/>
              <a:defRPr/>
            </a:pPr>
            <a:r>
              <a:rPr lang="de-DE" sz="1600">
                <a:solidFill>
                  <a:schemeClr val="tx1"/>
                </a:solidFill>
              </a:rPr>
              <a:t>Erfahrungen für das Lernen </a:t>
            </a:r>
            <a:r>
              <a:rPr lang="de-DE" sz="1600">
                <a:solidFill>
                  <a:schemeClr val="tx1"/>
                </a:solidFill>
              </a:rPr>
              <a:t>nutzen</a:t>
            </a:r>
            <a:endParaRPr/>
          </a:p>
          <a:p>
            <a:pPr marL="285750" indent="-285750">
              <a:buFont typeface="Arial"/>
              <a:buChar char="•"/>
              <a:defRPr/>
            </a:pPr>
            <a:r>
              <a:rPr lang="de-DE" sz="1600">
                <a:solidFill>
                  <a:schemeClr val="tx1"/>
                </a:solidFill>
              </a:rPr>
              <a:t>…</a:t>
            </a:r>
            <a:endParaRPr sz="1600"/>
          </a:p>
          <a:p>
            <a:pPr marL="114300" lvl="1" indent="-114300" defTabSz="666750">
              <a:lnSpc>
                <a:spcPct val="90000"/>
              </a:lnSpc>
              <a:spcBef>
                <a:spcPts val="0"/>
              </a:spcBef>
              <a:spcAft>
                <a:spcPts val="0"/>
              </a:spcAft>
              <a:buChar char="•"/>
              <a:defRPr/>
            </a:pPr>
            <a:endParaRPr lang="de-DE" sz="1600"/>
          </a:p>
        </p:txBody>
      </p:sp>
      <p:pic>
        <p:nvPicPr>
          <p:cNvPr id="12" name="Grafik 11"/>
          <p:cNvPicPr>
            <a:picLocks noChangeAspect="1"/>
          </p:cNvPicPr>
          <p:nvPr/>
        </p:nvPicPr>
        <p:blipFill>
          <a:blip r:embed="rId3"/>
          <a:srcRect l="0" t="0" r="0" b="31978"/>
          <a:stretch/>
        </p:blipFill>
        <p:spPr bwMode="auto">
          <a:xfrm>
            <a:off x="1977621" y="1158218"/>
            <a:ext cx="1088848" cy="832412"/>
          </a:xfrm>
          <a:prstGeom prst="rect">
            <a:avLst/>
          </a:prstGeom>
        </p:spPr>
      </p:pic>
      <p:pic>
        <p:nvPicPr>
          <p:cNvPr id="13" name="Grafik 12"/>
          <p:cNvPicPr>
            <a:picLocks noChangeAspect="1"/>
          </p:cNvPicPr>
          <p:nvPr/>
        </p:nvPicPr>
        <p:blipFill>
          <a:blip r:embed="rId4"/>
          <a:srcRect l="22585" t="0" r="11706" b="49173"/>
          <a:stretch/>
        </p:blipFill>
        <p:spPr bwMode="auto">
          <a:xfrm>
            <a:off x="3951428" y="1093278"/>
            <a:ext cx="1335070" cy="915343"/>
          </a:xfrm>
          <a:prstGeom prst="rect">
            <a:avLst/>
          </a:prstGeom>
        </p:spPr>
      </p:pic>
      <p:pic>
        <p:nvPicPr>
          <p:cNvPr id="14" name="Grafik 13"/>
          <p:cNvPicPr>
            <a:picLocks noChangeAspect="1"/>
          </p:cNvPicPr>
          <p:nvPr/>
        </p:nvPicPr>
        <p:blipFill>
          <a:blip r:embed="rId5"/>
          <a:srcRect l="22916" t="0" r="28128" b="51765"/>
          <a:stretch/>
        </p:blipFill>
        <p:spPr bwMode="auto">
          <a:xfrm>
            <a:off x="6249338" y="1209156"/>
            <a:ext cx="1088848" cy="786930"/>
          </a:xfrm>
          <a:prstGeom prst="rect">
            <a:avLst/>
          </a:prstGeom>
        </p:spPr>
      </p:pic>
      <p:pic>
        <p:nvPicPr>
          <p:cNvPr id="15" name="Grafik 14"/>
          <p:cNvPicPr>
            <a:picLocks noChangeAspect="1"/>
          </p:cNvPicPr>
          <p:nvPr/>
        </p:nvPicPr>
        <p:blipFill>
          <a:blip r:embed="rId6"/>
          <a:srcRect l="0" t="-1" r="25337" b="44372"/>
          <a:stretch/>
        </p:blipFill>
        <p:spPr bwMode="auto">
          <a:xfrm>
            <a:off x="8301026" y="1179008"/>
            <a:ext cx="1155476" cy="743884"/>
          </a:xfrm>
          <a:prstGeom prst="rect">
            <a:avLst/>
          </a:prstGeom>
        </p:spPr>
      </p:pic>
      <p:sp>
        <p:nvSpPr>
          <p:cNvPr id="16" name="Textfeld 15"/>
          <p:cNvSpPr txBox="1"/>
          <p:nvPr/>
        </p:nvSpPr>
        <p:spPr bwMode="auto">
          <a:xfrm>
            <a:off x="7865577" y="3141713"/>
            <a:ext cx="1968553" cy="2898326"/>
          </a:xfrm>
          <a:prstGeom prst="rect">
            <a:avLst/>
          </a:prstGeom>
          <a:solidFill>
            <a:schemeClr val="bg1"/>
          </a:solidFill>
          <a:ln>
            <a:solidFill>
              <a:srgbClr val="FF0000"/>
            </a:solidFill>
          </a:ln>
        </p:spPr>
        <p:style>
          <a:lnRef idx="0">
            <a:srgbClr val="000000"/>
          </a:lnRef>
          <a:fillRef idx="0">
            <a:srgbClr val="000000"/>
          </a:fillRef>
          <a:effectRef idx="0">
            <a:srgbClr val="00000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indent="-285750">
              <a:buFont typeface="Arial"/>
              <a:buChar char="•"/>
              <a:defRPr/>
            </a:pPr>
            <a:r>
              <a:rPr lang="de-DE" sz="1600"/>
              <a:t>die eigene Rolle in der Gesellschaft wahrnehmen</a:t>
            </a:r>
            <a:endParaRPr/>
          </a:p>
          <a:p>
            <a:pPr marL="285750" indent="-285750">
              <a:buFont typeface="Arial"/>
              <a:buChar char="•"/>
              <a:defRPr/>
            </a:pPr>
            <a:r>
              <a:rPr lang="de-DE" sz="1600"/>
              <a:t>Erfahrungen im größeren Kontext betrachten</a:t>
            </a:r>
            <a:endParaRPr/>
          </a:p>
          <a:p>
            <a:pPr marL="285750" indent="-285750">
              <a:buFont typeface="Arial"/>
              <a:buChar char="•"/>
              <a:defRPr/>
            </a:pPr>
            <a:r>
              <a:rPr lang="de-DE" sz="1600"/>
              <a:t>…</a:t>
            </a:r>
            <a:endParaRPr lang="de-DE" sz="1600"/>
          </a:p>
          <a:p>
            <a:pPr>
              <a:defRPr/>
            </a:pPr>
            <a:endParaRPr lang="de-DE" sz="16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a:t>Beispiele für </a:t>
            </a:r>
            <a:r>
              <a:rPr lang="de-DE"/>
              <a:t>LdE</a:t>
            </a:r>
            <a:r>
              <a:rPr lang="de-DE"/>
              <a:t>-Projekte im Fachunterricht</a:t>
            </a:r>
            <a:endParaRPr lang="de-DE"/>
          </a:p>
        </p:txBody>
      </p:sp>
      <p:sp>
        <p:nvSpPr>
          <p:cNvPr id="3" name="Inhaltsplatzhalter 2"/>
          <p:cNvSpPr>
            <a:spLocks noGrp="1"/>
          </p:cNvSpPr>
          <p:nvPr>
            <p:ph idx="1"/>
          </p:nvPr>
        </p:nvSpPr>
        <p:spPr bwMode="auto"/>
        <p:txBody>
          <a:bodyPr/>
          <a:lstStyle/>
          <a:p>
            <a:pPr>
              <a:defRPr/>
            </a:pPr>
            <a:r>
              <a:rPr lang="de-DE"/>
              <a:t>Beispiele aus dem Reflexionshandbuch (S. 40-49) oder dem UND-Satz-Puzzle</a:t>
            </a:r>
            <a:endParaRPr/>
          </a:p>
        </p:txBody>
      </p:sp>
      <p:sp>
        <p:nvSpPr>
          <p:cNvPr id="4" name="Fußzeilenplatzhalter 3"/>
          <p:cNvSpPr>
            <a:spLocks noGrp="1"/>
          </p:cNvSpPr>
          <p:nvPr>
            <p:ph type="ftr" sz="quarter" idx="11"/>
          </p:nvPr>
        </p:nvSpPr>
        <p:spPr bwMode="auto"/>
        <p:txBody>
          <a:bodyPr/>
          <a:lstStyle/>
          <a:p>
            <a:pPr>
              <a:defRPr/>
            </a:pPr>
            <a:r>
              <a:rPr lang="de-DE"/>
              <a:t>22.08.2024</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16</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LdE</a:t>
            </a:r>
            <a:r>
              <a:rPr lang="de-DE"/>
              <a:t> im Sprachunterricht</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17</a:t>
            </a:fld>
            <a:endParaRPr lang="de-DE"/>
          </a:p>
        </p:txBody>
      </p:sp>
      <p:pic>
        <p:nvPicPr>
          <p:cNvPr id="7" name="Grafik 6"/>
          <p:cNvPicPr>
            <a:picLocks noChangeAspect="1"/>
          </p:cNvPicPr>
          <p:nvPr/>
        </p:nvPicPr>
        <p:blipFill>
          <a:blip r:embed="rId3"/>
          <a:stretch/>
        </p:blipFill>
        <p:spPr bwMode="auto">
          <a:xfrm>
            <a:off x="4113" y="1082288"/>
            <a:ext cx="8272130" cy="2809498"/>
          </a:xfrm>
          <a:prstGeom prst="rect">
            <a:avLst/>
          </a:prstGeom>
        </p:spPr>
      </p:pic>
      <p:pic>
        <p:nvPicPr>
          <p:cNvPr id="9" name="Grafik 8"/>
          <p:cNvPicPr>
            <a:picLocks noChangeAspect="1"/>
          </p:cNvPicPr>
          <p:nvPr/>
        </p:nvPicPr>
        <p:blipFill>
          <a:blip r:embed="rId4"/>
          <a:stretch/>
        </p:blipFill>
        <p:spPr bwMode="auto">
          <a:xfrm>
            <a:off x="1420579" y="3891786"/>
            <a:ext cx="8861104" cy="297007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LdE</a:t>
            </a:r>
            <a:r>
              <a:rPr lang="de-DE"/>
              <a:t> im </a:t>
            </a:r>
            <a:r>
              <a:rPr lang="de-DE"/>
              <a:t>Biologieunterricht</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18</a:t>
            </a:fld>
            <a:endParaRPr lang="de-DE"/>
          </a:p>
        </p:txBody>
      </p:sp>
      <p:pic>
        <p:nvPicPr>
          <p:cNvPr id="3" name="Grafik 2"/>
          <p:cNvPicPr>
            <a:picLocks noChangeAspect="1"/>
          </p:cNvPicPr>
          <p:nvPr/>
        </p:nvPicPr>
        <p:blipFill>
          <a:blip r:embed="rId3"/>
          <a:stretch/>
        </p:blipFill>
        <p:spPr bwMode="auto">
          <a:xfrm>
            <a:off x="3189766" y="1028315"/>
            <a:ext cx="8164033" cy="2827996"/>
          </a:xfrm>
          <a:prstGeom prst="rect">
            <a:avLst/>
          </a:prstGeom>
        </p:spPr>
      </p:pic>
      <p:pic>
        <p:nvPicPr>
          <p:cNvPr id="4" name="Grafik 3"/>
          <p:cNvPicPr>
            <a:picLocks noChangeAspect="1"/>
          </p:cNvPicPr>
          <p:nvPr/>
        </p:nvPicPr>
        <p:blipFill>
          <a:blip r:embed="rId4"/>
          <a:stretch/>
        </p:blipFill>
        <p:spPr bwMode="auto">
          <a:xfrm>
            <a:off x="1284566" y="3795822"/>
            <a:ext cx="8139336" cy="306217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LdE</a:t>
            </a:r>
            <a:r>
              <a:rPr lang="de-DE"/>
              <a:t> im Geschichts- und Philosophieunterricht</a:t>
            </a:r>
            <a:endParaRPr lang="de-DE"/>
          </a:p>
        </p:txBody>
      </p:sp>
      <p:sp>
        <p:nvSpPr>
          <p:cNvPr id="3" name="Inhaltsplatzhalter 2"/>
          <p:cNvSpPr>
            <a:spLocks noGrp="1"/>
          </p:cNvSpPr>
          <p:nvPr>
            <p:ph idx="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19</a:t>
            </a:fld>
            <a:endParaRPr lang="de-DE"/>
          </a:p>
        </p:txBody>
      </p:sp>
      <p:pic>
        <p:nvPicPr>
          <p:cNvPr id="6" name="Grafik 5"/>
          <p:cNvPicPr>
            <a:picLocks noChangeAspect="1"/>
          </p:cNvPicPr>
          <p:nvPr/>
        </p:nvPicPr>
        <p:blipFill>
          <a:blip r:embed="rId3"/>
          <a:stretch/>
        </p:blipFill>
        <p:spPr bwMode="auto">
          <a:xfrm>
            <a:off x="2041451" y="1144588"/>
            <a:ext cx="8573667" cy="2919941"/>
          </a:xfrm>
          <a:prstGeom prst="rect">
            <a:avLst/>
          </a:prstGeom>
        </p:spPr>
      </p:pic>
      <p:pic>
        <p:nvPicPr>
          <p:cNvPr id="8" name="Inhaltsplatzhalter 7"/>
          <p:cNvPicPr>
            <a:picLocks noChangeAspect="1"/>
          </p:cNvPicPr>
          <p:nvPr/>
        </p:nvPicPr>
        <p:blipFill>
          <a:blip r:embed="rId4"/>
          <a:stretch/>
        </p:blipFill>
        <p:spPr bwMode="auto">
          <a:xfrm>
            <a:off x="712380" y="4072456"/>
            <a:ext cx="8053743" cy="278554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Lernen durch Engagement in Schleswig-Holstein</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2</a:t>
            </a:fld>
            <a:endParaRPr lang="de-DE"/>
          </a:p>
        </p:txBody>
      </p:sp>
      <p:sp>
        <p:nvSpPr>
          <p:cNvPr id="6" name="Inhaltsplatzhalter 2"/>
          <p:cNvSpPr>
            <a:spLocks noGrp="1"/>
          </p:cNvSpPr>
          <p:nvPr>
            <p:ph idx="1"/>
          </p:nvPr>
        </p:nvSpPr>
        <p:spPr bwMode="auto">
          <a:xfrm>
            <a:off x="4675710" y="1074814"/>
            <a:ext cx="7382847" cy="3159220"/>
          </a:xfrm>
        </p:spPr>
        <p:txBody>
          <a:bodyPr>
            <a:normAutofit/>
          </a:bodyPr>
          <a:lstStyle/>
          <a:p>
            <a:pPr marL="180000" indent="-180000">
              <a:lnSpc>
                <a:spcPct val="100000"/>
              </a:lnSpc>
              <a:spcBef>
                <a:spcPts val="600"/>
              </a:spcBef>
              <a:defRPr/>
            </a:pPr>
            <a:r>
              <a:rPr lang="de-DE" sz="1800">
                <a:ea typeface="Source Sans Pro"/>
              </a:rPr>
              <a:t>2013: Gründung des LdE-Kompetenzzentrums (KPZ) in SH</a:t>
            </a:r>
            <a:endParaRPr/>
          </a:p>
          <a:p>
            <a:pPr marL="180000" indent="-180000">
              <a:lnSpc>
                <a:spcPct val="100000"/>
              </a:lnSpc>
              <a:spcBef>
                <a:spcPts val="600"/>
              </a:spcBef>
              <a:defRPr/>
            </a:pPr>
            <a:r>
              <a:rPr lang="de-DE" sz="1800">
                <a:ea typeface="Source Sans Pro"/>
              </a:rPr>
              <a:t>2017: Projekt „Lernen durch Engagement in SH“ mit dem Ziel LdE </a:t>
            </a:r>
            <a:r>
              <a:rPr lang="de-DE" sz="1800">
                <a:solidFill>
                  <a:srgbClr val="000000"/>
                </a:solidFill>
                <a:ea typeface="Source Sans Pro"/>
              </a:rPr>
              <a:t>nachhaltig als Lehr- und Lernform an Schulen und im Schulsystem Schleswig-Holsteins zu etablieren</a:t>
            </a:r>
            <a:endParaRPr/>
          </a:p>
          <a:p>
            <a:pPr marL="180000" indent="-180000">
              <a:lnSpc>
                <a:spcPct val="100000"/>
              </a:lnSpc>
              <a:spcBef>
                <a:spcPts val="600"/>
              </a:spcBef>
              <a:defRPr/>
            </a:pPr>
            <a:r>
              <a:rPr lang="de-DE" sz="1800">
                <a:solidFill>
                  <a:srgbClr val="000000"/>
                </a:solidFill>
                <a:ea typeface="Source Sans Pro"/>
              </a:rPr>
              <a:t>2024: Verstetigung des Programms LdE in SH am IQSH</a:t>
            </a:r>
            <a:endParaRPr/>
          </a:p>
          <a:p>
            <a:pPr marL="180000" indent="-180000">
              <a:lnSpc>
                <a:spcPct val="100000"/>
              </a:lnSpc>
              <a:spcBef>
                <a:spcPts val="600"/>
              </a:spcBef>
              <a:defRPr/>
            </a:pPr>
            <a:r>
              <a:rPr lang="de-DE" sz="1800"/>
              <a:t>Das KPZ unterstützt und begleitet Schulen in SH bei der qualitätsvollen Umsetzung von LdE (u.a. durch Fortbildungen, Austauschtreffen, Schulentwicklungstage und Vernetzung)</a:t>
            </a:r>
            <a:endParaRPr/>
          </a:p>
          <a:p>
            <a:pPr marL="180000" indent="-180000">
              <a:lnSpc>
                <a:spcPct val="100000"/>
              </a:lnSpc>
              <a:spcBef>
                <a:spcPts val="600"/>
              </a:spcBef>
              <a:defRPr/>
            </a:pPr>
            <a:r>
              <a:rPr lang="de-DE" sz="1800"/>
              <a:t>94 LdE-Netzwerkschulen in SH </a:t>
            </a:r>
            <a:r>
              <a:rPr lang="de-DE" sz="1800">
                <a:solidFill>
                  <a:schemeClr val="bg2">
                    <a:lumMod val="75000"/>
                  </a:schemeClr>
                </a:solidFill>
              </a:rPr>
              <a:t>(Stand 22.08.2024)</a:t>
            </a:r>
            <a:endParaRPr/>
          </a:p>
        </p:txBody>
      </p:sp>
      <p:grpSp>
        <p:nvGrpSpPr>
          <p:cNvPr id="7" name="Gruppieren 6"/>
          <p:cNvGrpSpPr/>
          <p:nvPr/>
        </p:nvGrpSpPr>
        <p:grpSpPr bwMode="auto">
          <a:xfrm>
            <a:off x="6753618" y="4200447"/>
            <a:ext cx="4285914" cy="2373709"/>
            <a:chOff x="0" y="0"/>
            <a:chExt cx="4285914" cy="2373709"/>
          </a:xfrm>
        </p:grpSpPr>
        <p:pic>
          <p:nvPicPr>
            <p:cNvPr id="8" name="Picture 2" descr="Verein, Gemeinschaft, Gruppe, Treffen"/>
            <p:cNvPicPr>
              <a:picLocks noChangeAspect="1" noChangeArrowheads="1"/>
            </p:cNvPicPr>
            <p:nvPr/>
          </p:nvPicPr>
          <p:blipFill>
            <a:blip r:embed="rId3"/>
            <a:stretch/>
          </p:blipFill>
          <p:spPr bwMode="auto">
            <a:xfrm>
              <a:off x="0" y="552302"/>
              <a:ext cx="1821407" cy="1821407"/>
            </a:xfrm>
            <a:prstGeom prst="rect">
              <a:avLst/>
            </a:prstGeom>
            <a:noFill/>
          </p:spPr>
        </p:pic>
        <p:sp>
          <p:nvSpPr>
            <p:cNvPr id="9" name="Textfeld 8"/>
            <p:cNvSpPr txBox="1"/>
            <p:nvPr/>
          </p:nvSpPr>
          <p:spPr bwMode="auto">
            <a:xfrm>
              <a:off x="1862551" y="0"/>
              <a:ext cx="2423362" cy="2286359"/>
            </a:xfrm>
            <a:prstGeom prst="rect">
              <a:avLst/>
            </a:prstGeom>
            <a:noFill/>
          </p:spPr>
          <p:txBody>
            <a:bodyPr wrap="none" rtlCol="0">
              <a:spAutoFit/>
            </a:bodyPr>
            <a:lstStyle/>
            <a:p>
              <a:pPr>
                <a:defRPr/>
              </a:pPr>
              <a:r>
                <a:rPr lang="de-DE" u="sng">
                  <a:latin typeface="Source Sans Pro Light"/>
                  <a:ea typeface="Source Sans Pro Light"/>
                </a:rPr>
                <a:t>Koordination KPZ</a:t>
              </a:r>
              <a:endParaRPr/>
            </a:p>
            <a:p>
              <a:pPr>
                <a:defRPr/>
              </a:pPr>
              <a:r>
                <a:rPr lang="de-DE">
                  <a:latin typeface="Source Sans Pro Light"/>
                  <a:ea typeface="Source Sans Pro Light"/>
                </a:rPr>
                <a:t>Dr. Charlotte Falkenberg</a:t>
              </a:r>
              <a:endParaRPr/>
            </a:p>
            <a:p>
              <a:pPr>
                <a:defRPr/>
              </a:pPr>
              <a:endParaRPr lang="de-DE">
                <a:latin typeface="Source Sans Pro Light"/>
                <a:ea typeface="Source Sans Pro Light"/>
              </a:endParaRPr>
            </a:p>
            <a:p>
              <a:pPr>
                <a:defRPr/>
              </a:pPr>
              <a:r>
                <a:rPr lang="de-DE" u="sng">
                  <a:latin typeface="Source Sans Pro Light"/>
                  <a:ea typeface="Source Sans Pro Light"/>
                </a:rPr>
                <a:t>LdE-Berater*innen</a:t>
              </a:r>
              <a:endParaRPr/>
            </a:p>
            <a:p>
              <a:pPr>
                <a:defRPr/>
              </a:pPr>
              <a:r>
                <a:rPr lang="de-DE">
                  <a:latin typeface="Source Sans Pro Light"/>
                  <a:ea typeface="Source Sans Pro Light"/>
                </a:rPr>
                <a:t>Sönke Knehans</a:t>
              </a:r>
              <a:endParaRPr/>
            </a:p>
            <a:p>
              <a:pPr>
                <a:defRPr/>
              </a:pPr>
              <a:r>
                <a:rPr lang="de-DE">
                  <a:latin typeface="Source Sans Pro Light"/>
                  <a:ea typeface="Source Sans Pro Light"/>
                </a:rPr>
                <a:t>Jule Körtner-Hacker</a:t>
              </a:r>
              <a:endParaRPr/>
            </a:p>
            <a:p>
              <a:pPr>
                <a:defRPr/>
              </a:pPr>
              <a:r>
                <a:rPr lang="de-DE">
                  <a:latin typeface="Source Sans Pro Light"/>
                  <a:ea typeface="Source Sans Pro Light"/>
                </a:rPr>
                <a:t>Levke Landt-Hayen</a:t>
              </a:r>
              <a:endParaRPr/>
            </a:p>
            <a:p>
              <a:pPr>
                <a:defRPr/>
              </a:pPr>
              <a:r>
                <a:rPr lang="de-DE">
                  <a:latin typeface="Source Sans Pro Light"/>
                  <a:ea typeface="Source Sans Pro Light"/>
                </a:rPr>
                <a:t>Kirsten Voß</a:t>
              </a:r>
              <a:endParaRPr/>
            </a:p>
          </p:txBody>
        </p:sp>
        <p:sp>
          <p:nvSpPr>
            <p:cNvPr id="10" name="Textfeld 9"/>
            <p:cNvSpPr txBox="1"/>
            <p:nvPr/>
          </p:nvSpPr>
          <p:spPr bwMode="auto">
            <a:xfrm>
              <a:off x="327441" y="93394"/>
              <a:ext cx="1119217" cy="369332"/>
            </a:xfrm>
            <a:prstGeom prst="rect">
              <a:avLst/>
            </a:prstGeom>
            <a:noFill/>
          </p:spPr>
          <p:txBody>
            <a:bodyPr wrap="none" rtlCol="0">
              <a:spAutoFit/>
            </a:bodyPr>
            <a:lstStyle/>
            <a:p>
              <a:pPr>
                <a:defRPr/>
              </a:pPr>
              <a:r>
                <a:rPr lang="de-DE" b="1"/>
                <a:t>Das Team</a:t>
              </a:r>
              <a:endParaRPr/>
            </a:p>
          </p:txBody>
        </p:sp>
      </p:grpSp>
      <p:pic>
        <p:nvPicPr>
          <p:cNvPr id="11" name="Grafik 10"/>
          <p:cNvPicPr>
            <a:picLocks noChangeAspect="1"/>
          </p:cNvPicPr>
          <p:nvPr/>
        </p:nvPicPr>
        <p:blipFill>
          <a:blip r:embed="rId4"/>
          <a:stretch/>
        </p:blipFill>
        <p:spPr bwMode="auto">
          <a:xfrm>
            <a:off x="4113" y="1074814"/>
            <a:ext cx="4656357" cy="5176327"/>
          </a:xfrm>
          <a:prstGeom prst="rect">
            <a:avLst/>
          </a:prstGeom>
        </p:spPr>
      </p:pic>
      <p:sp>
        <p:nvSpPr>
          <p:cNvPr id="12" name="Textfeld 11"/>
          <p:cNvSpPr txBox="1"/>
          <p:nvPr/>
        </p:nvSpPr>
        <p:spPr bwMode="auto">
          <a:xfrm rot="16199998">
            <a:off x="-1692454" y="4209209"/>
            <a:ext cx="3731391" cy="307777"/>
          </a:xfrm>
          <a:prstGeom prst="rect">
            <a:avLst/>
          </a:prstGeom>
          <a:solidFill>
            <a:schemeClr val="bg1">
              <a:alpha val="62000"/>
            </a:schemeClr>
          </a:solidFill>
        </p:spPr>
        <p:txBody>
          <a:bodyPr wrap="square" rtlCol="0">
            <a:spAutoFit/>
          </a:bodyPr>
          <a:lstStyle/>
          <a:p>
            <a:pPr>
              <a:defRPr/>
            </a:pPr>
            <a:r>
              <a:rPr lang="de-DE" sz="1400">
                <a:latin typeface="Source Sans Pro Light"/>
                <a:ea typeface="Source Sans Pro"/>
              </a:rPr>
              <a:t>Google maps eigene Karte </a:t>
            </a:r>
            <a:r>
              <a:rPr lang="de-DE" sz="1400" u="sng">
                <a:hlinkClick r:id="rId5" tooltip="https://t1p.de/cvc3p"/>
              </a:rPr>
              <a:t>https://t1p.de/cvc3p</a:t>
            </a:r>
            <a:endParaRPr lang="de-DE" sz="1400">
              <a:latin typeface="Source Sans Pro Light"/>
              <a:ea typeface="Source Sans Pro"/>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Zum Thema Flucht</a:t>
            </a:r>
            <a:endParaRPr lang="de-DE"/>
          </a:p>
        </p:txBody>
      </p:sp>
      <p:sp>
        <p:nvSpPr>
          <p:cNvPr id="3" name="Inhaltsplatzhalter 2"/>
          <p:cNvSpPr>
            <a:spLocks noGrp="1"/>
          </p:cNvSpPr>
          <p:nvPr>
            <p:ph idx="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20</a:t>
            </a:fld>
            <a:endParaRPr lang="de-DE"/>
          </a:p>
        </p:txBody>
      </p:sp>
      <p:pic>
        <p:nvPicPr>
          <p:cNvPr id="4" name="Grafik 3"/>
          <p:cNvPicPr>
            <a:picLocks noChangeAspect="1"/>
          </p:cNvPicPr>
          <p:nvPr/>
        </p:nvPicPr>
        <p:blipFill>
          <a:blip r:embed="rId3"/>
          <a:stretch/>
        </p:blipFill>
        <p:spPr bwMode="auto">
          <a:xfrm>
            <a:off x="2732567" y="1144588"/>
            <a:ext cx="8314661" cy="2895603"/>
          </a:xfrm>
          <a:prstGeom prst="rect">
            <a:avLst/>
          </a:prstGeom>
        </p:spPr>
      </p:pic>
      <p:pic>
        <p:nvPicPr>
          <p:cNvPr id="8" name="Grafik 7"/>
          <p:cNvPicPr>
            <a:picLocks noChangeAspect="1"/>
          </p:cNvPicPr>
          <p:nvPr/>
        </p:nvPicPr>
        <p:blipFill>
          <a:blip r:embed="rId4"/>
          <a:stretch/>
        </p:blipFill>
        <p:spPr bwMode="auto">
          <a:xfrm>
            <a:off x="838200" y="4037203"/>
            <a:ext cx="8420986" cy="282079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53210783" name="Titel 1"/>
          <p:cNvSpPr>
            <a:spLocks noGrp="1"/>
          </p:cNvSpPr>
          <p:nvPr>
            <p:ph type="title"/>
          </p:nvPr>
        </p:nvSpPr>
        <p:spPr bwMode="auto"/>
        <p:txBody>
          <a:bodyPr/>
          <a:lstStyle/>
          <a:p>
            <a:pPr>
              <a:defRPr/>
            </a:pPr>
            <a:r>
              <a:rPr lang="de-DE"/>
              <a:t>Verbinden: Realer Bedarf und curriculare Anbindung</a:t>
            </a:r>
            <a:endParaRPr/>
          </a:p>
        </p:txBody>
      </p:sp>
      <p:sp>
        <p:nvSpPr>
          <p:cNvPr id="458719302" name="Foliennummernplatzhalter 4"/>
          <p:cNvSpPr>
            <a:spLocks noGrp="1"/>
          </p:cNvSpPr>
          <p:nvPr>
            <p:ph type="sldNum" sz="quarter" idx="12"/>
          </p:nvPr>
        </p:nvSpPr>
        <p:spPr bwMode="auto"/>
        <p:txBody>
          <a:bodyPr/>
          <a:lstStyle/>
          <a:p>
            <a:pPr>
              <a:defRPr/>
            </a:pPr>
            <a:fld id="{945E98D8-3CCD-8A6B-67A1-ADC7636FF450}" type="slidenum">
              <a:rPr lang="de-DE"/>
              <a:t>21</a:t>
            </a:fld>
            <a:endParaRPr lang="de-DE"/>
          </a:p>
        </p:txBody>
      </p:sp>
      <p:pic>
        <p:nvPicPr>
          <p:cNvPr id="1514185251" name="Bild 1" descr="3D Man Engineer"/>
          <p:cNvPicPr>
            <a:picLocks noChangeAspect="1" noChangeArrowheads="1"/>
          </p:cNvPicPr>
          <p:nvPr/>
        </p:nvPicPr>
        <p:blipFill>
          <a:blip r:embed="rId3"/>
          <a:stretch/>
        </p:blipFill>
        <p:spPr bwMode="auto">
          <a:xfrm>
            <a:off x="235964" y="1449717"/>
            <a:ext cx="1052718" cy="1001958"/>
          </a:xfrm>
          <a:prstGeom prst="rect">
            <a:avLst/>
          </a:prstGeom>
          <a:noFill/>
          <a:ln>
            <a:noFill/>
          </a:ln>
        </p:spPr>
      </p:pic>
      <p:sp>
        <p:nvSpPr>
          <p:cNvPr id="1450129228" name="Rechteck 7"/>
          <p:cNvSpPr/>
          <p:nvPr/>
        </p:nvSpPr>
        <p:spPr bwMode="auto">
          <a:xfrm>
            <a:off x="1313963" y="3958223"/>
            <a:ext cx="5978468" cy="366119"/>
          </a:xfrm>
          <a:prstGeom prst="rect">
            <a:avLst/>
          </a:prstGeom>
        </p:spPr>
        <p:txBody>
          <a:bodyPr wrap="square">
            <a:spAutoFit/>
          </a:bodyPr>
          <a:lstStyle/>
          <a:p>
            <a:pPr algn="ctr">
              <a:defRPr/>
            </a:pPr>
            <a:endParaRPr/>
          </a:p>
        </p:txBody>
      </p:sp>
      <p:sp>
        <p:nvSpPr>
          <p:cNvPr id="93127782" name="Textfeld 9"/>
          <p:cNvSpPr txBox="1"/>
          <p:nvPr/>
        </p:nvSpPr>
        <p:spPr bwMode="auto">
          <a:xfrm>
            <a:off x="1440606" y="1478076"/>
            <a:ext cx="8141280" cy="945239"/>
          </a:xfrm>
          <a:prstGeom prst="rect">
            <a:avLst/>
          </a:prstGeom>
          <a:noFill/>
        </p:spPr>
        <p:txBody>
          <a:bodyPr wrap="square" rtlCol="0">
            <a:spAutoFit/>
          </a:bodyPr>
          <a:lstStyle/>
          <a:p>
            <a:pPr>
              <a:defRPr/>
            </a:pPr>
            <a:r>
              <a:rPr lang="de-DE" sz="2800">
                <a:latin typeface="Source Sans Pro Light"/>
                <a:ea typeface="Source Sans Pro Light"/>
              </a:rPr>
              <a:t>Arbeitet in Tandems und ü</a:t>
            </a:r>
            <a:r>
              <a:rPr lang="de-DE" sz="2800">
                <a:latin typeface="Source Sans Pro Light"/>
                <a:ea typeface="Source Sans Pro Light"/>
              </a:rPr>
              <a:t>berlegt</a:t>
            </a:r>
            <a:r>
              <a:rPr lang="de-DE" sz="2800">
                <a:latin typeface="Source Sans Pro Light"/>
                <a:ea typeface="Source Sans Pro Light"/>
              </a:rPr>
              <a:t>, welche </a:t>
            </a:r>
            <a:r>
              <a:rPr lang="de-DE" sz="2800">
                <a:latin typeface="Source Sans Pro Light"/>
                <a:ea typeface="Source Sans Pro Light"/>
              </a:rPr>
              <a:t>LdE</a:t>
            </a:r>
            <a:r>
              <a:rPr lang="de-DE" sz="2800">
                <a:latin typeface="Source Sans Pro Light"/>
                <a:ea typeface="Source Sans Pro Light"/>
              </a:rPr>
              <a:t>-Projekte ihr euch </a:t>
            </a:r>
            <a:r>
              <a:rPr lang="de-DE" sz="2800">
                <a:latin typeface="Source Sans Pro Light"/>
                <a:ea typeface="Source Sans Pro Light"/>
              </a:rPr>
              <a:t>in </a:t>
            </a:r>
            <a:r>
              <a:rPr lang="de-DE" sz="2800">
                <a:latin typeface="Source Sans Pro Light"/>
                <a:ea typeface="Source Sans Pro Light"/>
              </a:rPr>
              <a:t>eurem Unterricht vorstellen könnt!</a:t>
            </a:r>
            <a:endParaRPr/>
          </a:p>
        </p:txBody>
      </p:sp>
      <p:pic>
        <p:nvPicPr>
          <p:cNvPr id="259455843" name="Grafik 8"/>
          <p:cNvPicPr>
            <a:picLocks noChangeAspect="1"/>
          </p:cNvPicPr>
          <p:nvPr/>
        </p:nvPicPr>
        <p:blipFill>
          <a:blip r:embed="rId4"/>
          <a:stretch/>
        </p:blipFill>
        <p:spPr bwMode="auto">
          <a:xfrm>
            <a:off x="7892580" y="2727915"/>
            <a:ext cx="4179238" cy="2826733"/>
          </a:xfrm>
          <a:prstGeom prst="rect">
            <a:avLst/>
          </a:prstGeom>
        </p:spPr>
      </p:pic>
      <p:sp>
        <p:nvSpPr>
          <p:cNvPr id="1390037654" name="Textfeld 1390037653"/>
          <p:cNvSpPr txBox="1"/>
          <p:nvPr/>
        </p:nvSpPr>
        <p:spPr bwMode="auto">
          <a:xfrm>
            <a:off x="1313963" y="2741091"/>
            <a:ext cx="6435919" cy="280038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0" marR="0" indent="0" algn="ctr">
              <a:lnSpc>
                <a:spcPct val="100000"/>
              </a:lnSpc>
              <a:spcBef>
                <a:spcPts val="0"/>
              </a:spcBef>
              <a:spcAft>
                <a:spcPts val="0"/>
              </a:spcAft>
              <a:defRPr/>
            </a:pPr>
            <a:r>
              <a:rPr lang="de-DE" sz="2800" b="0" i="0" u="none" strike="noStrike" cap="none" spc="0">
                <a:solidFill>
                  <a:schemeClr val="tx1"/>
                </a:solidFill>
                <a:latin typeface="Source Sans Pro Light"/>
                <a:ea typeface="Source Sans Pro Light"/>
                <a:cs typeface="Source Sans Pro Light"/>
              </a:rPr>
              <a:t>Entwickelt eine </a:t>
            </a:r>
            <a:r>
              <a:rPr lang="de-DE" sz="2800" b="1" i="0" u="none" strike="noStrike" cap="none" spc="0">
                <a:solidFill>
                  <a:schemeClr val="tx1"/>
                </a:solidFill>
                <a:latin typeface="Source Sans Pro Light"/>
                <a:ea typeface="Source Sans Pro Light"/>
                <a:cs typeface="Source Sans Pro Light"/>
              </a:rPr>
              <a:t>eigene </a:t>
            </a:r>
            <a:r>
              <a:rPr lang="de-DE" sz="2800" b="1" i="0" u="none" strike="noStrike" cap="none" spc="0">
                <a:solidFill>
                  <a:schemeClr val="tx1"/>
                </a:solidFill>
                <a:latin typeface="Source Sans Pro Light"/>
                <a:ea typeface="Source Sans Pro Light"/>
                <a:cs typeface="Source Sans Pro Light"/>
              </a:rPr>
              <a:t>LdE</a:t>
            </a:r>
            <a:r>
              <a:rPr lang="de-DE" sz="2800" b="1" i="0" u="none" strike="noStrike" cap="none" spc="0">
                <a:solidFill>
                  <a:schemeClr val="tx1"/>
                </a:solidFill>
                <a:latin typeface="Source Sans Pro Light"/>
                <a:ea typeface="Source Sans Pro Light"/>
                <a:cs typeface="Source Sans Pro Light"/>
              </a:rPr>
              <a:t>-Projektidee</a:t>
            </a:r>
            <a:br>
              <a:rPr lang="de-DE" sz="2800" b="0" i="0" u="none" strike="noStrike" cap="none" spc="0">
                <a:solidFill>
                  <a:schemeClr val="tx1"/>
                </a:solidFill>
                <a:latin typeface="Source Sans Pro Light"/>
                <a:ea typeface="Source Sans Pro Light"/>
                <a:cs typeface="Source Sans Pro Light"/>
              </a:rPr>
            </a:br>
            <a:r>
              <a:rPr lang="de-DE" sz="2800" b="0" i="0" u="none" strike="noStrike" cap="none" spc="0">
                <a:solidFill>
                  <a:schemeClr val="tx1"/>
                </a:solidFill>
                <a:latin typeface="Source Sans Pro Light"/>
                <a:ea typeface="Source Sans Pro Light"/>
                <a:cs typeface="Source Sans Pro Light"/>
              </a:rPr>
              <a:t>und formuliert einen UND-Satz:</a:t>
            </a:r>
            <a:r>
              <a:rPr lang="de-DE" sz="800" b="0" i="0" u="none" strike="noStrike" cap="none" spc="0">
                <a:solidFill>
                  <a:schemeClr val="tx1"/>
                </a:solidFill>
                <a:latin typeface="Source Sans Pro Light"/>
                <a:ea typeface="Source Sans Pro Light"/>
                <a:cs typeface="Source Sans Pro Light"/>
              </a:rPr>
              <a:t>  </a:t>
            </a:r>
            <a:br>
              <a:rPr lang="de-DE" sz="800" b="0" i="0" u="none" strike="noStrike" cap="none" spc="0">
                <a:solidFill>
                  <a:schemeClr val="tx1"/>
                </a:solidFill>
                <a:latin typeface="Source Sans Pro Light"/>
                <a:ea typeface="Source Sans Pro Light"/>
                <a:cs typeface="Source Sans Pro Light"/>
              </a:rPr>
            </a:br>
            <a:endParaRPr lang="de-DE" sz="2800" b="0" i="0" u="none" strike="noStrike" cap="none" spc="0">
              <a:solidFill>
                <a:schemeClr val="tx1"/>
              </a:solidFill>
              <a:latin typeface="Source Sans Pro Light"/>
              <a:ea typeface="Source Sans Pro Light"/>
              <a:cs typeface="Source Sans Pro Light"/>
            </a:endParaRPr>
          </a:p>
          <a:p>
            <a:pPr algn="ctr">
              <a:defRPr/>
            </a:pPr>
            <a:r>
              <a:rPr lang="de-DE" sz="2800" b="1" i="0" u="none" strike="noStrike" cap="none" spc="0">
                <a:solidFill>
                  <a:srgbClr val="FF0000"/>
                </a:solidFill>
                <a:latin typeface="Source Sans Pro Light"/>
                <a:ea typeface="Source Sans Pro Light"/>
                <a:cs typeface="Source Sans Pro Light"/>
              </a:rPr>
              <a:t>„</a:t>
            </a:r>
            <a:r>
              <a:rPr lang="de-DE" sz="2800" b="1" i="0" u="none" strike="noStrike" cap="none" spc="0">
                <a:solidFill>
                  <a:srgbClr val="FF0000"/>
                </a:solidFill>
                <a:latin typeface="Source Sans Pro Light"/>
                <a:ea typeface="Source Sans Pro Light"/>
                <a:cs typeface="Source Sans Pro Light"/>
              </a:rPr>
              <a:t>SuS</a:t>
            </a:r>
            <a:r>
              <a:rPr lang="de-DE" sz="2800" b="1" i="0" u="none" strike="noStrike" cap="none" spc="0">
                <a:solidFill>
                  <a:srgbClr val="FF0000"/>
                </a:solidFill>
                <a:latin typeface="Source Sans Pro Light"/>
                <a:ea typeface="Source Sans Pro Light"/>
                <a:cs typeface="Source Sans Pro Light"/>
              </a:rPr>
              <a:t> lernen im Unterricht…“</a:t>
            </a:r>
            <a:endParaRPr sz="2800"/>
          </a:p>
          <a:p>
            <a:pPr algn="ctr">
              <a:defRPr/>
            </a:pPr>
            <a:r>
              <a:rPr lang="de-DE" sz="2800" b="0" i="0" u="none" strike="noStrike" cap="none" spc="0">
                <a:solidFill>
                  <a:schemeClr val="tx1"/>
                </a:solidFill>
                <a:latin typeface="Source Sans Pro Light"/>
                <a:ea typeface="Source Sans Pro Light"/>
                <a:cs typeface="Source Sans Pro Light"/>
              </a:rPr>
              <a:t>UND</a:t>
            </a:r>
            <a:endParaRPr sz="2800"/>
          </a:p>
          <a:p>
            <a:pPr marL="0" marR="0" indent="0" algn="ctr">
              <a:lnSpc>
                <a:spcPct val="100000"/>
              </a:lnSpc>
              <a:spcBef>
                <a:spcPts val="0"/>
              </a:spcBef>
              <a:spcAft>
                <a:spcPts val="0"/>
              </a:spcAft>
              <a:defRPr/>
            </a:pPr>
            <a:r>
              <a:rPr lang="de-DE" sz="2800" b="1" i="0" u="none" strike="noStrike" cap="none" spc="0">
                <a:solidFill>
                  <a:srgbClr val="00B050"/>
                </a:solidFill>
                <a:latin typeface="Source Sans Pro Light"/>
                <a:ea typeface="Source Sans Pro Light"/>
                <a:cs typeface="Source Sans Pro Light"/>
              </a:rPr>
              <a:t>„engagieren sich indem sie …“</a:t>
            </a:r>
            <a:r>
              <a:rPr lang="de-DE" sz="800" b="1" i="0" u="none" strike="noStrike" cap="none" spc="0">
                <a:solidFill>
                  <a:srgbClr val="00B050"/>
                </a:solidFill>
                <a:latin typeface="Source Sans Pro Light"/>
                <a:ea typeface="Source Sans Pro Light"/>
                <a:cs typeface="Source Sans Pro Light"/>
              </a:rPr>
              <a:t>    </a:t>
            </a:r>
            <a:endParaRPr lang="de-DE" sz="2800" b="0" i="0" u="none" strike="noStrike" cap="none" spc="0">
              <a:solidFill>
                <a:schemeClr val="tx1"/>
              </a:solidFill>
              <a:latin typeface="Source Sans Pro Light"/>
              <a:ea typeface="Source Sans Pro Light"/>
              <a:cs typeface="Source Sans Pro Light"/>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Angebote des Kompetenzzentrums </a:t>
            </a:r>
            <a:r>
              <a:rPr lang="de-DE"/>
              <a:t>LdE</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22</a:t>
            </a:fld>
            <a:endParaRPr lang="de-DE"/>
          </a:p>
        </p:txBody>
      </p:sp>
      <p:sp>
        <p:nvSpPr>
          <p:cNvPr id="7" name="Rechteck 6"/>
          <p:cNvSpPr/>
          <p:nvPr/>
        </p:nvSpPr>
        <p:spPr bwMode="auto">
          <a:xfrm>
            <a:off x="440388" y="1188983"/>
            <a:ext cx="9820031" cy="1938992"/>
          </a:xfrm>
          <a:prstGeom prst="rect">
            <a:avLst/>
          </a:prstGeom>
        </p:spPr>
        <p:txBody>
          <a:bodyPr wrap="square">
            <a:spAutoFit/>
          </a:bodyPr>
          <a:lstStyle/>
          <a:p>
            <a:pPr>
              <a:defRPr/>
            </a:pPr>
            <a:r>
              <a:rPr lang="de-DE" sz="2400">
                <a:latin typeface="Source Sans Pro Light"/>
                <a:ea typeface="Source Sans Pro Light"/>
              </a:rPr>
              <a:t>Die Schulen werden in ihrem Prozess der qualitätsvollen Umsetzung von LdE durch das Kompetenzzentrum fortgebildet und begleitet und erfahren LdE als Möglichkeit im Rahmen der demokratischen Schulentwicklung die Lernkultur im Sinne der Förderung von Zukunftskompetenzen (21st century skills) zu verändern. </a:t>
            </a:r>
            <a:endParaRPr/>
          </a:p>
        </p:txBody>
      </p:sp>
      <p:sp>
        <p:nvSpPr>
          <p:cNvPr id="8" name="Textfeld 7"/>
          <p:cNvSpPr txBox="1"/>
          <p:nvPr/>
        </p:nvSpPr>
        <p:spPr bwMode="auto">
          <a:xfrm>
            <a:off x="440388" y="3404259"/>
            <a:ext cx="10475073" cy="3046988"/>
          </a:xfrm>
          <a:prstGeom prst="rect">
            <a:avLst/>
          </a:prstGeom>
          <a:noFill/>
        </p:spPr>
        <p:txBody>
          <a:bodyPr wrap="square" rtlCol="0">
            <a:spAutoFit/>
          </a:bodyPr>
          <a:lstStyle/>
          <a:p>
            <a:pPr marL="285750" indent="-285750">
              <a:buFont typeface="Arial"/>
              <a:buChar char="•"/>
              <a:defRPr/>
            </a:pPr>
            <a:r>
              <a:rPr lang="de-DE" sz="2400">
                <a:latin typeface="Source Sans Pro Light"/>
                <a:ea typeface="Source Sans Pro Light"/>
              </a:rPr>
              <a:t>Fortbildungsreihen</a:t>
            </a:r>
            <a:r>
              <a:rPr lang="de-DE" sz="2400">
                <a:latin typeface="Source Sans Pro Light"/>
                <a:ea typeface="Source Sans Pro Light"/>
              </a:rPr>
              <a:t>: LdE Zertifikatskurs, Fit for Future (WPU), Berufene </a:t>
            </a:r>
            <a:r>
              <a:rPr lang="de-DE" sz="2400">
                <a:latin typeface="Source Sans Pro Light"/>
                <a:ea typeface="Source Sans Pro Light"/>
              </a:rPr>
              <a:t>Helden – BO mit </a:t>
            </a:r>
            <a:r>
              <a:rPr lang="de-DE" sz="2400">
                <a:latin typeface="Source Sans Pro Light"/>
                <a:ea typeface="Source Sans Pro Light"/>
              </a:rPr>
              <a:t>LdE</a:t>
            </a:r>
            <a:r>
              <a:rPr lang="de-DE" sz="2400">
                <a:latin typeface="Source Sans Pro Light"/>
                <a:ea typeface="Source Sans Pro Light"/>
              </a:rPr>
              <a:t>, Schnupperangebote</a:t>
            </a:r>
            <a:endParaRPr lang="de-DE" sz="2400">
              <a:latin typeface="Source Sans Pro Light"/>
              <a:ea typeface="Source Sans Pro Light"/>
            </a:endParaRPr>
          </a:p>
          <a:p>
            <a:pPr marL="285750" indent="-285750">
              <a:buFont typeface="Arial"/>
              <a:buChar char="•"/>
              <a:defRPr/>
            </a:pPr>
            <a:r>
              <a:rPr lang="de-DE" sz="2400">
                <a:latin typeface="Source Sans Pro Light"/>
                <a:ea typeface="Source Sans Pro Light"/>
              </a:rPr>
              <a:t>Landesfachtage</a:t>
            </a:r>
            <a:endParaRPr/>
          </a:p>
          <a:p>
            <a:pPr marL="285750" indent="-285750">
              <a:buFont typeface="Arial"/>
              <a:buChar char="•"/>
              <a:defRPr/>
            </a:pPr>
            <a:r>
              <a:rPr lang="de-DE" sz="2400">
                <a:latin typeface="Source Sans Pro Light"/>
                <a:ea typeface="Source Sans Pro Light"/>
              </a:rPr>
              <a:t>Schulentwicklungstage</a:t>
            </a:r>
            <a:endParaRPr/>
          </a:p>
          <a:p>
            <a:pPr marL="285750" indent="-285750">
              <a:buFont typeface="Arial"/>
              <a:buChar char="•"/>
              <a:defRPr/>
            </a:pPr>
            <a:r>
              <a:rPr lang="de-DE" sz="2400">
                <a:latin typeface="Source Sans Pro Light"/>
                <a:ea typeface="Source Sans Pro Light"/>
              </a:rPr>
              <a:t>Impulsvorträge</a:t>
            </a:r>
            <a:endParaRPr/>
          </a:p>
          <a:p>
            <a:pPr marL="285750" indent="-285750">
              <a:buFont typeface="Arial"/>
              <a:buChar char="•"/>
              <a:defRPr/>
            </a:pPr>
            <a:r>
              <a:rPr lang="de-DE" sz="2400">
                <a:latin typeface="Source Sans Pro Light"/>
                <a:ea typeface="Source Sans Pro Light"/>
              </a:rPr>
              <a:t>Seminare und Fortbildungen </a:t>
            </a:r>
            <a:r>
              <a:rPr lang="de-DE" sz="2400">
                <a:latin typeface="Source Sans Pro Light"/>
                <a:ea typeface="Source Sans Pro Light"/>
              </a:rPr>
              <a:t>zu Themenschwerpunkten</a:t>
            </a:r>
            <a:endParaRPr/>
          </a:p>
          <a:p>
            <a:pPr marL="285750" indent="-285750">
              <a:buFont typeface="Arial"/>
              <a:buChar char="•"/>
              <a:defRPr/>
            </a:pPr>
            <a:r>
              <a:rPr lang="de-DE" sz="2400">
                <a:latin typeface="Source Sans Pro Light"/>
                <a:ea typeface="Source Sans Pro Light"/>
              </a:rPr>
              <a:t>Netzwerkspflege </a:t>
            </a:r>
            <a:r>
              <a:rPr lang="de-DE" sz="2400">
                <a:latin typeface="Source Sans Pro Light"/>
                <a:ea typeface="Source Sans Pro Light"/>
              </a:rPr>
              <a:t>(</a:t>
            </a:r>
            <a:r>
              <a:rPr lang="de-DE" sz="2400">
                <a:latin typeface="Source Sans Pro Light"/>
                <a:ea typeface="Source Sans Pro Light"/>
              </a:rPr>
              <a:t>LdE</a:t>
            </a:r>
            <a:r>
              <a:rPr lang="de-DE" sz="2400">
                <a:latin typeface="Source Sans Pro Light"/>
                <a:ea typeface="Source Sans Pro Light"/>
              </a:rPr>
              <a:t>-Netzwerkschulen </a:t>
            </a:r>
            <a:r>
              <a:rPr lang="de-DE" sz="2400">
                <a:latin typeface="Source Sans Pro Light"/>
                <a:ea typeface="Source Sans Pro Light"/>
              </a:rPr>
              <a:t>und außerschulische Partner)</a:t>
            </a:r>
            <a:endParaRPr/>
          </a:p>
          <a:p>
            <a:pPr>
              <a:defRPr/>
            </a:pPr>
            <a:endParaRPr lang="de-DE" sz="2400">
              <a:latin typeface="Source Sans Pro Light"/>
              <a:ea typeface="Source Sans Pro Light"/>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Weiterführende </a:t>
            </a:r>
            <a:r>
              <a:rPr lang="de-DE"/>
              <a:t>Links und Literatur</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23</a:t>
            </a:fld>
            <a:endParaRPr lang="de-DE"/>
          </a:p>
        </p:txBody>
      </p:sp>
      <p:sp>
        <p:nvSpPr>
          <p:cNvPr id="6" name="Rechteck 5"/>
          <p:cNvSpPr/>
          <p:nvPr/>
        </p:nvSpPr>
        <p:spPr bwMode="auto">
          <a:xfrm>
            <a:off x="6289336" y="1967727"/>
            <a:ext cx="2274982" cy="369332"/>
          </a:xfrm>
          <a:prstGeom prst="rect">
            <a:avLst/>
          </a:prstGeom>
        </p:spPr>
        <p:txBody>
          <a:bodyPr wrap="none">
            <a:spAutoFit/>
          </a:bodyPr>
          <a:lstStyle/>
          <a:p>
            <a:pPr>
              <a:defRPr/>
            </a:pPr>
            <a:r>
              <a:rPr lang="de-DE">
                <a:latin typeface="Source Sans Pro Light"/>
              </a:rPr>
              <a:t>https://</a:t>
            </a:r>
            <a:r>
              <a:rPr lang="de-DE">
                <a:latin typeface="Source Sans Pro Light"/>
              </a:rPr>
              <a:t>www.lde-sh.de</a:t>
            </a:r>
            <a:endParaRPr lang="de-DE"/>
          </a:p>
        </p:txBody>
      </p:sp>
      <p:pic>
        <p:nvPicPr>
          <p:cNvPr id="7" name="Grafik 6"/>
          <p:cNvPicPr>
            <a:picLocks noChangeAspect="1"/>
          </p:cNvPicPr>
          <p:nvPr/>
        </p:nvPicPr>
        <p:blipFill>
          <a:blip r:embed="rId3"/>
          <a:srcRect l="7956" t="6260" r="6116" b="7244"/>
          <a:stretch/>
        </p:blipFill>
        <p:spPr bwMode="auto">
          <a:xfrm>
            <a:off x="9977031" y="1339358"/>
            <a:ext cx="1325401" cy="1334178"/>
          </a:xfrm>
          <a:prstGeom prst="rect">
            <a:avLst/>
          </a:prstGeom>
        </p:spPr>
      </p:pic>
      <p:sp>
        <p:nvSpPr>
          <p:cNvPr id="8" name="Textfeld 7"/>
          <p:cNvSpPr txBox="1"/>
          <p:nvPr/>
        </p:nvSpPr>
        <p:spPr bwMode="auto">
          <a:xfrm>
            <a:off x="6252467" y="3137818"/>
            <a:ext cx="2167581" cy="369332"/>
          </a:xfrm>
          <a:prstGeom prst="rect">
            <a:avLst/>
          </a:prstGeom>
          <a:noFill/>
        </p:spPr>
        <p:txBody>
          <a:bodyPr wrap="none" rtlCol="0">
            <a:spAutoFit/>
          </a:bodyPr>
          <a:lstStyle/>
          <a:p>
            <a:pPr>
              <a:defRPr/>
            </a:pPr>
            <a:r>
              <a:rPr lang="de-DE"/>
              <a:t>LdE</a:t>
            </a:r>
            <a:r>
              <a:rPr lang="de-DE"/>
              <a:t> im Fachportal.SH</a:t>
            </a:r>
            <a:endParaRPr lang="de-DE"/>
          </a:p>
        </p:txBody>
      </p:sp>
      <p:pic>
        <p:nvPicPr>
          <p:cNvPr id="9" name="Grafik 8"/>
          <p:cNvPicPr>
            <a:picLocks noChangeAspect="1"/>
          </p:cNvPicPr>
          <p:nvPr/>
        </p:nvPicPr>
        <p:blipFill>
          <a:blip r:embed="rId4"/>
          <a:stretch/>
        </p:blipFill>
        <p:spPr bwMode="auto">
          <a:xfrm>
            <a:off x="9843115" y="2924379"/>
            <a:ext cx="1552583" cy="1552583"/>
          </a:xfrm>
          <a:prstGeom prst="rect">
            <a:avLst/>
          </a:prstGeom>
        </p:spPr>
      </p:pic>
      <p:sp>
        <p:nvSpPr>
          <p:cNvPr id="10" name="Textfeld 9"/>
          <p:cNvSpPr txBox="1"/>
          <p:nvPr/>
        </p:nvSpPr>
        <p:spPr bwMode="auto">
          <a:xfrm>
            <a:off x="6252466" y="1400558"/>
            <a:ext cx="2701855" cy="640440"/>
          </a:xfrm>
          <a:prstGeom prst="rect">
            <a:avLst/>
          </a:prstGeom>
          <a:noFill/>
        </p:spPr>
        <p:txBody>
          <a:bodyPr wrap="none" rtlCol="0">
            <a:spAutoFit/>
          </a:bodyPr>
          <a:lstStyle/>
          <a:p>
            <a:pPr>
              <a:defRPr/>
            </a:pPr>
            <a:r>
              <a:rPr lang="de-DE"/>
              <a:t>LdE</a:t>
            </a:r>
            <a:r>
              <a:rPr lang="de-DE"/>
              <a:t> Kompetenzzentrum SH</a:t>
            </a:r>
            <a:br>
              <a:rPr lang="de-DE"/>
            </a:br>
            <a:r>
              <a:rPr lang="de-DE"/>
              <a:t>(Materialien)</a:t>
            </a:r>
            <a:endParaRPr lang="de-DE"/>
          </a:p>
        </p:txBody>
      </p:sp>
      <p:sp>
        <p:nvSpPr>
          <p:cNvPr id="11" name="Textfeld 10"/>
          <p:cNvSpPr txBox="1"/>
          <p:nvPr/>
        </p:nvSpPr>
        <p:spPr bwMode="auto">
          <a:xfrm>
            <a:off x="6252467" y="5502079"/>
            <a:ext cx="3182281" cy="369332"/>
          </a:xfrm>
          <a:prstGeom prst="rect">
            <a:avLst/>
          </a:prstGeom>
          <a:noFill/>
        </p:spPr>
        <p:txBody>
          <a:bodyPr wrap="none" rtlCol="0">
            <a:spAutoFit/>
          </a:bodyPr>
          <a:lstStyle/>
          <a:p>
            <a:pPr>
              <a:defRPr/>
            </a:pPr>
            <a:r>
              <a:rPr lang="de-DE"/>
              <a:t>https://</a:t>
            </a:r>
            <a:r>
              <a:rPr lang="de-DE"/>
              <a:t>www.servicelearning.de</a:t>
            </a:r>
            <a:endParaRPr lang="de-DE"/>
          </a:p>
        </p:txBody>
      </p:sp>
      <p:sp>
        <p:nvSpPr>
          <p:cNvPr id="12" name="Textfeld 11"/>
          <p:cNvSpPr txBox="1"/>
          <p:nvPr/>
        </p:nvSpPr>
        <p:spPr bwMode="auto">
          <a:xfrm>
            <a:off x="6252467" y="5004212"/>
            <a:ext cx="3640740" cy="369332"/>
          </a:xfrm>
          <a:prstGeom prst="rect">
            <a:avLst/>
          </a:prstGeom>
          <a:noFill/>
        </p:spPr>
        <p:txBody>
          <a:bodyPr wrap="none" rtlCol="0">
            <a:spAutoFit/>
          </a:bodyPr>
          <a:lstStyle/>
          <a:p>
            <a:pPr>
              <a:defRPr/>
            </a:pPr>
            <a:r>
              <a:rPr lang="de-DE"/>
              <a:t>Stiftung „Lernen durch Engagement“</a:t>
            </a:r>
            <a:endParaRPr/>
          </a:p>
        </p:txBody>
      </p:sp>
      <p:pic>
        <p:nvPicPr>
          <p:cNvPr id="13" name="Grafik 12"/>
          <p:cNvPicPr>
            <a:picLocks noChangeAspect="1"/>
          </p:cNvPicPr>
          <p:nvPr/>
        </p:nvPicPr>
        <p:blipFill>
          <a:blip r:embed="rId5"/>
          <a:stretch/>
        </p:blipFill>
        <p:spPr bwMode="auto">
          <a:xfrm>
            <a:off x="9848885" y="4730192"/>
            <a:ext cx="1536180" cy="1536180"/>
          </a:xfrm>
          <a:prstGeom prst="rect">
            <a:avLst/>
          </a:prstGeom>
        </p:spPr>
      </p:pic>
      <p:sp>
        <p:nvSpPr>
          <p:cNvPr id="14" name="Rechteck 13"/>
          <p:cNvSpPr/>
          <p:nvPr/>
        </p:nvSpPr>
        <p:spPr bwMode="auto">
          <a:xfrm>
            <a:off x="6252467" y="3838201"/>
            <a:ext cx="3604959" cy="523220"/>
          </a:xfrm>
          <a:prstGeom prst="rect">
            <a:avLst/>
          </a:prstGeom>
        </p:spPr>
        <p:txBody>
          <a:bodyPr wrap="square">
            <a:spAutoFit/>
          </a:bodyPr>
          <a:lstStyle/>
          <a:p>
            <a:pPr>
              <a:defRPr/>
            </a:pPr>
            <a:r>
              <a:rPr lang="de-DE" sz="1400"/>
              <a:t>https://fachportal.lernnetz.de/sh/themen/lernen-durch-engagement.html</a:t>
            </a:r>
            <a:endParaRPr/>
          </a:p>
        </p:txBody>
      </p:sp>
      <p:sp>
        <p:nvSpPr>
          <p:cNvPr id="15" name="Rechteck 14"/>
          <p:cNvSpPr/>
          <p:nvPr/>
        </p:nvSpPr>
        <p:spPr bwMode="auto">
          <a:xfrm>
            <a:off x="354288" y="1271694"/>
            <a:ext cx="5487999" cy="4866364"/>
          </a:xfrm>
          <a:prstGeom prst="rect">
            <a:avLst/>
          </a:prstGeom>
        </p:spPr>
        <p:txBody>
          <a:bodyPr wrap="square">
            <a:spAutoFit/>
          </a:bodyPr>
          <a:lstStyle/>
          <a:p>
            <a:pPr>
              <a:spcBef>
                <a:spcPts val="0"/>
              </a:spcBef>
              <a:spcAft>
                <a:spcPts val="799"/>
              </a:spcAft>
              <a:defRPr/>
            </a:pPr>
            <a:r>
              <a:rPr lang="de-DE" sz="2000">
                <a:latin typeface="Source Sans Pro Light"/>
                <a:ea typeface="Source Sans Pro Light"/>
                <a:cs typeface="Calibri"/>
              </a:rPr>
              <a:t>Seifert</a:t>
            </a:r>
            <a:r>
              <a:rPr lang="de-DE" sz="2000">
                <a:latin typeface="Source Sans Pro Light"/>
                <a:ea typeface="Source Sans Pro Light"/>
                <a:cs typeface="Calibri"/>
              </a:rPr>
              <a:t>, A., Nagy F. &amp; Zentner, S. (2012). </a:t>
            </a:r>
            <a:r>
              <a:rPr lang="de-DE" sz="2000" i="1">
                <a:latin typeface="Source Sans Pro Light"/>
                <a:ea typeface="Source Sans Pro Light"/>
                <a:cs typeface="Calibri"/>
              </a:rPr>
              <a:t>Praxisbuch </a:t>
            </a:r>
            <a:r>
              <a:rPr lang="de-DE" sz="2000" i="1">
                <a:latin typeface="Source Sans Pro Light"/>
                <a:ea typeface="Source Sans Pro Light"/>
                <a:cs typeface="Calibri"/>
              </a:rPr>
              <a:t>	Service-Learning</a:t>
            </a:r>
            <a:r>
              <a:rPr lang="de-DE" sz="2000" i="1">
                <a:latin typeface="Source Sans Pro Light"/>
                <a:ea typeface="Source Sans Pro Light"/>
                <a:cs typeface="Calibri"/>
              </a:rPr>
              <a:t>. „Lernen durch </a:t>
            </a:r>
            <a:r>
              <a:rPr lang="de-DE" sz="2000" i="1">
                <a:latin typeface="Source Sans Pro Light"/>
                <a:ea typeface="Source Sans Pro Light"/>
                <a:cs typeface="Calibri"/>
              </a:rPr>
              <a:t>	Engagement</a:t>
            </a:r>
            <a:r>
              <a:rPr lang="de-DE" sz="2000" i="1">
                <a:latin typeface="Source Sans Pro Light"/>
                <a:ea typeface="Source Sans Pro Light"/>
                <a:cs typeface="Calibri"/>
              </a:rPr>
              <a:t>“ an Schulen</a:t>
            </a:r>
            <a:r>
              <a:rPr lang="de-DE" sz="2000">
                <a:latin typeface="Source Sans Pro Light"/>
                <a:ea typeface="Source Sans Pro Light"/>
                <a:cs typeface="Calibri"/>
              </a:rPr>
              <a:t>. Beltz.</a:t>
            </a:r>
            <a:endParaRPr/>
          </a:p>
          <a:p>
            <a:pPr>
              <a:spcBef>
                <a:spcPts val="0"/>
              </a:spcBef>
              <a:spcAft>
                <a:spcPts val="799"/>
              </a:spcAft>
              <a:defRPr/>
            </a:pPr>
            <a:endParaRPr lang="de-DE" sz="2000">
              <a:latin typeface="Source Sans Pro Light"/>
              <a:ea typeface="Source Sans Pro Light"/>
              <a:cs typeface="Calibri"/>
            </a:endParaRPr>
          </a:p>
          <a:p>
            <a:pPr>
              <a:spcBef>
                <a:spcPts val="0"/>
              </a:spcBef>
              <a:spcAft>
                <a:spcPts val="799"/>
              </a:spcAft>
              <a:defRPr/>
            </a:pPr>
            <a:r>
              <a:rPr lang="de-DE" sz="2000">
                <a:latin typeface="Source Sans Pro Light"/>
                <a:ea typeface="Source Sans Pro Light"/>
                <a:cs typeface="Calibri"/>
              </a:rPr>
              <a:t>Die </a:t>
            </a:r>
            <a:r>
              <a:rPr lang="de-DE" sz="2000">
                <a:latin typeface="Source Sans Pro Light"/>
                <a:ea typeface="Source Sans Pro Light"/>
                <a:cs typeface="Calibri"/>
              </a:rPr>
              <a:t>Seiten daraus zum </a:t>
            </a:r>
            <a:r>
              <a:rPr lang="de-DE" sz="2000">
                <a:latin typeface="Source Sans Pro Light"/>
                <a:ea typeface="Source Sans Pro Light"/>
                <a:cs typeface="Calibri"/>
              </a:rPr>
              <a:t>Material</a:t>
            </a:r>
            <a:br>
              <a:rPr lang="de-DE" sz="2000">
                <a:latin typeface="Source Sans Pro Light"/>
                <a:ea typeface="Source Sans Pro Light"/>
                <a:cs typeface="Calibri"/>
              </a:rPr>
            </a:br>
            <a:r>
              <a:rPr lang="de-DE" sz="2000">
                <a:latin typeface="Source Sans Pro Light"/>
                <a:ea typeface="Source Sans Pro Light"/>
                <a:cs typeface="Calibri"/>
              </a:rPr>
              <a:t>gibt es </a:t>
            </a:r>
            <a:r>
              <a:rPr lang="de-DE" sz="2000">
                <a:latin typeface="Source Sans Pro Light"/>
                <a:ea typeface="Source Sans Pro Light"/>
                <a:cs typeface="Calibri"/>
              </a:rPr>
              <a:t>frei verfügbar </a:t>
            </a:r>
            <a:r>
              <a:rPr lang="de-DE" sz="2000">
                <a:latin typeface="Source Sans Pro Light"/>
                <a:ea typeface="Source Sans Pro Light"/>
                <a:cs typeface="Calibri"/>
              </a:rPr>
              <a:t>hier</a:t>
            </a:r>
            <a:r>
              <a:rPr lang="de-DE" sz="2000">
                <a:latin typeface="Source Sans Pro Light"/>
                <a:ea typeface="Source Sans Pro Light"/>
                <a:cs typeface="Calibri"/>
              </a:rPr>
              <a:t>: </a:t>
            </a:r>
            <a:br>
              <a:rPr lang="de-DE" sz="2000">
                <a:latin typeface="Source Sans Pro Light"/>
                <a:ea typeface="Source Sans Pro Light"/>
                <a:cs typeface="Calibri"/>
              </a:rPr>
            </a:br>
            <a:r>
              <a:rPr lang="de-DE" sz="2000" u="sng">
                <a:latin typeface="Source Sans Pro Light"/>
                <a:ea typeface="Source Sans Pro Light"/>
                <a:cs typeface="Calibri"/>
                <a:hlinkClick r:id="rId6" tooltip="https://www.beltz.de/fileadmin/beltz/kostenlose-downloads/9783407631398.pdf"/>
              </a:rPr>
              <a:t>https</a:t>
            </a:r>
            <a:r>
              <a:rPr lang="de-DE" sz="2000" u="sng">
                <a:latin typeface="Source Sans Pro Light"/>
                <a:ea typeface="Source Sans Pro Light"/>
                <a:cs typeface="Calibri"/>
                <a:hlinkClick r:id="rId6" tooltip="https://www.beltz.de/fileadmin/beltz/kostenlose-downloads/9783407631398.pdf"/>
              </a:rPr>
              <a:t>://</a:t>
            </a:r>
            <a:r>
              <a:rPr lang="de-DE" sz="2000" u="sng">
                <a:latin typeface="Source Sans Pro Light"/>
                <a:ea typeface="Source Sans Pro Light"/>
                <a:cs typeface="Calibri"/>
                <a:hlinkClick r:id="rId6" tooltip="https://www.beltz.de/fileadmin/beltz/kostenlose-downloads/9783407631398.pdf"/>
              </a:rPr>
              <a:t>www.beltz.de</a:t>
            </a:r>
            <a:r>
              <a:rPr lang="de-DE" sz="2000" u="sng">
                <a:latin typeface="Source Sans Pro Light"/>
                <a:ea typeface="Source Sans Pro Light"/>
                <a:cs typeface="Calibri"/>
                <a:hlinkClick r:id="rId6" tooltip="https://www.beltz.de/fileadmin/beltz/kostenlose-downloads/9783407631398.pdf"/>
              </a:rPr>
              <a:t>/</a:t>
            </a:r>
            <a:br>
              <a:rPr lang="de-DE" sz="2000">
                <a:latin typeface="Source Sans Pro Light"/>
                <a:ea typeface="Source Sans Pro Light"/>
                <a:cs typeface="Calibri"/>
                <a:hlinkClick r:id="rId6" tooltip="https://www.beltz.de/fileadmin/beltz/kostenlose-downloads/9783407631398.pdf"/>
              </a:rPr>
            </a:br>
            <a:r>
              <a:rPr lang="de-DE" sz="2000" u="sng">
                <a:latin typeface="Source Sans Pro Light"/>
                <a:ea typeface="Source Sans Pro Light"/>
                <a:cs typeface="Calibri"/>
                <a:hlinkClick r:id="rId6" tooltip="https://www.beltz.de/fileadmin/beltz/kostenlose-downloads/9783407631398.pdf"/>
              </a:rPr>
              <a:t>fileadmin</a:t>
            </a:r>
            <a:r>
              <a:rPr lang="de-DE" sz="2000" u="sng">
                <a:latin typeface="Source Sans Pro Light"/>
                <a:ea typeface="Source Sans Pro Light"/>
                <a:cs typeface="Calibri"/>
                <a:hlinkClick r:id="rId6" tooltip="https://www.beltz.de/fileadmin/beltz/kostenlose-downloads/9783407631398.pdf"/>
              </a:rPr>
              <a:t>/</a:t>
            </a:r>
            <a:r>
              <a:rPr lang="de-DE" sz="2000" u="sng">
                <a:latin typeface="Source Sans Pro Light"/>
                <a:ea typeface="Source Sans Pro Light"/>
                <a:cs typeface="Calibri"/>
                <a:hlinkClick r:id="rId6" tooltip="https://www.beltz.de/fileadmin/beltz/kostenlose-downloads/9783407631398.pdf"/>
              </a:rPr>
              <a:t>beltz</a:t>
            </a:r>
            <a:r>
              <a:rPr lang="de-DE" sz="2000" u="sng">
                <a:latin typeface="Source Sans Pro Light"/>
                <a:ea typeface="Source Sans Pro Light"/>
                <a:cs typeface="Calibri"/>
                <a:hlinkClick r:id="rId6" tooltip="https://www.beltz.de/fileadmin/beltz/kostenlose-downloads/9783407631398.pdf"/>
              </a:rPr>
              <a:t>/kostenlose-downloads/9783407631398.pdf</a:t>
            </a:r>
            <a:r>
              <a:rPr lang="de-DE" sz="2000">
                <a:latin typeface="Source Sans Pro Light"/>
                <a:ea typeface="Source Sans Pro Light"/>
                <a:cs typeface="Calibri"/>
              </a:rPr>
              <a:t> </a:t>
            </a:r>
            <a:endParaRPr lang="de-DE" sz="2000">
              <a:latin typeface="Source Sans Pro Light"/>
              <a:ea typeface="Source Sans Pro Light"/>
              <a:cs typeface="Calibri"/>
            </a:endParaRPr>
          </a:p>
          <a:p>
            <a:pPr>
              <a:spcBef>
                <a:spcPts val="0"/>
              </a:spcBef>
              <a:spcAft>
                <a:spcPts val="799"/>
              </a:spcAft>
              <a:defRPr/>
            </a:pPr>
            <a:endParaRPr lang="de-DE" sz="2000">
              <a:latin typeface="Source Sans Pro Light"/>
              <a:ea typeface="Source Sans Pro Light"/>
              <a:cs typeface="Calibri"/>
            </a:endParaRPr>
          </a:p>
          <a:p>
            <a:pPr>
              <a:spcBef>
                <a:spcPts val="0"/>
              </a:spcBef>
              <a:spcAft>
                <a:spcPts val="799"/>
              </a:spcAft>
              <a:defRPr/>
            </a:pPr>
            <a:endParaRPr lang="de-DE" sz="2000">
              <a:latin typeface="Source Sans Pro Light"/>
              <a:ea typeface="Source Sans Pro Light"/>
              <a:cs typeface="Calibri"/>
            </a:endParaRPr>
          </a:p>
          <a:p>
            <a:pPr>
              <a:spcBef>
                <a:spcPts val="0"/>
              </a:spcBef>
              <a:spcAft>
                <a:spcPts val="799"/>
              </a:spcAft>
              <a:defRPr/>
            </a:pPr>
            <a:r>
              <a:rPr lang="de-DE" sz="2000">
                <a:latin typeface="Source Sans Pro Light"/>
                <a:ea typeface="Source Sans Pro Light"/>
                <a:cs typeface="Calibri"/>
              </a:rPr>
              <a:t>Reinders</a:t>
            </a:r>
            <a:r>
              <a:rPr lang="de-DE" sz="2000">
                <a:latin typeface="Source Sans Pro Light"/>
                <a:ea typeface="Source Sans Pro Light"/>
                <a:cs typeface="Calibri"/>
              </a:rPr>
              <a:t>, H. (</a:t>
            </a:r>
            <a:r>
              <a:rPr lang="de-DE" sz="2000">
                <a:latin typeface="Source Sans Pro Light"/>
                <a:ea typeface="Source Sans Pro Light"/>
                <a:cs typeface="Calibri"/>
              </a:rPr>
              <a:t>2016</a:t>
            </a:r>
            <a:r>
              <a:rPr lang="de-DE" sz="2000">
                <a:latin typeface="Source Sans Pro Light"/>
                <a:ea typeface="Source Sans Pro Light"/>
                <a:cs typeface="Calibri"/>
              </a:rPr>
              <a:t>). </a:t>
            </a:r>
            <a:r>
              <a:rPr lang="de-DE" sz="2000" i="1">
                <a:latin typeface="Source Sans Pro Light"/>
                <a:ea typeface="Source Sans Pro Light"/>
                <a:cs typeface="Calibri"/>
              </a:rPr>
              <a:t>Service Learning </a:t>
            </a:r>
            <a:r>
              <a:rPr lang="de-DE" sz="2000" i="1">
                <a:latin typeface="Source Sans Pro Light"/>
                <a:ea typeface="Source Sans Pro Light"/>
                <a:cs typeface="Calibri"/>
              </a:rPr>
              <a:t>– Theoretische </a:t>
            </a:r>
            <a:r>
              <a:rPr lang="de-DE" sz="2000" i="1">
                <a:latin typeface="Source Sans Pro Light"/>
                <a:ea typeface="Source Sans Pro Light"/>
                <a:cs typeface="Calibri"/>
              </a:rPr>
              <a:t>	Überlegungen </a:t>
            </a:r>
            <a:r>
              <a:rPr lang="de-DE" sz="2000" i="1">
                <a:latin typeface="Source Sans Pro Light"/>
                <a:ea typeface="Source Sans Pro Light"/>
                <a:cs typeface="Calibri"/>
              </a:rPr>
              <a:t>und empirische </a:t>
            </a:r>
            <a:r>
              <a:rPr lang="de-DE" sz="2000" i="1">
                <a:latin typeface="Source Sans Pro Light"/>
                <a:ea typeface="Source Sans Pro Light"/>
                <a:cs typeface="Calibri"/>
              </a:rPr>
              <a:t>Studien zu </a:t>
            </a:r>
            <a:r>
              <a:rPr lang="de-DE" sz="2000" i="1">
                <a:latin typeface="Source Sans Pro Light"/>
                <a:ea typeface="Source Sans Pro Light"/>
                <a:cs typeface="Calibri"/>
              </a:rPr>
              <a:t>	Lernen </a:t>
            </a:r>
            <a:r>
              <a:rPr lang="de-DE" sz="2000" i="1">
                <a:latin typeface="Source Sans Pro Light"/>
                <a:ea typeface="Source Sans Pro Light"/>
                <a:cs typeface="Calibri"/>
              </a:rPr>
              <a:t>durch Engagement</a:t>
            </a:r>
            <a:r>
              <a:rPr lang="de-DE" sz="2000">
                <a:latin typeface="Source Sans Pro Light"/>
                <a:ea typeface="Source Sans Pro Light"/>
                <a:cs typeface="Calibri"/>
              </a:rPr>
              <a:t>. Beltz </a:t>
            </a:r>
            <a:r>
              <a:rPr lang="de-DE" sz="2000">
                <a:latin typeface="Source Sans Pro Light"/>
                <a:ea typeface="Source Sans Pro Light"/>
                <a:cs typeface="Calibri"/>
              </a:rPr>
              <a:t>Juventa</a:t>
            </a:r>
            <a:r>
              <a:rPr lang="de-DE" sz="2000">
                <a:latin typeface="Source Sans Pro Light"/>
                <a:ea typeface="Source Sans Pro Light"/>
                <a:cs typeface="Calibri"/>
              </a:rPr>
              <a:t>.</a:t>
            </a:r>
            <a:endParaRPr lang="de-DE" sz="2000">
              <a:latin typeface="Source Sans Pro Light"/>
              <a:ea typeface="Source Sans Pro Light"/>
              <a:cs typeface="Calibri"/>
            </a:endParaRPr>
          </a:p>
        </p:txBody>
      </p:sp>
      <p:pic>
        <p:nvPicPr>
          <p:cNvPr id="16" name="Grafik 15"/>
          <p:cNvPicPr>
            <a:picLocks noChangeAspect="1"/>
          </p:cNvPicPr>
          <p:nvPr/>
        </p:nvPicPr>
        <p:blipFill>
          <a:blip r:embed="rId7"/>
          <a:stretch/>
        </p:blipFill>
        <p:spPr bwMode="auto">
          <a:xfrm>
            <a:off x="3874917" y="2337059"/>
            <a:ext cx="1678558" cy="237465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2" name="Grafik 1"/>
          <p:cNvPicPr>
            <a:picLocks noChangeAspect="1"/>
          </p:cNvPicPr>
          <p:nvPr/>
        </p:nvPicPr>
        <p:blipFill>
          <a:blip r:embed="rId3"/>
          <a:srcRect l="5694" t="12303" r="5864" b="10102"/>
          <a:stretch/>
        </p:blipFill>
        <p:spPr bwMode="auto">
          <a:xfrm>
            <a:off x="7345938" y="66453"/>
            <a:ext cx="4794032" cy="1960377"/>
          </a:xfrm>
          <a:prstGeom prst="rect">
            <a:avLst/>
          </a:prstGeom>
          <a:noFill/>
          <a:ln>
            <a:noFill/>
          </a:ln>
        </p:spPr>
      </p:pic>
      <p:sp>
        <p:nvSpPr>
          <p:cNvPr id="9" name="Foliennummernplatzhalter 8"/>
          <p:cNvSpPr>
            <a:spLocks noGrp="1"/>
          </p:cNvSpPr>
          <p:nvPr>
            <p:ph type="sldNum" sz="quarter" idx="12"/>
          </p:nvPr>
        </p:nvSpPr>
        <p:spPr bwMode="auto"/>
        <p:txBody>
          <a:bodyPr/>
          <a:lstStyle/>
          <a:p>
            <a:pPr>
              <a:defRPr/>
            </a:pPr>
            <a:fld id="{A1E01669-609A-45B2-B613-5F3EC78E1C8D}" type="slidenum">
              <a:rPr lang="de-DE"/>
              <a:t>24</a:t>
            </a:fld>
            <a:endParaRPr lang="de-DE"/>
          </a:p>
        </p:txBody>
      </p:sp>
      <p:sp>
        <p:nvSpPr>
          <p:cNvPr id="17" name="Untertitel 6"/>
          <p:cNvSpPr txBox="1"/>
          <p:nvPr/>
        </p:nvSpPr>
        <p:spPr bwMode="auto">
          <a:xfrm>
            <a:off x="4823010" y="2942870"/>
            <a:ext cx="7171765" cy="3153130"/>
          </a:xfrm>
          <a:prstGeom prst="rect">
            <a:avLst/>
          </a:prstGeom>
        </p:spPr>
        <p:txBody>
          <a:bodyPr vert="horz" lIns="91440" tIns="45720" rIns="91440" bIns="45720" rtlCol="0">
            <a:normAutofit fontScale="62500" lnSpcReduction="20000"/>
          </a:bodyPr>
          <a:lstStyle>
            <a:lvl1pPr marL="228600" indent="-228600" algn="l" defTabSz="914400">
              <a:lnSpc>
                <a:spcPct val="90000"/>
              </a:lnSpc>
              <a:spcBef>
                <a:spcPts val="1000"/>
              </a:spcBef>
              <a:buFont typeface="Arial"/>
              <a:buChar char="•"/>
              <a:defRPr sz="2800">
                <a:solidFill>
                  <a:schemeClr val="tx1"/>
                </a:solidFill>
                <a:latin typeface="Source Sans Pro Light"/>
                <a:ea typeface="Source Sans Pro Light"/>
                <a:cs typeface="+mn-cs"/>
              </a:defRPr>
            </a:lvl1pPr>
            <a:lvl2pPr marL="685800" indent="-228600" algn="l" defTabSz="914400">
              <a:lnSpc>
                <a:spcPct val="90000"/>
              </a:lnSpc>
              <a:spcBef>
                <a:spcPts val="500"/>
              </a:spcBef>
              <a:buFont typeface="Arial"/>
              <a:buChar char="•"/>
              <a:defRPr sz="2400">
                <a:solidFill>
                  <a:schemeClr val="tx1"/>
                </a:solidFill>
                <a:latin typeface="Source Sans Pro Light"/>
                <a:ea typeface="Source Sans Pro Light"/>
                <a:cs typeface="+mn-cs"/>
              </a:defRPr>
            </a:lvl2pPr>
            <a:lvl3pPr marL="1143000" indent="-228600" algn="l" defTabSz="914400">
              <a:lnSpc>
                <a:spcPct val="90000"/>
              </a:lnSpc>
              <a:spcBef>
                <a:spcPts val="500"/>
              </a:spcBef>
              <a:buFont typeface="Arial"/>
              <a:buChar char="•"/>
              <a:defRPr sz="2000">
                <a:solidFill>
                  <a:schemeClr val="tx1"/>
                </a:solidFill>
                <a:latin typeface="Source Sans Pro Light"/>
                <a:ea typeface="Source Sans Pro Light"/>
                <a:cs typeface="+mn-cs"/>
              </a:defRPr>
            </a:lvl3pPr>
            <a:lvl4pPr marL="1600200" indent="-228600" algn="l" defTabSz="914400">
              <a:lnSpc>
                <a:spcPct val="90000"/>
              </a:lnSpc>
              <a:spcBef>
                <a:spcPts val="500"/>
              </a:spcBef>
              <a:buFont typeface="Arial"/>
              <a:buChar char="•"/>
              <a:defRPr sz="1800">
                <a:solidFill>
                  <a:schemeClr val="tx1"/>
                </a:solidFill>
                <a:latin typeface="Source Sans Pro Light"/>
                <a:ea typeface="Source Sans Pro Light"/>
                <a:cs typeface="+mn-cs"/>
              </a:defRPr>
            </a:lvl4pPr>
            <a:lvl5pPr marL="2057400" indent="-228600" algn="l" defTabSz="914400">
              <a:lnSpc>
                <a:spcPct val="90000"/>
              </a:lnSpc>
              <a:spcBef>
                <a:spcPts val="500"/>
              </a:spcBef>
              <a:buFont typeface="Arial"/>
              <a:buChar char="•"/>
              <a:defRPr sz="1800">
                <a:solidFill>
                  <a:schemeClr val="tx1"/>
                </a:solidFill>
                <a:latin typeface="Source Sans Pro Light"/>
                <a:ea typeface="Source Sans Pro Light"/>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de-DE" u="sng"/>
              <a:t>Kontakt</a:t>
            </a:r>
            <a:r>
              <a:rPr lang="de-DE"/>
              <a:t>:</a:t>
            </a:r>
            <a:endParaRPr/>
          </a:p>
          <a:p>
            <a:pPr marL="0" indent="0">
              <a:buNone/>
              <a:defRPr/>
            </a:pPr>
            <a:r>
              <a:rPr lang="de-DE"/>
              <a:t>Dr. Charlotte Falkenberg</a:t>
            </a:r>
            <a:endParaRPr/>
          </a:p>
          <a:p>
            <a:pPr marL="0" indent="0">
              <a:buNone/>
              <a:defRPr/>
            </a:pPr>
            <a:r>
              <a:rPr lang="de-DE"/>
              <a:t>Landeskoordination „Lernen durch Engagement“</a:t>
            </a:r>
            <a:endParaRPr/>
          </a:p>
          <a:p>
            <a:pPr marL="0" indent="0">
              <a:buNone/>
              <a:defRPr/>
            </a:pPr>
            <a:r>
              <a:rPr lang="de-DE"/>
              <a:t>Kompetenzzentrum für Schleswig-Holstein</a:t>
            </a:r>
            <a:endParaRPr/>
          </a:p>
          <a:p>
            <a:pPr marL="0" indent="0">
              <a:buNone/>
              <a:defRPr/>
            </a:pPr>
            <a:r>
              <a:rPr lang="de-DE"/>
              <a:t>Institut für Qualitätsentwicklung an Schulen Schleswig-Holstein (IQSH)</a:t>
            </a:r>
            <a:br>
              <a:rPr lang="de-DE"/>
            </a:br>
            <a:endParaRPr lang="de-DE"/>
          </a:p>
          <a:p>
            <a:pPr marL="0" indent="0">
              <a:buNone/>
              <a:defRPr/>
            </a:pPr>
            <a:r>
              <a:rPr lang="de-DE"/>
              <a:t>Tel.: +49 431 5403-334</a:t>
            </a:r>
            <a:endParaRPr/>
          </a:p>
          <a:p>
            <a:pPr marL="0" indent="0">
              <a:buNone/>
              <a:defRPr/>
            </a:pPr>
            <a:r>
              <a:rPr lang="de-DE" u="sng">
                <a:hlinkClick r:id="rId4" tooltip="mailto:charlotte.falkenberg@iqsh.landsh.de"/>
              </a:rPr>
              <a:t>charlotte.falkenberg@iqsh.landsh.de</a:t>
            </a:r>
            <a:r>
              <a:rPr lang="de-DE"/>
              <a:t> </a:t>
            </a:r>
            <a:endParaRPr/>
          </a:p>
          <a:p>
            <a:pPr marL="0" indent="0">
              <a:buNone/>
              <a:defRPr/>
            </a:pPr>
            <a:r>
              <a:rPr lang="de-DE" u="sng">
                <a:hlinkClick r:id="rId5" tooltip="https://fachportal.lernnetz.de/sh/themen/lernen-durch-engagement.html"/>
              </a:rPr>
              <a:t>https://fachportal.lernnetz.de/sh/themen/lernen-durch-engagement.html</a:t>
            </a:r>
            <a:r>
              <a:rPr lang="de-DE"/>
              <a:t> </a:t>
            </a:r>
            <a:endParaRPr/>
          </a:p>
          <a:p>
            <a:pPr>
              <a:defRPr/>
            </a:pPr>
            <a:endParaRPr lang="de-DE"/>
          </a:p>
          <a:p>
            <a:pP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Was ist Lernen durch Engagement (</a:t>
            </a:r>
            <a:r>
              <a:rPr lang="de-DE"/>
              <a:t>LdE</a:t>
            </a:r>
            <a:r>
              <a:rPr lang="de-DE"/>
              <a:t>)?</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3</a:t>
            </a:fld>
            <a:endParaRPr lang="de-DE"/>
          </a:p>
        </p:txBody>
      </p:sp>
      <p:sp>
        <p:nvSpPr>
          <p:cNvPr id="6" name="Inhaltsplatzhalter 2"/>
          <p:cNvSpPr>
            <a:spLocks noGrp="1"/>
          </p:cNvSpPr>
          <p:nvPr>
            <p:ph idx="1"/>
          </p:nvPr>
        </p:nvSpPr>
        <p:spPr bwMode="auto">
          <a:xfrm>
            <a:off x="527697" y="1356201"/>
            <a:ext cx="11263810" cy="4351338"/>
          </a:xfrm>
        </p:spPr>
        <p:txBody>
          <a:bodyPr/>
          <a:lstStyle/>
          <a:p>
            <a:pPr marL="0" indent="0">
              <a:buNone/>
              <a:defRPr/>
            </a:pPr>
            <a:r>
              <a:rPr lang="de-DE" b="1">
                <a:latin typeface="Source Sans Pro Light"/>
                <a:ea typeface="Source Sans Pro Light"/>
              </a:rPr>
              <a:t>Lernen </a:t>
            </a:r>
            <a:r>
              <a:rPr lang="de-DE" b="1">
                <a:latin typeface="Source Sans Pro Light"/>
                <a:ea typeface="Source Sans Pro Light"/>
              </a:rPr>
              <a:t>durch Engagement </a:t>
            </a:r>
            <a:r>
              <a:rPr lang="de-DE">
                <a:latin typeface="Source Sans Pro Light"/>
                <a:ea typeface="Source Sans Pro Light"/>
              </a:rPr>
              <a:t>(engl. Service-Learning) </a:t>
            </a:r>
            <a:r>
              <a:rPr lang="de-DE">
                <a:latin typeface="Source Sans Pro Light"/>
                <a:ea typeface="Source Sans Pro Light"/>
              </a:rPr>
              <a:t>ist eine </a:t>
            </a:r>
            <a:r>
              <a:rPr lang="de-DE" b="1">
                <a:latin typeface="Source Sans Pro Light"/>
                <a:ea typeface="Source Sans Pro Light"/>
              </a:rPr>
              <a:t>kompetenz- und handlungsorientierte </a:t>
            </a:r>
            <a:r>
              <a:rPr lang="de-DE">
                <a:latin typeface="Source Sans Pro Light"/>
                <a:ea typeface="Source Sans Pro Light"/>
              </a:rPr>
              <a:t>Lernform, die </a:t>
            </a:r>
            <a:r>
              <a:rPr lang="de-DE" b="1">
                <a:latin typeface="Source Sans Pro Light"/>
                <a:ea typeface="Source Sans Pro Light"/>
              </a:rPr>
              <a:t>gesellschaftliches Engagement </a:t>
            </a:r>
            <a:r>
              <a:rPr lang="de-DE">
                <a:latin typeface="Source Sans Pro Light"/>
                <a:ea typeface="Source Sans Pro Light"/>
              </a:rPr>
              <a:t>von Schüler*innen mit </a:t>
            </a:r>
            <a:r>
              <a:rPr lang="de-DE" b="1">
                <a:latin typeface="Source Sans Pro Light"/>
                <a:ea typeface="Source Sans Pro Light"/>
              </a:rPr>
              <a:t>fachlichem Lernen</a:t>
            </a:r>
            <a:r>
              <a:rPr lang="de-DE">
                <a:latin typeface="Source Sans Pro Light"/>
                <a:ea typeface="Source Sans Pro Light"/>
              </a:rPr>
              <a:t> im Unterricht verbindet</a:t>
            </a:r>
            <a:r>
              <a:rPr lang="de-DE">
                <a:latin typeface="Source Sans Pro Light"/>
                <a:ea typeface="Source Sans Pro Light"/>
              </a:rPr>
              <a:t>.</a:t>
            </a:r>
            <a:endParaRPr lang="de-DE">
              <a:latin typeface="Source Sans Pro Light"/>
              <a:ea typeface="Source Sans Pro Light"/>
            </a:endParaRPr>
          </a:p>
        </p:txBody>
      </p:sp>
      <p:pic>
        <p:nvPicPr>
          <p:cNvPr id="10" name="Grafik 9"/>
          <p:cNvPicPr>
            <a:picLocks noChangeAspect="1"/>
          </p:cNvPicPr>
          <p:nvPr/>
        </p:nvPicPr>
        <p:blipFill>
          <a:blip r:embed="rId3"/>
          <a:stretch/>
        </p:blipFill>
        <p:spPr bwMode="auto">
          <a:xfrm>
            <a:off x="3579254" y="3204915"/>
            <a:ext cx="4524421" cy="193909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a:t>Was ist Lernen durch Engagement (LdE)?</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4</a:t>
            </a:fld>
            <a:endParaRPr lang="de-DE"/>
          </a:p>
        </p:txBody>
      </p:sp>
      <p:pic>
        <p:nvPicPr>
          <p:cNvPr id="93474063" name="Grafik 93474062"/>
          <p:cNvPicPr>
            <a:picLocks noChangeAspect="1"/>
          </p:cNvPicPr>
          <p:nvPr/>
        </p:nvPicPr>
        <p:blipFill>
          <a:blip r:embed="rId3"/>
          <a:srcRect l="21729" t="20611" r="20444" b="4608"/>
          <a:stretch/>
        </p:blipFill>
        <p:spPr bwMode="auto">
          <a:xfrm>
            <a:off x="262827" y="3090472"/>
            <a:ext cx="3873237" cy="2761081"/>
          </a:xfrm>
          <a:prstGeom prst="rect">
            <a:avLst/>
          </a:prstGeom>
        </p:spPr>
      </p:pic>
      <p:sp>
        <p:nvSpPr>
          <p:cNvPr id="83417530" name="Textfeld 83417529"/>
          <p:cNvSpPr txBox="1"/>
          <p:nvPr/>
        </p:nvSpPr>
        <p:spPr bwMode="auto">
          <a:xfrm>
            <a:off x="4326249" y="3176488"/>
            <a:ext cx="7560955" cy="241348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nSpc>
                <a:spcPct val="150000"/>
              </a:lnSpc>
              <a:defRPr/>
            </a:pPr>
            <a:r>
              <a:rPr sz="2400">
                <a:latin typeface="Source Sans Pro Light"/>
                <a:ea typeface="Source Sans Pro Light"/>
                <a:cs typeface="Source Sans Pro Light"/>
              </a:rPr>
              <a:t>... </a:t>
            </a:r>
            <a:r>
              <a:rPr sz="2400">
                <a:latin typeface="Source Sans Pro Light"/>
                <a:ea typeface="Source Sans Pro Light"/>
                <a:cs typeface="Source Sans Pro Light"/>
              </a:rPr>
              <a:t>orientiert</a:t>
            </a:r>
            <a:r>
              <a:rPr sz="2400">
                <a:latin typeface="Source Sans Pro Light"/>
                <a:ea typeface="Source Sans Pro Light"/>
                <a:cs typeface="Source Sans Pro Light"/>
              </a:rPr>
              <a:t> </a:t>
            </a:r>
            <a:r>
              <a:rPr sz="2400">
                <a:latin typeface="Source Sans Pro Light"/>
                <a:ea typeface="Source Sans Pro Light"/>
                <a:cs typeface="Source Sans Pro Light"/>
              </a:rPr>
              <a:t>sich</a:t>
            </a:r>
            <a:r>
              <a:rPr sz="2400">
                <a:latin typeface="Source Sans Pro Light"/>
                <a:ea typeface="Source Sans Pro Light"/>
                <a:cs typeface="Source Sans Pro Light"/>
              </a:rPr>
              <a:t> an </a:t>
            </a:r>
            <a:r>
              <a:rPr sz="2400">
                <a:latin typeface="Source Sans Pro Light"/>
                <a:ea typeface="Source Sans Pro Light"/>
                <a:cs typeface="Source Sans Pro Light"/>
              </a:rPr>
              <a:t>verschiedenen</a:t>
            </a:r>
            <a:r>
              <a:rPr sz="2400">
                <a:latin typeface="Source Sans Pro Light"/>
                <a:ea typeface="Source Sans Pro Light"/>
                <a:cs typeface="Source Sans Pro Light"/>
              </a:rPr>
              <a:t> </a:t>
            </a:r>
            <a:r>
              <a:rPr sz="2400">
                <a:latin typeface="Source Sans Pro Light"/>
                <a:ea typeface="Source Sans Pro Light"/>
                <a:cs typeface="Source Sans Pro Light"/>
              </a:rPr>
              <a:t>Qualitätsstandards</a:t>
            </a:r>
            <a:r>
              <a:rPr lang="de-DE" sz="2400">
                <a:latin typeface="Source Sans Pro Light"/>
                <a:ea typeface="Source Sans Pro Light"/>
                <a:cs typeface="Source Sans Pro Light"/>
              </a:rPr>
              <a:t>.</a:t>
            </a:r>
            <a:endParaRPr sz="2400">
              <a:latin typeface="Source Sans Pro Light"/>
              <a:cs typeface="Source Sans Pro Light"/>
            </a:endParaRPr>
          </a:p>
          <a:p>
            <a:pPr>
              <a:lnSpc>
                <a:spcPct val="150000"/>
              </a:lnSpc>
              <a:defRPr/>
            </a:pPr>
            <a:r>
              <a:rPr sz="2400">
                <a:latin typeface="Source Sans Pro Light"/>
                <a:ea typeface="Source Sans Pro Light"/>
                <a:cs typeface="Source Sans Pro Light"/>
              </a:rPr>
              <a:t>... </a:t>
            </a:r>
            <a:r>
              <a:rPr sz="2400">
                <a:latin typeface="Source Sans Pro Light"/>
                <a:ea typeface="Source Sans Pro Light"/>
                <a:cs typeface="Source Sans Pro Light"/>
              </a:rPr>
              <a:t>findet</a:t>
            </a:r>
            <a:r>
              <a:rPr sz="2400">
                <a:latin typeface="Source Sans Pro Light"/>
                <a:ea typeface="Source Sans Pro Light"/>
                <a:cs typeface="Source Sans Pro Light"/>
              </a:rPr>
              <a:t> </a:t>
            </a:r>
            <a:r>
              <a:rPr sz="2400">
                <a:latin typeface="Source Sans Pro Light"/>
                <a:ea typeface="Source Sans Pro Light"/>
                <a:cs typeface="Source Sans Pro Light"/>
              </a:rPr>
              <a:t>im</a:t>
            </a:r>
            <a:r>
              <a:rPr sz="2400">
                <a:latin typeface="Source Sans Pro Light"/>
                <a:ea typeface="Source Sans Pro Light"/>
                <a:cs typeface="Source Sans Pro Light"/>
              </a:rPr>
              <a:t> </a:t>
            </a:r>
            <a:r>
              <a:rPr sz="2400">
                <a:latin typeface="Source Sans Pro Light"/>
                <a:ea typeface="Source Sans Pro Light"/>
                <a:cs typeface="Source Sans Pro Light"/>
              </a:rPr>
              <a:t>sozialen</a:t>
            </a:r>
            <a:r>
              <a:rPr sz="2400">
                <a:latin typeface="Source Sans Pro Light"/>
                <a:ea typeface="Source Sans Pro Light"/>
                <a:cs typeface="Source Sans Pro Light"/>
              </a:rPr>
              <a:t>, </a:t>
            </a:r>
            <a:r>
              <a:rPr sz="2400">
                <a:latin typeface="Source Sans Pro Light"/>
                <a:ea typeface="Source Sans Pro Light"/>
                <a:cs typeface="Source Sans Pro Light"/>
              </a:rPr>
              <a:t>ökologischen</a:t>
            </a:r>
            <a:r>
              <a:rPr sz="2400">
                <a:latin typeface="Source Sans Pro Light"/>
                <a:ea typeface="Source Sans Pro Light"/>
                <a:cs typeface="Source Sans Pro Light"/>
              </a:rPr>
              <a:t>, </a:t>
            </a:r>
            <a:r>
              <a:rPr sz="2400">
                <a:latin typeface="Source Sans Pro Light"/>
                <a:ea typeface="Source Sans Pro Light"/>
                <a:cs typeface="Source Sans Pro Light"/>
              </a:rPr>
              <a:t>kulturellen</a:t>
            </a:r>
            <a:r>
              <a:rPr sz="2400">
                <a:latin typeface="Source Sans Pro Light"/>
                <a:ea typeface="Source Sans Pro Light"/>
                <a:cs typeface="Source Sans Pro Light"/>
              </a:rPr>
              <a:t> und</a:t>
            </a:r>
            <a:br>
              <a:rPr sz="2400">
                <a:latin typeface="Source Sans Pro Light"/>
                <a:ea typeface="Source Sans Pro Light"/>
                <a:cs typeface="Source Sans Pro Light"/>
              </a:rPr>
            </a:br>
            <a:r>
              <a:rPr sz="2400">
                <a:latin typeface="Source Sans Pro Light"/>
                <a:ea typeface="Source Sans Pro Light"/>
                <a:cs typeface="Source Sans Pro Light"/>
              </a:rPr>
              <a:t>    </a:t>
            </a:r>
            <a:r>
              <a:rPr sz="2400">
                <a:latin typeface="Source Sans Pro Light"/>
                <a:ea typeface="Source Sans Pro Light"/>
                <a:cs typeface="Source Sans Pro Light"/>
              </a:rPr>
              <a:t>politischen</a:t>
            </a:r>
            <a:r>
              <a:rPr sz="2400">
                <a:latin typeface="Source Sans Pro Light"/>
                <a:ea typeface="Source Sans Pro Light"/>
                <a:cs typeface="Source Sans Pro Light"/>
              </a:rPr>
              <a:t> </a:t>
            </a:r>
            <a:r>
              <a:rPr sz="2400">
                <a:latin typeface="Source Sans Pro Light"/>
                <a:ea typeface="Source Sans Pro Light"/>
                <a:cs typeface="Source Sans Pro Light"/>
              </a:rPr>
              <a:t>Bereich</a:t>
            </a:r>
            <a:r>
              <a:rPr sz="2400">
                <a:latin typeface="Source Sans Pro Light"/>
                <a:ea typeface="Source Sans Pro Light"/>
                <a:cs typeface="Source Sans Pro Light"/>
              </a:rPr>
              <a:t> </a:t>
            </a:r>
            <a:r>
              <a:rPr sz="2400">
                <a:latin typeface="Source Sans Pro Light"/>
                <a:ea typeface="Source Sans Pro Light"/>
                <a:cs typeface="Source Sans Pro Light"/>
              </a:rPr>
              <a:t>statt</a:t>
            </a:r>
            <a:r>
              <a:rPr lang="de-DE" sz="2400">
                <a:latin typeface="Source Sans Pro Light"/>
                <a:ea typeface="Source Sans Pro Light"/>
                <a:cs typeface="Source Sans Pro Light"/>
              </a:rPr>
              <a:t>.</a:t>
            </a:r>
            <a:endParaRPr sz="2400">
              <a:latin typeface="Source Sans Pro Light"/>
              <a:cs typeface="Source Sans Pro Light"/>
            </a:endParaRPr>
          </a:p>
          <a:p>
            <a:pPr>
              <a:lnSpc>
                <a:spcPct val="150000"/>
              </a:lnSpc>
              <a:defRPr/>
            </a:pPr>
            <a:r>
              <a:rPr sz="2400">
                <a:latin typeface="Source Sans Pro Light"/>
                <a:ea typeface="Source Sans Pro Light"/>
                <a:cs typeface="Source Sans Pro Light"/>
              </a:rPr>
              <a:t>... </a:t>
            </a:r>
            <a:r>
              <a:rPr sz="2400">
                <a:latin typeface="Source Sans Pro Light"/>
                <a:ea typeface="Source Sans Pro Light"/>
                <a:cs typeface="Source Sans Pro Light"/>
              </a:rPr>
              <a:t>ist</a:t>
            </a:r>
            <a:r>
              <a:rPr sz="2400">
                <a:latin typeface="Source Sans Pro Light"/>
                <a:ea typeface="Source Sans Pro Light"/>
                <a:cs typeface="Source Sans Pro Light"/>
              </a:rPr>
              <a:t> </a:t>
            </a:r>
            <a:r>
              <a:rPr sz="2400">
                <a:latin typeface="Source Sans Pro Light"/>
                <a:ea typeface="Source Sans Pro Light"/>
                <a:cs typeface="Source Sans Pro Light"/>
              </a:rPr>
              <a:t>für</a:t>
            </a:r>
            <a:r>
              <a:rPr sz="2400">
                <a:latin typeface="Source Sans Pro Light"/>
                <a:ea typeface="Source Sans Pro Light"/>
                <a:cs typeface="Source Sans Pro Light"/>
              </a:rPr>
              <a:t> </a:t>
            </a:r>
            <a:r>
              <a:rPr sz="2400">
                <a:latin typeface="Source Sans Pro Light"/>
                <a:ea typeface="Source Sans Pro Light"/>
                <a:cs typeface="Source Sans Pro Light"/>
              </a:rPr>
              <a:t>alle</a:t>
            </a:r>
            <a:r>
              <a:rPr sz="2400">
                <a:latin typeface="Source Sans Pro Light"/>
                <a:ea typeface="Source Sans Pro Light"/>
                <a:cs typeface="Source Sans Pro Light"/>
              </a:rPr>
              <a:t> </a:t>
            </a:r>
            <a:r>
              <a:rPr sz="2400">
                <a:latin typeface="Source Sans Pro Light"/>
                <a:ea typeface="Source Sans Pro Light"/>
                <a:cs typeface="Source Sans Pro Light"/>
              </a:rPr>
              <a:t>Schulformen</a:t>
            </a:r>
            <a:r>
              <a:rPr sz="2400">
                <a:latin typeface="Source Sans Pro Light"/>
                <a:ea typeface="Source Sans Pro Light"/>
                <a:cs typeface="Source Sans Pro Light"/>
              </a:rPr>
              <a:t>, </a:t>
            </a:r>
            <a:r>
              <a:rPr sz="2400">
                <a:latin typeface="Source Sans Pro Light"/>
                <a:ea typeface="Source Sans Pro Light"/>
                <a:cs typeface="Source Sans Pro Light"/>
              </a:rPr>
              <a:t>Altersstufen</a:t>
            </a:r>
            <a:r>
              <a:rPr sz="2400">
                <a:latin typeface="Source Sans Pro Light"/>
                <a:ea typeface="Source Sans Pro Light"/>
                <a:cs typeface="Source Sans Pro Light"/>
              </a:rPr>
              <a:t> und </a:t>
            </a:r>
            <a:r>
              <a:rPr sz="2400">
                <a:latin typeface="Source Sans Pro Light"/>
                <a:ea typeface="Source Sans Pro Light"/>
                <a:cs typeface="Source Sans Pro Light"/>
              </a:rPr>
              <a:t>Fächer</a:t>
            </a:r>
            <a:r>
              <a:rPr sz="2400">
                <a:latin typeface="Source Sans Pro Light"/>
                <a:ea typeface="Source Sans Pro Light"/>
                <a:cs typeface="Source Sans Pro Light"/>
              </a:rPr>
              <a:t> </a:t>
            </a:r>
            <a:r>
              <a:rPr sz="2400">
                <a:latin typeface="Source Sans Pro Light"/>
                <a:ea typeface="Source Sans Pro Light"/>
                <a:cs typeface="Source Sans Pro Light"/>
              </a:rPr>
              <a:t>geeignet</a:t>
            </a:r>
            <a:r>
              <a:rPr lang="de-DE" sz="2400">
                <a:latin typeface="Source Sans Pro Light"/>
                <a:ea typeface="Source Sans Pro Light"/>
                <a:cs typeface="Source Sans Pro Light"/>
              </a:rPr>
              <a:t>.</a:t>
            </a:r>
            <a:endParaRPr/>
          </a:p>
        </p:txBody>
      </p:sp>
      <p:sp>
        <p:nvSpPr>
          <p:cNvPr id="8" name="Inhaltsplatzhalter 2"/>
          <p:cNvSpPr>
            <a:spLocks noGrp="1"/>
          </p:cNvSpPr>
          <p:nvPr>
            <p:ph idx="1"/>
          </p:nvPr>
        </p:nvSpPr>
        <p:spPr bwMode="auto">
          <a:xfrm>
            <a:off x="527697" y="1356201"/>
            <a:ext cx="11263810" cy="1504940"/>
          </a:xfrm>
        </p:spPr>
        <p:txBody>
          <a:bodyPr/>
          <a:lstStyle/>
          <a:p>
            <a:pPr marL="0" indent="0">
              <a:buNone/>
              <a:defRPr/>
            </a:pPr>
            <a:r>
              <a:rPr lang="de-DE" b="1">
                <a:latin typeface="Source Sans Pro Light"/>
                <a:ea typeface="Source Sans Pro Light"/>
              </a:rPr>
              <a:t>Lernen </a:t>
            </a:r>
            <a:r>
              <a:rPr lang="de-DE" b="1">
                <a:latin typeface="Source Sans Pro Light"/>
                <a:ea typeface="Source Sans Pro Light"/>
              </a:rPr>
              <a:t>durch Engagement </a:t>
            </a:r>
            <a:r>
              <a:rPr lang="de-DE">
                <a:latin typeface="Source Sans Pro Light"/>
                <a:ea typeface="Source Sans Pro Light"/>
              </a:rPr>
              <a:t>(engl. Service-Learning) </a:t>
            </a:r>
            <a:r>
              <a:rPr lang="de-DE">
                <a:latin typeface="Source Sans Pro Light"/>
                <a:ea typeface="Source Sans Pro Light"/>
              </a:rPr>
              <a:t>ist eine </a:t>
            </a:r>
            <a:r>
              <a:rPr lang="de-DE" b="1">
                <a:latin typeface="Source Sans Pro Light"/>
                <a:ea typeface="Source Sans Pro Light"/>
              </a:rPr>
              <a:t>kompetenz- und handlungsorientierte </a:t>
            </a:r>
            <a:r>
              <a:rPr lang="de-DE">
                <a:latin typeface="Source Sans Pro Light"/>
                <a:ea typeface="Source Sans Pro Light"/>
              </a:rPr>
              <a:t>Lernform, die </a:t>
            </a:r>
            <a:r>
              <a:rPr lang="de-DE" b="1">
                <a:latin typeface="Source Sans Pro Light"/>
                <a:ea typeface="Source Sans Pro Light"/>
              </a:rPr>
              <a:t>gesellschaftliches Engagement </a:t>
            </a:r>
            <a:r>
              <a:rPr lang="de-DE">
                <a:latin typeface="Source Sans Pro Light"/>
                <a:ea typeface="Source Sans Pro Light"/>
              </a:rPr>
              <a:t>von Schüler*innen mit </a:t>
            </a:r>
            <a:r>
              <a:rPr lang="de-DE" b="1">
                <a:latin typeface="Source Sans Pro Light"/>
                <a:ea typeface="Source Sans Pro Light"/>
              </a:rPr>
              <a:t>fachlichem Lernen</a:t>
            </a:r>
            <a:r>
              <a:rPr lang="de-DE">
                <a:latin typeface="Source Sans Pro Light"/>
                <a:ea typeface="Source Sans Pro Light"/>
              </a:rPr>
              <a:t> im Unterricht verbindet</a:t>
            </a:r>
            <a:r>
              <a:rPr lang="de-DE">
                <a:latin typeface="Source Sans Pro Light"/>
                <a:ea typeface="Source Sans Pro Light"/>
              </a:rPr>
              <a:t>.</a:t>
            </a:r>
            <a:endParaRPr lang="de-DE">
              <a:latin typeface="Source Sans Pro Light"/>
              <a:ea typeface="Source Sans Pro Light"/>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4740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417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30372392" name="Rechteck 930372391"/>
          <p:cNvSpPr/>
          <p:nvPr/>
        </p:nvSpPr>
        <p:spPr bwMode="auto">
          <a:xfrm>
            <a:off x="1481584" y="6007351"/>
            <a:ext cx="5818737" cy="811039"/>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bwMode="auto"/>
        <p:txBody>
          <a:bodyPr/>
          <a:lstStyle/>
          <a:p>
            <a:pPr>
              <a:defRPr/>
            </a:pPr>
            <a:r>
              <a:rPr lang="de-DE"/>
              <a:t>Doppelte Zielsetzung im LdE</a:t>
            </a:r>
            <a:endParaRPr/>
          </a:p>
        </p:txBody>
      </p:sp>
      <p:sp>
        <p:nvSpPr>
          <p:cNvPr id="3" name="Inhaltsplatzhalter 2"/>
          <p:cNvSpPr>
            <a:spLocks noGrp="1"/>
          </p:cNvSpPr>
          <p:nvPr>
            <p:ph idx="1"/>
          </p:nvPr>
        </p:nvSpPr>
        <p:spPr bwMode="auto">
          <a:xfrm>
            <a:off x="145573" y="1121357"/>
            <a:ext cx="10521505" cy="2103939"/>
          </a:xfrm>
        </p:spPr>
        <p:txBody>
          <a:bodyPr vertOverflow="overflow" horzOverflow="overflow" vert="horz" wrap="square" lIns="91440" tIns="45720" rIns="91440" bIns="45720" numCol="2" spcCol="0" rtlCol="0" fromWordArt="0" anchor="t" anchorCtr="0" forceAA="0" compatLnSpc="0">
            <a:normAutofit/>
          </a:bodyPr>
          <a:lstStyle/>
          <a:p>
            <a:pPr marL="457200" indent="-457200">
              <a:buFontTx/>
              <a:buAutoNum type="arabicPeriod"/>
              <a:defRPr/>
            </a:pPr>
            <a:r>
              <a:rPr lang="de-DE" sz="2400" b="1">
                <a:solidFill>
                  <a:srgbClr val="FF0000"/>
                </a:solidFill>
                <a:latin typeface="Source Sans Pro Light"/>
                <a:ea typeface="Source Sans Pro Light"/>
              </a:rPr>
              <a:t>Unterricht &amp; Lernen verändern</a:t>
            </a:r>
            <a:endParaRPr/>
          </a:p>
          <a:p>
            <a:pPr marL="457200" lvl="1" indent="0">
              <a:buNone/>
              <a:defRPr/>
            </a:pPr>
            <a:r>
              <a:rPr lang="de-DE">
                <a:solidFill>
                  <a:prstClr val="black"/>
                </a:solidFill>
                <a:latin typeface="Source Sans Pro Light"/>
                <a:ea typeface="Source Sans Pro Light"/>
              </a:rPr>
              <a:t>Lernen durch Erfahrung</a:t>
            </a:r>
            <a:endParaRPr/>
          </a:p>
          <a:p>
            <a:pPr marL="457200" lvl="1" indent="0">
              <a:buNone/>
              <a:defRPr/>
            </a:pPr>
            <a:r>
              <a:rPr lang="de-DE" sz="2000">
                <a:solidFill>
                  <a:prstClr val="black"/>
                </a:solidFill>
                <a:latin typeface="Source Sans Pro Light"/>
                <a:ea typeface="Source Sans Pro Light"/>
              </a:rPr>
              <a:t>(John Dewey, konstruktivistische </a:t>
            </a:r>
            <a:br>
              <a:rPr lang="de-DE" sz="2000">
                <a:solidFill>
                  <a:prstClr val="black"/>
                </a:solidFill>
                <a:latin typeface="Source Sans Pro Light"/>
                <a:ea typeface="Source Sans Pro Light"/>
              </a:rPr>
            </a:br>
            <a:r>
              <a:rPr lang="de-DE" sz="2000">
                <a:solidFill>
                  <a:prstClr val="black"/>
                </a:solidFill>
                <a:latin typeface="Source Sans Pro Light"/>
                <a:ea typeface="Source Sans Pro Light"/>
              </a:rPr>
              <a:t>Auffassung von Lernen)</a:t>
            </a:r>
            <a:br>
              <a:rPr lang="de-DE">
                <a:solidFill>
                  <a:prstClr val="black"/>
                </a:solidFill>
                <a:latin typeface="Source Sans Pro Light"/>
                <a:ea typeface="Source Sans Pro Light"/>
              </a:rPr>
            </a:br>
            <a:endParaRPr lang="de-DE">
              <a:solidFill>
                <a:prstClr val="black"/>
              </a:solidFill>
              <a:latin typeface="Source Sans Pro Light"/>
              <a:ea typeface="Source Sans Pro Light"/>
            </a:endParaRPr>
          </a:p>
          <a:p>
            <a:pPr marL="457200" indent="-457200">
              <a:buFontTx/>
              <a:buAutoNum type="arabicPeriod"/>
              <a:defRPr/>
            </a:pPr>
            <a:r>
              <a:rPr lang="de-DE" sz="2400" b="1">
                <a:solidFill>
                  <a:srgbClr val="FF0000"/>
                </a:solidFill>
                <a:latin typeface="Source Sans Pro Light"/>
                <a:ea typeface="Source Sans Pro Light"/>
              </a:rPr>
              <a:t>Demokratie &amp; Zivilgesellschaft stärken</a:t>
            </a:r>
            <a:endParaRPr/>
          </a:p>
          <a:p>
            <a:pPr marL="457200" lvl="1" indent="0">
              <a:buNone/>
              <a:defRPr/>
            </a:pPr>
            <a:r>
              <a:rPr lang="de-DE">
                <a:latin typeface="Source Sans Pro Light"/>
                <a:ea typeface="Source Sans Pro Light"/>
              </a:rPr>
              <a:t>Bereitschaft und Kompetenz für  Engagement entwickeln </a:t>
            </a:r>
            <a:br>
              <a:rPr lang="de-DE" sz="2000">
                <a:latin typeface="Source Sans Pro Light"/>
                <a:ea typeface="Source Sans Pro Light"/>
              </a:rPr>
            </a:br>
            <a:r>
              <a:rPr lang="de-DE" sz="2000">
                <a:latin typeface="Source Sans Pro Light"/>
                <a:ea typeface="Source Sans Pro Light"/>
              </a:rPr>
              <a:t>(„Demokratie als Lebensform“, John Dewey)</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5</a:t>
            </a:fld>
            <a:endParaRPr lang="de-DE"/>
          </a:p>
        </p:txBody>
      </p:sp>
      <p:pic>
        <p:nvPicPr>
          <p:cNvPr id="6" name="Grafik 5"/>
          <p:cNvPicPr>
            <a:picLocks noChangeAspect="1"/>
          </p:cNvPicPr>
          <p:nvPr/>
        </p:nvPicPr>
        <p:blipFill>
          <a:blip r:embed="rId3"/>
          <a:srcRect l="0" t="0" r="50000" b="10908"/>
          <a:stretch/>
        </p:blipFill>
        <p:spPr bwMode="auto">
          <a:xfrm>
            <a:off x="1873776" y="2828923"/>
            <a:ext cx="3062208" cy="3870577"/>
          </a:xfrm>
          <a:prstGeom prst="rect">
            <a:avLst/>
          </a:prstGeom>
        </p:spPr>
      </p:pic>
      <p:pic>
        <p:nvPicPr>
          <p:cNvPr id="1140138736" name="Grafik 5"/>
          <p:cNvPicPr>
            <a:picLocks noChangeAspect="1"/>
          </p:cNvPicPr>
          <p:nvPr/>
        </p:nvPicPr>
        <p:blipFill>
          <a:blip r:embed="rId3"/>
          <a:srcRect l="49821" t="0" r="0" b="10906"/>
          <a:stretch/>
        </p:blipFill>
        <p:spPr bwMode="auto">
          <a:xfrm>
            <a:off x="4935984" y="2830430"/>
            <a:ext cx="3073148" cy="3870577"/>
          </a:xfrm>
          <a:prstGeom prst="rect">
            <a:avLst/>
          </a:prstGeom>
        </p:spPr>
      </p:pic>
      <p:grpSp>
        <p:nvGrpSpPr>
          <p:cNvPr id="4" name="Gruppieren 3"/>
          <p:cNvGrpSpPr/>
          <p:nvPr/>
        </p:nvGrpSpPr>
        <p:grpSpPr bwMode="auto">
          <a:xfrm>
            <a:off x="8772632" y="2172036"/>
            <a:ext cx="3158780" cy="4442948"/>
            <a:chOff x="8772632" y="2172036"/>
            <a:chExt cx="3158780" cy="4442948"/>
          </a:xfrm>
        </p:grpSpPr>
        <p:pic>
          <p:nvPicPr>
            <p:cNvPr id="8" name="Grafik 4"/>
            <p:cNvPicPr>
              <a:picLocks noChangeAspect="1" noChangeArrowheads="1"/>
            </p:cNvPicPr>
            <p:nvPr/>
          </p:nvPicPr>
          <p:blipFill>
            <a:blip r:embed="rId4"/>
            <a:stretch/>
          </p:blipFill>
          <p:spPr bwMode="auto">
            <a:xfrm>
              <a:off x="8772632" y="2841808"/>
              <a:ext cx="2908771" cy="2563731"/>
            </a:xfrm>
            <a:prstGeom prst="rect">
              <a:avLst/>
            </a:prstGeom>
            <a:noFill/>
            <a:ln>
              <a:noFill/>
            </a:ln>
          </p:spPr>
        </p:pic>
        <p:sp>
          <p:nvSpPr>
            <p:cNvPr id="9" name="Textfeld 8"/>
            <p:cNvSpPr txBox="1">
              <a:spLocks noChangeArrowheads="1"/>
            </p:cNvSpPr>
            <p:nvPr/>
          </p:nvSpPr>
          <p:spPr bwMode="auto">
            <a:xfrm>
              <a:off x="8870110" y="5230684"/>
              <a:ext cx="2203450" cy="1384300"/>
            </a:xfrm>
            <a:prstGeom prst="rect">
              <a:avLst/>
            </a:prstGeom>
            <a:noFill/>
            <a:ln>
              <a:noFill/>
            </a:ln>
          </p:spPr>
          <p:txBody>
            <a:bodyPr>
              <a:spAutoFit/>
            </a:bodyPr>
            <a:lstStyle>
              <a:lvl1pPr>
                <a:spcBef>
                  <a:spcPts val="600"/>
                </a:spcBef>
                <a:buFont typeface="Arial"/>
                <a:buChar char="•"/>
                <a:defRPr sz="2200">
                  <a:solidFill>
                    <a:schemeClr val="tx1"/>
                  </a:solidFill>
                  <a:latin typeface="Arial"/>
                  <a:cs typeface="Arial"/>
                </a:defRPr>
              </a:lvl1pPr>
              <a:lvl2pPr marL="742950" indent="-285750">
                <a:spcBef>
                  <a:spcPts val="600"/>
                </a:spcBef>
                <a:buFont typeface="Arial"/>
                <a:buChar char="•"/>
                <a:defRPr sz="2200">
                  <a:solidFill>
                    <a:schemeClr val="tx1"/>
                  </a:solidFill>
                  <a:latin typeface="Arial"/>
                  <a:cs typeface="Arial"/>
                </a:defRPr>
              </a:lvl2pPr>
              <a:lvl3pPr marL="1143000" indent="-228600">
                <a:spcBef>
                  <a:spcPts val="600"/>
                </a:spcBef>
                <a:buFont typeface="Arial"/>
                <a:buChar char="•"/>
                <a:defRPr sz="2200">
                  <a:solidFill>
                    <a:schemeClr val="tx1"/>
                  </a:solidFill>
                  <a:latin typeface="Arial"/>
                  <a:cs typeface="Arial"/>
                </a:defRPr>
              </a:lvl3pPr>
              <a:lvl4pPr marL="1600200" indent="-228600">
                <a:spcBef>
                  <a:spcPts val="600"/>
                </a:spcBef>
                <a:buFont typeface="Arial"/>
                <a:buChar char="•"/>
                <a:defRPr sz="2200">
                  <a:solidFill>
                    <a:schemeClr val="tx1"/>
                  </a:solidFill>
                  <a:latin typeface="Arial"/>
                  <a:cs typeface="Arial"/>
                </a:defRPr>
              </a:lvl4pPr>
              <a:lvl5pPr marL="2057400" indent="-228600">
                <a:spcBef>
                  <a:spcPts val="600"/>
                </a:spcBef>
                <a:buFont typeface="Arial"/>
                <a:buChar char="•"/>
                <a:defRPr sz="2200">
                  <a:solidFill>
                    <a:schemeClr val="tx1"/>
                  </a:solidFill>
                  <a:latin typeface="Arial"/>
                  <a:cs typeface="Arial"/>
                </a:defRPr>
              </a:lvl5pPr>
              <a:lvl6pPr marL="2514600" indent="-228600">
                <a:spcBef>
                  <a:spcPts val="600"/>
                </a:spcBef>
                <a:spcAft>
                  <a:spcPts val="0"/>
                </a:spcAft>
                <a:buFont typeface="Arial"/>
                <a:buChar char="•"/>
                <a:defRPr sz="2200">
                  <a:solidFill>
                    <a:schemeClr val="tx1"/>
                  </a:solidFill>
                  <a:latin typeface="Arial"/>
                  <a:cs typeface="Arial"/>
                </a:defRPr>
              </a:lvl6pPr>
              <a:lvl7pPr marL="2971800" indent="-228600">
                <a:spcBef>
                  <a:spcPts val="600"/>
                </a:spcBef>
                <a:spcAft>
                  <a:spcPts val="0"/>
                </a:spcAft>
                <a:buFont typeface="Arial"/>
                <a:buChar char="•"/>
                <a:defRPr sz="2200">
                  <a:solidFill>
                    <a:schemeClr val="tx1"/>
                  </a:solidFill>
                  <a:latin typeface="Arial"/>
                  <a:cs typeface="Arial"/>
                </a:defRPr>
              </a:lvl7pPr>
              <a:lvl8pPr marL="3429000" indent="-228600">
                <a:spcBef>
                  <a:spcPts val="600"/>
                </a:spcBef>
                <a:spcAft>
                  <a:spcPts val="0"/>
                </a:spcAft>
                <a:buFont typeface="Arial"/>
                <a:buChar char="•"/>
                <a:defRPr sz="2200">
                  <a:solidFill>
                    <a:schemeClr val="tx1"/>
                  </a:solidFill>
                  <a:latin typeface="Arial"/>
                  <a:cs typeface="Arial"/>
                </a:defRPr>
              </a:lvl8pPr>
              <a:lvl9pPr marL="3886200" indent="-228600">
                <a:spcBef>
                  <a:spcPts val="600"/>
                </a:spcBef>
                <a:spcAft>
                  <a:spcPts val="0"/>
                </a:spcAft>
                <a:buFont typeface="Arial"/>
                <a:buChar char="•"/>
                <a:defRPr sz="2200">
                  <a:solidFill>
                    <a:schemeClr val="tx1"/>
                  </a:solidFill>
                  <a:latin typeface="Arial"/>
                  <a:cs typeface="Arial"/>
                </a:defRPr>
              </a:lvl9pPr>
            </a:lstStyle>
            <a:p>
              <a:pPr algn="ctr">
                <a:spcBef>
                  <a:spcPts val="0"/>
                </a:spcBef>
                <a:buFontTx/>
                <a:buNone/>
                <a:defRPr/>
              </a:pPr>
              <a:r>
                <a:rPr lang="de-DE" sz="2100" b="1" i="1"/>
                <a:t>„Mit dem was ich lerne, kann ich wirklich was bewegen!“ </a:t>
              </a:r>
              <a:endParaRPr/>
            </a:p>
          </p:txBody>
        </p:sp>
        <p:sp>
          <p:nvSpPr>
            <p:cNvPr id="10" name="Textfeld 9"/>
            <p:cNvSpPr txBox="1"/>
            <p:nvPr/>
          </p:nvSpPr>
          <p:spPr bwMode="auto">
            <a:xfrm rot="16199998">
              <a:off x="10171748" y="3623923"/>
              <a:ext cx="3211551" cy="307777"/>
            </a:xfrm>
            <a:prstGeom prst="rect">
              <a:avLst/>
            </a:prstGeom>
            <a:noFill/>
          </p:spPr>
          <p:txBody>
            <a:bodyPr wrap="square" rtlCol="0">
              <a:spAutoFit/>
            </a:bodyPr>
            <a:lstStyle/>
            <a:p>
              <a:pPr>
                <a:defRPr/>
              </a:pPr>
              <a:r>
                <a:rPr lang="de-DE" sz="1400">
                  <a:latin typeface="Source Sans Pro Light"/>
                  <a:ea typeface="Source Sans Pro"/>
                </a:rPr>
                <a:t>Illustration: Anne Lehmann</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0138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Verankerung von </a:t>
            </a:r>
            <a:r>
              <a:rPr lang="de-DE"/>
              <a:t>LdE</a:t>
            </a:r>
            <a:endParaRPr lang="de-DE"/>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6</a:t>
            </a:fld>
            <a:endParaRPr lang="de-DE"/>
          </a:p>
        </p:txBody>
      </p:sp>
      <p:sp>
        <p:nvSpPr>
          <p:cNvPr id="7" name="Rechteck 6"/>
          <p:cNvSpPr/>
          <p:nvPr/>
        </p:nvSpPr>
        <p:spPr bwMode="auto">
          <a:xfrm>
            <a:off x="280613" y="1138570"/>
            <a:ext cx="6197163" cy="2062103"/>
          </a:xfrm>
          <a:prstGeom prst="rect">
            <a:avLst/>
          </a:prstGeom>
        </p:spPr>
        <p:txBody>
          <a:bodyPr wrap="square">
            <a:spAutoFit/>
          </a:bodyPr>
          <a:lstStyle/>
          <a:p>
            <a:pPr algn="ctr">
              <a:defRPr/>
            </a:pPr>
            <a:r>
              <a:rPr lang="de-DE" sz="1600" i="1">
                <a:latin typeface="Source Sans Pro Light"/>
                <a:ea typeface="Source Sans Pro Light"/>
              </a:rPr>
              <a:t>In jedem Fach wie auch außerhalb des Unterrichts geht es darum, die Bereitschaft der Schülerinnen und Schüler zur Übernahme von Verantwortung und zur aktiven Mitgestaltung des Schullebens zu fordern und zu fördern. Dies geschieht beispielhaft über … die Eröffnung und Pflege von </a:t>
            </a:r>
            <a:r>
              <a:rPr lang="de-DE" sz="1600" b="1" i="1">
                <a:latin typeface="Source Sans Pro Light"/>
                <a:ea typeface="Source Sans Pro Light"/>
              </a:rPr>
              <a:t>Gelegenheiten zur aktiven und ernsthaften Beteiligung der Schülerinnen und Schüler im Sinne demokratischer Partizipation </a:t>
            </a:r>
            <a:r>
              <a:rPr lang="de-DE" sz="1600" i="1">
                <a:latin typeface="Source Sans Pro Light"/>
                <a:ea typeface="Source Sans Pro Light"/>
              </a:rPr>
              <a:t>und des Engagements für unsere Demokratie, etwa über die Methode des ‚Service Learning/Lernen durch </a:t>
            </a:r>
            <a:r>
              <a:rPr lang="de-DE" sz="1600" i="1">
                <a:latin typeface="Source Sans Pro Light"/>
                <a:ea typeface="Source Sans Pro Light"/>
              </a:rPr>
              <a:t>Engagement‘.</a:t>
            </a:r>
            <a:endParaRPr lang="de-DE" sz="1600" i="1">
              <a:latin typeface="Source Sans Pro Light"/>
              <a:ea typeface="Source Sans Pro Light"/>
            </a:endParaRPr>
          </a:p>
        </p:txBody>
      </p:sp>
      <p:sp>
        <p:nvSpPr>
          <p:cNvPr id="8" name="Rechteck 7"/>
          <p:cNvSpPr/>
          <p:nvPr/>
        </p:nvSpPr>
        <p:spPr bwMode="auto">
          <a:xfrm>
            <a:off x="254620" y="3194713"/>
            <a:ext cx="2951449" cy="307777"/>
          </a:xfrm>
          <a:prstGeom prst="rect">
            <a:avLst/>
          </a:prstGeom>
        </p:spPr>
        <p:txBody>
          <a:bodyPr wrap="none">
            <a:spAutoFit/>
          </a:bodyPr>
          <a:lstStyle/>
          <a:p>
            <a:pPr>
              <a:defRPr/>
            </a:pPr>
            <a:r>
              <a:rPr lang="de-DE" sz="1400" b="1">
                <a:latin typeface="Source Sans Pro Light"/>
                <a:ea typeface="Source Sans Pro Light"/>
              </a:rPr>
              <a:t>Kultusministerkonferenz, 2018, S. 8-10</a:t>
            </a:r>
            <a:endParaRPr/>
          </a:p>
        </p:txBody>
      </p:sp>
      <p:sp>
        <p:nvSpPr>
          <p:cNvPr id="9" name="Inhaltsplatzhalter 2"/>
          <p:cNvSpPr txBox="1"/>
          <p:nvPr/>
        </p:nvSpPr>
        <p:spPr bwMode="auto">
          <a:xfrm>
            <a:off x="-583511" y="1028314"/>
            <a:ext cx="1468173" cy="1111239"/>
          </a:xfrm>
          <a:prstGeom prst="rect">
            <a:avLst/>
          </a:prstGeom>
        </p:spPr>
        <p:txBody>
          <a:bodyPr vert="horz" lIns="91440" tIns="45720" rIns="91440" bIns="45720" rtlCol="0" anchor="t">
            <a:normAutofit/>
          </a:bodyPr>
          <a:lstStyle>
            <a:lvl1pPr marL="544513" indent="-544513" algn="l" defTabSz="914400">
              <a:lnSpc>
                <a:spcPct val="90000"/>
              </a:lnSpc>
              <a:spcBef>
                <a:spcPts val="1000"/>
              </a:spcBef>
              <a:buFont typeface="Arial"/>
              <a:buChar char="•"/>
              <a:defRPr sz="3200">
                <a:solidFill>
                  <a:srgbClr val="5B4492"/>
                </a:solidFill>
                <a:latin typeface="Source Sans Pro Light"/>
                <a:ea typeface="Source Sans Pro Light"/>
                <a:cs typeface="+mn-cs"/>
              </a:defRPr>
            </a:lvl1pPr>
            <a:lvl2pPr marL="1166813" indent="-271463" algn="l" defTabSz="914400">
              <a:lnSpc>
                <a:spcPct val="90000"/>
              </a:lnSpc>
              <a:spcBef>
                <a:spcPts val="500"/>
              </a:spcBef>
              <a:buFont typeface="Arial"/>
              <a:buChar char="•"/>
              <a:defRPr sz="3200">
                <a:solidFill>
                  <a:srgbClr val="5B4492"/>
                </a:solidFill>
                <a:latin typeface="Source Sans Pro Light"/>
                <a:ea typeface="Source Sans Pro Light"/>
                <a:cs typeface="+mn-cs"/>
              </a:defRPr>
            </a:lvl2pPr>
            <a:lvl3pPr marL="1614488"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3pPr>
            <a:lvl4pPr marL="196532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4pPr>
            <a:lvl5pPr marL="260667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73050" marR="0" lvl="0" indent="0" algn="ctr" defTabSz="914400">
              <a:lnSpc>
                <a:spcPct val="90000"/>
              </a:lnSpc>
              <a:spcBef>
                <a:spcPts val="1000"/>
              </a:spcBef>
              <a:spcAft>
                <a:spcPts val="0"/>
              </a:spcAft>
              <a:buClrTx/>
              <a:buSzTx/>
              <a:buFont typeface="Arial"/>
              <a:buNone/>
              <a:defRPr/>
            </a:pPr>
            <a:r>
              <a:rPr lang="de-DE" sz="7200" b="1" i="0" u="none" strike="noStrike" cap="none" spc="0">
                <a:ln>
                  <a:noFill/>
                </a:ln>
                <a:solidFill>
                  <a:schemeClr val="tx1"/>
                </a:solidFill>
                <a:latin typeface="Source Sans Pro Light"/>
                <a:ea typeface="Source Sans Pro Light"/>
                <a:cs typeface="+mn-cs"/>
              </a:rPr>
              <a:t>“</a:t>
            </a:r>
            <a:endParaRPr/>
          </a:p>
          <a:p>
            <a:pPr marL="544513" marR="0" lvl="0" indent="-544513" algn="l" defTabSz="914400">
              <a:lnSpc>
                <a:spcPct val="90000"/>
              </a:lnSpc>
              <a:spcBef>
                <a:spcPts val="1000"/>
              </a:spcBef>
              <a:spcAft>
                <a:spcPts val="0"/>
              </a:spcAft>
              <a:buClrTx/>
              <a:buSzTx/>
              <a:buFont typeface="Arial"/>
              <a:buChar char="•"/>
              <a:defRPr/>
            </a:pPr>
            <a:endParaRPr lang="de-DE" sz="7200" b="0" i="0" u="none" strike="noStrike" cap="none" spc="0">
              <a:ln>
                <a:noFill/>
              </a:ln>
              <a:latin typeface="Source Sans Pro Light"/>
              <a:ea typeface="Source Sans Pro Light"/>
              <a:cs typeface="+mn-cs"/>
            </a:endParaRPr>
          </a:p>
        </p:txBody>
      </p:sp>
      <p:sp>
        <p:nvSpPr>
          <p:cNvPr id="10" name="Inhaltsplatzhalter 2"/>
          <p:cNvSpPr txBox="1"/>
          <p:nvPr/>
        </p:nvSpPr>
        <p:spPr bwMode="auto">
          <a:xfrm rot="10800000">
            <a:off x="4877359" y="2101406"/>
            <a:ext cx="1038831" cy="1045799"/>
          </a:xfrm>
          <a:prstGeom prst="rect">
            <a:avLst/>
          </a:prstGeom>
        </p:spPr>
        <p:txBody>
          <a:bodyPr vert="horz" lIns="91440" tIns="45720" rIns="91440" bIns="45720" rtlCol="0" anchor="t">
            <a:normAutofit fontScale="25000" lnSpcReduction="20000"/>
          </a:bodyPr>
          <a:lstStyle>
            <a:lvl1pPr marL="544513" indent="-544513" algn="l" defTabSz="914400">
              <a:lnSpc>
                <a:spcPct val="90000"/>
              </a:lnSpc>
              <a:spcBef>
                <a:spcPts val="1000"/>
              </a:spcBef>
              <a:buFont typeface="Arial"/>
              <a:buChar char="•"/>
              <a:defRPr sz="3200">
                <a:solidFill>
                  <a:srgbClr val="5B4492"/>
                </a:solidFill>
                <a:latin typeface="Source Sans Pro Light"/>
                <a:ea typeface="Source Sans Pro Light"/>
                <a:cs typeface="+mn-cs"/>
              </a:defRPr>
            </a:lvl1pPr>
            <a:lvl2pPr marL="1166813" indent="-271463" algn="l" defTabSz="914400">
              <a:lnSpc>
                <a:spcPct val="90000"/>
              </a:lnSpc>
              <a:spcBef>
                <a:spcPts val="500"/>
              </a:spcBef>
              <a:buFont typeface="Arial"/>
              <a:buChar char="•"/>
              <a:defRPr sz="3200">
                <a:solidFill>
                  <a:srgbClr val="5B4492"/>
                </a:solidFill>
                <a:latin typeface="Source Sans Pro Light"/>
                <a:ea typeface="Source Sans Pro Light"/>
                <a:cs typeface="+mn-cs"/>
              </a:defRPr>
            </a:lvl2pPr>
            <a:lvl3pPr marL="1614488"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3pPr>
            <a:lvl4pPr marL="196532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4pPr>
            <a:lvl5pPr marL="260667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73050" marR="0" lvl="0" indent="0" algn="ctr" defTabSz="914400">
              <a:lnSpc>
                <a:spcPct val="90000"/>
              </a:lnSpc>
              <a:spcBef>
                <a:spcPts val="1000"/>
              </a:spcBef>
              <a:spcAft>
                <a:spcPts val="0"/>
              </a:spcAft>
              <a:buClrTx/>
              <a:buSzTx/>
              <a:buFont typeface="Arial"/>
              <a:buNone/>
              <a:defRPr/>
            </a:pPr>
            <a:r>
              <a:rPr lang="de-DE" sz="28600" b="1" i="0" u="none" strike="noStrike" cap="none" spc="0">
                <a:ln>
                  <a:noFill/>
                </a:ln>
                <a:solidFill>
                  <a:schemeClr val="tx1"/>
                </a:solidFill>
                <a:latin typeface="Source Sans Pro Light"/>
                <a:ea typeface="Source Sans Pro Light"/>
                <a:cs typeface="+mn-cs"/>
              </a:rPr>
              <a:t>“</a:t>
            </a:r>
            <a:endParaRPr lang="de-DE" sz="34400" b="1" i="0" u="none" strike="noStrike" cap="none" spc="0">
              <a:ln>
                <a:noFill/>
              </a:ln>
              <a:solidFill>
                <a:schemeClr val="tx1"/>
              </a:solidFill>
              <a:latin typeface="Source Sans Pro Light"/>
              <a:ea typeface="Source Sans Pro Light"/>
              <a:cs typeface="+mn-cs"/>
            </a:endParaRPr>
          </a:p>
          <a:p>
            <a:pPr marL="544513" marR="0" lvl="0" indent="-544513" algn="l" defTabSz="914400">
              <a:lnSpc>
                <a:spcPct val="90000"/>
              </a:lnSpc>
              <a:spcBef>
                <a:spcPts val="1000"/>
              </a:spcBef>
              <a:spcAft>
                <a:spcPts val="0"/>
              </a:spcAft>
              <a:buClrTx/>
              <a:buSzTx/>
              <a:buFont typeface="Arial"/>
              <a:buChar char="•"/>
              <a:defRPr/>
            </a:pPr>
            <a:endParaRPr lang="de-DE" sz="1800" b="0" i="0" u="none" strike="noStrike" cap="none" spc="0">
              <a:ln>
                <a:noFill/>
              </a:ln>
              <a:latin typeface="Source Sans Pro Light"/>
              <a:ea typeface="Source Sans Pro Light"/>
              <a:cs typeface="+mn-cs"/>
            </a:endParaRPr>
          </a:p>
        </p:txBody>
      </p:sp>
      <p:grpSp>
        <p:nvGrpSpPr>
          <p:cNvPr id="6" name="Gruppieren 5"/>
          <p:cNvGrpSpPr/>
          <p:nvPr/>
        </p:nvGrpSpPr>
        <p:grpSpPr bwMode="auto">
          <a:xfrm>
            <a:off x="6735283" y="1080087"/>
            <a:ext cx="5379853" cy="5602425"/>
            <a:chOff x="6735283" y="1080087"/>
            <a:chExt cx="5379853" cy="5602425"/>
          </a:xfrm>
        </p:grpSpPr>
        <p:grpSp>
          <p:nvGrpSpPr>
            <p:cNvPr id="21" name="Gruppieren 20"/>
            <p:cNvGrpSpPr/>
            <p:nvPr/>
          </p:nvGrpSpPr>
          <p:grpSpPr bwMode="auto">
            <a:xfrm>
              <a:off x="6735283" y="1080087"/>
              <a:ext cx="5379853" cy="2631988"/>
              <a:chOff x="5627782" y="905692"/>
              <a:chExt cx="5379853" cy="2631988"/>
            </a:xfrm>
          </p:grpSpPr>
          <p:pic>
            <p:nvPicPr>
              <p:cNvPr id="17" name="Grafik 16"/>
              <p:cNvPicPr>
                <a:picLocks noChangeAspect="1"/>
              </p:cNvPicPr>
              <p:nvPr/>
            </p:nvPicPr>
            <p:blipFill>
              <a:blip r:embed="rId3"/>
              <a:srcRect l="0" t="0" r="0" b="14013"/>
              <a:stretch/>
            </p:blipFill>
            <p:spPr bwMode="auto">
              <a:xfrm>
                <a:off x="5627782" y="905692"/>
                <a:ext cx="5379853" cy="2631988"/>
              </a:xfrm>
              <a:prstGeom prst="rect">
                <a:avLst/>
              </a:prstGeom>
            </p:spPr>
          </p:pic>
          <p:sp>
            <p:nvSpPr>
              <p:cNvPr id="19" name="Ellipse 18"/>
              <p:cNvSpPr/>
              <p:nvPr/>
            </p:nvSpPr>
            <p:spPr bwMode="auto">
              <a:xfrm>
                <a:off x="7878379" y="1819263"/>
                <a:ext cx="1792224" cy="2738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ln w="57150">
                    <a:solidFill>
                      <a:schemeClr val="tx1"/>
                    </a:solidFill>
                  </a:ln>
                </a:endParaRPr>
              </a:p>
            </p:txBody>
          </p:sp>
        </p:grpSp>
        <p:pic>
          <p:nvPicPr>
            <p:cNvPr id="20" name="Grafik 19"/>
            <p:cNvPicPr>
              <a:picLocks noChangeAspect="1"/>
            </p:cNvPicPr>
            <p:nvPr/>
          </p:nvPicPr>
          <p:blipFill>
            <a:blip r:embed="rId4"/>
            <a:stretch/>
          </p:blipFill>
          <p:spPr bwMode="auto">
            <a:xfrm rot="771261">
              <a:off x="9876760" y="3323267"/>
              <a:ext cx="2147643" cy="3014522"/>
            </a:xfrm>
            <a:prstGeom prst="rect">
              <a:avLst/>
            </a:prstGeom>
            <a:ln>
              <a:noFill/>
            </a:ln>
            <a:effectLst>
              <a:outerShdw blurRad="190500" algn="tl" rotWithShape="0">
                <a:srgbClr val="000000">
                  <a:alpha val="70000"/>
                </a:srgbClr>
              </a:outerShdw>
            </a:effectLst>
          </p:spPr>
        </p:pic>
        <p:pic>
          <p:nvPicPr>
            <p:cNvPr id="16" name="Grafik 15"/>
            <p:cNvPicPr>
              <a:picLocks noChangeAspect="1"/>
            </p:cNvPicPr>
            <p:nvPr/>
          </p:nvPicPr>
          <p:blipFill>
            <a:blip r:embed="rId5"/>
            <a:stretch/>
          </p:blipFill>
          <p:spPr bwMode="auto">
            <a:xfrm rot="21022836">
              <a:off x="7462440" y="3567475"/>
              <a:ext cx="2362487" cy="3115037"/>
            </a:xfrm>
            <a:prstGeom prst="rect">
              <a:avLst/>
            </a:prstGeom>
            <a:ln>
              <a:noFill/>
            </a:ln>
            <a:effectLst>
              <a:outerShdw blurRad="190500" algn="tl" rotWithShape="0">
                <a:srgbClr val="000000">
                  <a:alpha val="70000"/>
                </a:srgbClr>
              </a:outerShdw>
            </a:effectLst>
          </p:spPr>
        </p:pic>
      </p:grpSp>
      <p:grpSp>
        <p:nvGrpSpPr>
          <p:cNvPr id="3" name="Gruppieren 2"/>
          <p:cNvGrpSpPr/>
          <p:nvPr/>
        </p:nvGrpSpPr>
        <p:grpSpPr bwMode="auto">
          <a:xfrm>
            <a:off x="-542621" y="3797521"/>
            <a:ext cx="7497642" cy="2307091"/>
            <a:chOff x="-542621" y="3797521"/>
            <a:chExt cx="7497642" cy="2307091"/>
          </a:xfrm>
        </p:grpSpPr>
        <p:sp>
          <p:nvSpPr>
            <p:cNvPr id="22" name="Rechteck 21"/>
            <p:cNvSpPr/>
            <p:nvPr/>
          </p:nvSpPr>
          <p:spPr bwMode="auto">
            <a:xfrm>
              <a:off x="353570" y="3889237"/>
              <a:ext cx="6530450" cy="1815882"/>
            </a:xfrm>
            <a:prstGeom prst="rect">
              <a:avLst/>
            </a:prstGeom>
            <a:grpFill/>
          </p:spPr>
          <p:txBody>
            <a:bodyPr wrap="square">
              <a:spAutoFit/>
            </a:bodyPr>
            <a:lstStyle/>
            <a:p>
              <a:pPr algn="ctr">
                <a:defRPr/>
              </a:pPr>
              <a:r>
                <a:rPr lang="de-DE" sz="1600" i="1">
                  <a:latin typeface="Source Sans Pro Light"/>
                  <a:ea typeface="Source Sans Pro Light"/>
                </a:rPr>
                <a:t>Innovative Lernformate, die Schülerinnen und Schülern ein größeres Maß an Autonomie und selbstgesteuertem Lernen ermöglichen, können </a:t>
              </a:r>
              <a:r>
                <a:rPr lang="de-DE" sz="1600" b="1" i="1">
                  <a:latin typeface="Source Sans Pro Light"/>
                  <a:ea typeface="Source Sans Pro Light"/>
                </a:rPr>
                <a:t>anhand des Bezugs zu deren Lebenswelt</a:t>
              </a:r>
              <a:r>
                <a:rPr lang="de-DE" sz="1600" i="1">
                  <a:latin typeface="Source Sans Pro Light"/>
                  <a:ea typeface="Source Sans Pro Light"/>
                </a:rPr>
                <a:t> </a:t>
              </a:r>
              <a:r>
                <a:rPr lang="de-DE" sz="1600" b="1" i="1">
                  <a:latin typeface="Source Sans Pro Light"/>
                  <a:ea typeface="Source Sans Pro Light"/>
                </a:rPr>
                <a:t>wirksam zur Persönlichkeitsentwicklung beitragen</a:t>
              </a:r>
              <a:r>
                <a:rPr lang="de-DE" sz="1600" i="1">
                  <a:latin typeface="Source Sans Pro Light"/>
                  <a:ea typeface="Source Sans Pro Light"/>
                </a:rPr>
                <a:t>. Diese Lernformate besitzen einen hohen Motivationsgehalt und </a:t>
              </a:r>
              <a:r>
                <a:rPr lang="de-DE" sz="1600" b="1" i="1">
                  <a:latin typeface="Source Sans Pro Light"/>
                  <a:ea typeface="Source Sans Pro Light"/>
                </a:rPr>
                <a:t>fördern das zivilgesellschaftliche Engagement auch über Schule hinaus</a:t>
              </a:r>
              <a:r>
                <a:rPr lang="de-DE" sz="1600" i="1">
                  <a:latin typeface="Source Sans Pro Light"/>
                  <a:ea typeface="Source Sans Pro Light"/>
                </a:rPr>
                <a:t>. Freiräume, </a:t>
              </a:r>
              <a:r>
                <a:rPr lang="de-DE" sz="1600" b="1" i="1">
                  <a:latin typeface="Source Sans Pro Light"/>
                  <a:ea typeface="Source Sans Pro Light"/>
                </a:rPr>
                <a:t>Lernen durch Engagement</a:t>
              </a:r>
              <a:r>
                <a:rPr lang="de-DE" sz="1600" i="1">
                  <a:latin typeface="Source Sans Pro Light"/>
                  <a:ea typeface="Source Sans Pro Light"/>
                </a:rPr>
                <a:t>, Klimaparlamente, Schülerlabore, </a:t>
              </a:r>
              <a:r>
                <a:rPr lang="de-DE" sz="1600">
                  <a:latin typeface="Source Sans Pro Light"/>
                  <a:ea typeface="Source Sans Pro Light"/>
                </a:rPr>
                <a:t>[…]</a:t>
              </a:r>
              <a:br>
                <a:rPr lang="de-DE" sz="1600" i="1">
                  <a:latin typeface="Source Sans Pro Light"/>
                  <a:ea typeface="Source Sans Pro Light"/>
                </a:rPr>
              </a:br>
              <a:r>
                <a:rPr lang="de-DE" sz="1600" i="1">
                  <a:latin typeface="Source Sans Pro Light"/>
                  <a:ea typeface="Source Sans Pro Light"/>
                </a:rPr>
                <a:t>u</a:t>
              </a:r>
              <a:r>
                <a:rPr lang="de-DE" sz="1600" i="1">
                  <a:latin typeface="Source Sans Pro Light"/>
                  <a:ea typeface="Source Sans Pro Light"/>
                </a:rPr>
                <a:t>. a. können daher BNE im Fachunterricht sinnvoll ergänzen. </a:t>
              </a:r>
              <a:endParaRPr/>
            </a:p>
          </p:txBody>
        </p:sp>
        <p:sp>
          <p:nvSpPr>
            <p:cNvPr id="23" name="Rechteck 22"/>
            <p:cNvSpPr/>
            <p:nvPr/>
          </p:nvSpPr>
          <p:spPr bwMode="auto">
            <a:xfrm>
              <a:off x="254620" y="5796835"/>
              <a:ext cx="4705134" cy="307777"/>
            </a:xfrm>
            <a:prstGeom prst="rect">
              <a:avLst/>
            </a:prstGeom>
            <a:grpFill/>
          </p:spPr>
          <p:txBody>
            <a:bodyPr wrap="none">
              <a:spAutoFit/>
            </a:bodyPr>
            <a:lstStyle/>
            <a:p>
              <a:pPr>
                <a:defRPr/>
              </a:pPr>
              <a:r>
                <a:rPr lang="de-DE" sz="1400" b="1">
                  <a:latin typeface="Source Sans Pro Light"/>
                  <a:ea typeface="Source Sans Pro Light"/>
                </a:rPr>
                <a:t>Empfehlungen der </a:t>
              </a:r>
              <a:r>
                <a:rPr lang="de-DE" sz="1400" b="1">
                  <a:latin typeface="Source Sans Pro Light"/>
                  <a:ea typeface="Source Sans Pro Light"/>
                </a:rPr>
                <a:t>KMK zu BNE, Beschluss 13.06.2024</a:t>
              </a:r>
              <a:r>
                <a:rPr lang="de-DE" sz="1400" b="1">
                  <a:latin typeface="Source Sans Pro Light"/>
                  <a:ea typeface="Source Sans Pro Light"/>
                </a:rPr>
                <a:t>, S. </a:t>
              </a:r>
              <a:r>
                <a:rPr lang="de-DE" sz="1400" b="1">
                  <a:latin typeface="Source Sans Pro Light"/>
                  <a:ea typeface="Source Sans Pro Light"/>
                </a:rPr>
                <a:t>12-13</a:t>
              </a:r>
              <a:endParaRPr lang="de-DE" sz="1400" b="1">
                <a:latin typeface="Source Sans Pro Light"/>
                <a:ea typeface="Source Sans Pro Light"/>
              </a:endParaRPr>
            </a:p>
          </p:txBody>
        </p:sp>
        <p:sp>
          <p:nvSpPr>
            <p:cNvPr id="24" name="Inhaltsplatzhalter 2"/>
            <p:cNvSpPr txBox="1"/>
            <p:nvPr/>
          </p:nvSpPr>
          <p:spPr bwMode="auto">
            <a:xfrm>
              <a:off x="-542621" y="3797521"/>
              <a:ext cx="1468173" cy="1111239"/>
            </a:xfrm>
            <a:prstGeom prst="rect">
              <a:avLst/>
            </a:prstGeom>
            <a:grpFill/>
          </p:spPr>
          <p:txBody>
            <a:bodyPr vert="horz" lIns="91440" tIns="45720" rIns="91440" bIns="45720" rtlCol="0" anchor="t">
              <a:normAutofit/>
            </a:bodyPr>
            <a:lstStyle>
              <a:lvl1pPr marL="544513" indent="-544513" algn="l" defTabSz="914400">
                <a:lnSpc>
                  <a:spcPct val="90000"/>
                </a:lnSpc>
                <a:spcBef>
                  <a:spcPts val="1000"/>
                </a:spcBef>
                <a:buFont typeface="Arial"/>
                <a:buChar char="•"/>
                <a:defRPr sz="3200">
                  <a:solidFill>
                    <a:srgbClr val="5B4492"/>
                  </a:solidFill>
                  <a:latin typeface="Source Sans Pro Light"/>
                  <a:ea typeface="Source Sans Pro Light"/>
                  <a:cs typeface="+mn-cs"/>
                </a:defRPr>
              </a:lvl1pPr>
              <a:lvl2pPr marL="1166813" indent="-271463" algn="l" defTabSz="914400">
                <a:lnSpc>
                  <a:spcPct val="90000"/>
                </a:lnSpc>
                <a:spcBef>
                  <a:spcPts val="500"/>
                </a:spcBef>
                <a:buFont typeface="Arial"/>
                <a:buChar char="•"/>
                <a:defRPr sz="3200">
                  <a:solidFill>
                    <a:srgbClr val="5B4492"/>
                  </a:solidFill>
                  <a:latin typeface="Source Sans Pro Light"/>
                  <a:ea typeface="Source Sans Pro Light"/>
                  <a:cs typeface="+mn-cs"/>
                </a:defRPr>
              </a:lvl2pPr>
              <a:lvl3pPr marL="1614488"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3pPr>
              <a:lvl4pPr marL="196532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4pPr>
              <a:lvl5pPr marL="260667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73050" marR="0" lvl="0" indent="0" algn="ctr" defTabSz="914400">
                <a:lnSpc>
                  <a:spcPct val="90000"/>
                </a:lnSpc>
                <a:spcBef>
                  <a:spcPts val="1000"/>
                </a:spcBef>
                <a:spcAft>
                  <a:spcPts val="0"/>
                </a:spcAft>
                <a:buClrTx/>
                <a:buSzTx/>
                <a:buFont typeface="Arial"/>
                <a:buNone/>
                <a:defRPr/>
              </a:pPr>
              <a:r>
                <a:rPr lang="de-DE" sz="7200" b="1" i="0" u="none" strike="noStrike" cap="none" spc="0">
                  <a:ln>
                    <a:noFill/>
                  </a:ln>
                  <a:solidFill>
                    <a:schemeClr val="tx1"/>
                  </a:solidFill>
                  <a:latin typeface="Source Sans Pro Light"/>
                  <a:ea typeface="Source Sans Pro Light"/>
                  <a:cs typeface="+mn-cs"/>
                </a:rPr>
                <a:t>“</a:t>
              </a:r>
              <a:endParaRPr/>
            </a:p>
            <a:p>
              <a:pPr marL="544513" marR="0" lvl="0" indent="-544513" algn="l" defTabSz="914400">
                <a:lnSpc>
                  <a:spcPct val="90000"/>
                </a:lnSpc>
                <a:spcBef>
                  <a:spcPts val="1000"/>
                </a:spcBef>
                <a:spcAft>
                  <a:spcPts val="0"/>
                </a:spcAft>
                <a:buClrTx/>
                <a:buSzTx/>
                <a:buFont typeface="Arial"/>
                <a:buChar char="•"/>
                <a:defRPr/>
              </a:pPr>
              <a:endParaRPr lang="de-DE" sz="7200" b="0" i="0" u="none" strike="noStrike" cap="none" spc="0">
                <a:ln>
                  <a:noFill/>
                </a:ln>
                <a:latin typeface="Source Sans Pro Light"/>
                <a:ea typeface="Source Sans Pro Light"/>
                <a:cs typeface="+mn-cs"/>
              </a:endParaRPr>
            </a:p>
          </p:txBody>
        </p:sp>
        <p:sp>
          <p:nvSpPr>
            <p:cNvPr id="25" name="Inhaltsplatzhalter 2"/>
            <p:cNvSpPr txBox="1"/>
            <p:nvPr/>
          </p:nvSpPr>
          <p:spPr bwMode="auto">
            <a:xfrm rot="10800000">
              <a:off x="5916190" y="4622823"/>
              <a:ext cx="1038831" cy="1045799"/>
            </a:xfrm>
            <a:prstGeom prst="rect">
              <a:avLst/>
            </a:prstGeom>
            <a:grpFill/>
          </p:spPr>
          <p:txBody>
            <a:bodyPr vert="horz" lIns="91440" tIns="45720" rIns="91440" bIns="45720" rtlCol="0" anchor="t">
              <a:normAutofit fontScale="25000" lnSpcReduction="20000"/>
            </a:bodyPr>
            <a:lstStyle>
              <a:lvl1pPr marL="544513" indent="-544513" algn="l" defTabSz="914400">
                <a:lnSpc>
                  <a:spcPct val="90000"/>
                </a:lnSpc>
                <a:spcBef>
                  <a:spcPts val="1000"/>
                </a:spcBef>
                <a:buFont typeface="Arial"/>
                <a:buChar char="•"/>
                <a:defRPr sz="3200">
                  <a:solidFill>
                    <a:srgbClr val="5B4492"/>
                  </a:solidFill>
                  <a:latin typeface="Source Sans Pro Light"/>
                  <a:ea typeface="Source Sans Pro Light"/>
                  <a:cs typeface="+mn-cs"/>
                </a:defRPr>
              </a:lvl1pPr>
              <a:lvl2pPr marL="1166813" indent="-271463" algn="l" defTabSz="914400">
                <a:lnSpc>
                  <a:spcPct val="90000"/>
                </a:lnSpc>
                <a:spcBef>
                  <a:spcPts val="500"/>
                </a:spcBef>
                <a:buFont typeface="Arial"/>
                <a:buChar char="•"/>
                <a:defRPr sz="3200">
                  <a:solidFill>
                    <a:srgbClr val="5B4492"/>
                  </a:solidFill>
                  <a:latin typeface="Source Sans Pro Light"/>
                  <a:ea typeface="Source Sans Pro Light"/>
                  <a:cs typeface="+mn-cs"/>
                </a:defRPr>
              </a:lvl2pPr>
              <a:lvl3pPr marL="1614488"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3pPr>
              <a:lvl4pPr marL="196532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4pPr>
              <a:lvl5pPr marL="2606675" indent="-228600" algn="l" defTabSz="914400">
                <a:lnSpc>
                  <a:spcPct val="90000"/>
                </a:lnSpc>
                <a:spcBef>
                  <a:spcPts val="500"/>
                </a:spcBef>
                <a:buFont typeface="Arial"/>
                <a:buChar char="•"/>
                <a:defRPr sz="3200">
                  <a:solidFill>
                    <a:srgbClr val="5B4492"/>
                  </a:solidFill>
                  <a:latin typeface="Source Sans Pro Light"/>
                  <a:ea typeface="Source Sans Pro Light"/>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273050" marR="0" lvl="0" indent="0" algn="ctr" defTabSz="914400">
                <a:lnSpc>
                  <a:spcPct val="90000"/>
                </a:lnSpc>
                <a:spcBef>
                  <a:spcPts val="1000"/>
                </a:spcBef>
                <a:spcAft>
                  <a:spcPts val="0"/>
                </a:spcAft>
                <a:buClrTx/>
                <a:buSzTx/>
                <a:buFont typeface="Arial"/>
                <a:buNone/>
                <a:defRPr/>
              </a:pPr>
              <a:r>
                <a:rPr lang="de-DE" sz="28600" b="1" i="0" u="none" strike="noStrike" cap="none" spc="0">
                  <a:ln>
                    <a:noFill/>
                  </a:ln>
                  <a:solidFill>
                    <a:schemeClr val="tx1"/>
                  </a:solidFill>
                  <a:latin typeface="Source Sans Pro Light"/>
                  <a:ea typeface="Source Sans Pro Light"/>
                  <a:cs typeface="+mn-cs"/>
                </a:rPr>
                <a:t>“</a:t>
              </a:r>
              <a:endParaRPr lang="de-DE" sz="34400" b="1" i="0" u="none" strike="noStrike" cap="none" spc="0">
                <a:ln>
                  <a:noFill/>
                </a:ln>
                <a:solidFill>
                  <a:schemeClr val="tx1"/>
                </a:solidFill>
                <a:latin typeface="Source Sans Pro Light"/>
                <a:ea typeface="Source Sans Pro Light"/>
                <a:cs typeface="+mn-cs"/>
              </a:endParaRPr>
            </a:p>
            <a:p>
              <a:pPr marL="544513" marR="0" lvl="0" indent="-544513" algn="l" defTabSz="914400">
                <a:lnSpc>
                  <a:spcPct val="90000"/>
                </a:lnSpc>
                <a:spcBef>
                  <a:spcPts val="1000"/>
                </a:spcBef>
                <a:spcAft>
                  <a:spcPts val="0"/>
                </a:spcAft>
                <a:buClrTx/>
                <a:buSzTx/>
                <a:buFont typeface="Arial"/>
                <a:buChar char="•"/>
                <a:defRPr/>
              </a:pPr>
              <a:endParaRPr lang="de-DE" sz="1800" b="0" i="0" u="none" strike="noStrike" cap="none" spc="0">
                <a:ln>
                  <a:noFill/>
                </a:ln>
                <a:latin typeface="Source Sans Pro Light"/>
                <a:ea typeface="Source Sans Pro Light"/>
                <a:cs typeface="+mn-cs"/>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Unsere Vision</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7</a:t>
            </a:fld>
            <a:endParaRPr lang="de-DE"/>
          </a:p>
        </p:txBody>
      </p:sp>
      <p:sp>
        <p:nvSpPr>
          <p:cNvPr id="6" name="Rechteck 6"/>
          <p:cNvSpPr/>
          <p:nvPr/>
        </p:nvSpPr>
        <p:spPr bwMode="auto">
          <a:xfrm>
            <a:off x="4046146" y="1145070"/>
            <a:ext cx="7205789" cy="4819041"/>
          </a:xfrm>
          <a:custGeom>
            <a:avLst/>
            <a:gdLst>
              <a:gd name="connsiteX0" fmla="*/ 0 w 8694798"/>
              <a:gd name="connsiteY0" fmla="*/ 0 h 5814851"/>
              <a:gd name="connsiteX1" fmla="*/ 8694798 w 8694798"/>
              <a:gd name="connsiteY1" fmla="*/ 0 h 5814851"/>
              <a:gd name="connsiteX2" fmla="*/ 8694798 w 8694798"/>
              <a:gd name="connsiteY2" fmla="*/ 5814851 h 5814851"/>
              <a:gd name="connsiteX3" fmla="*/ 0 w 8694798"/>
              <a:gd name="connsiteY3" fmla="*/ 5814851 h 5814851"/>
              <a:gd name="connsiteX4" fmla="*/ 0 w 8694798"/>
              <a:gd name="connsiteY4" fmla="*/ 0 h 581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4798" h="5814851" fill="none" stroke="1" extrusionOk="0">
                <a:moveTo>
                  <a:pt x="0" y="0"/>
                </a:moveTo>
                <a:cubicBezTo>
                  <a:pt x="2437034" y="122617"/>
                  <a:pt x="5346110" y="-102694"/>
                  <a:pt x="8694798" y="0"/>
                </a:cubicBezTo>
                <a:cubicBezTo>
                  <a:pt x="8585814" y="1606062"/>
                  <a:pt x="8696255" y="3342130"/>
                  <a:pt x="8694798" y="5814851"/>
                </a:cubicBezTo>
                <a:cubicBezTo>
                  <a:pt x="6016008" y="5959779"/>
                  <a:pt x="2183511" y="5955201"/>
                  <a:pt x="0" y="5814851"/>
                </a:cubicBezTo>
                <a:cubicBezTo>
                  <a:pt x="-2397" y="3708161"/>
                  <a:pt x="91366" y="1052687"/>
                  <a:pt x="0" y="0"/>
                </a:cubicBezTo>
                <a:close/>
              </a:path>
              <a:path w="8694798" h="5814851" fill="norm" stroke="0" extrusionOk="0">
                <a:moveTo>
                  <a:pt x="0" y="0"/>
                </a:moveTo>
                <a:cubicBezTo>
                  <a:pt x="3603982" y="-169014"/>
                  <a:pt x="5191267" y="17980"/>
                  <a:pt x="8694798" y="0"/>
                </a:cubicBezTo>
                <a:cubicBezTo>
                  <a:pt x="8785444" y="1807158"/>
                  <a:pt x="8843462" y="3015737"/>
                  <a:pt x="8694798" y="5814851"/>
                </a:cubicBezTo>
                <a:cubicBezTo>
                  <a:pt x="6830139" y="5939393"/>
                  <a:pt x="1139629" y="5744423"/>
                  <a:pt x="0" y="5814851"/>
                </a:cubicBezTo>
                <a:cubicBezTo>
                  <a:pt x="119205" y="4296817"/>
                  <a:pt x="43483" y="1691388"/>
                  <a:pt x="0" y="0"/>
                </a:cubicBezTo>
                <a:close/>
              </a:path>
            </a:pathLst>
          </a:custGeom>
          <a:solidFill>
            <a:srgbClr val="CE295E"/>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de-DE" sz="4350" b="1">
              <a:solidFill>
                <a:srgbClr val="CE295E"/>
              </a:solidFill>
              <a:latin typeface="Source Sans Pro"/>
              <a:ea typeface="Source Sans Pro"/>
            </a:endParaRPr>
          </a:p>
        </p:txBody>
      </p:sp>
      <p:sp>
        <p:nvSpPr>
          <p:cNvPr id="7" name="Inhaltsplatzhalter 2"/>
          <p:cNvSpPr>
            <a:spLocks noGrp="1"/>
          </p:cNvSpPr>
          <p:nvPr>
            <p:ph idx="4294967295"/>
          </p:nvPr>
        </p:nvSpPr>
        <p:spPr bwMode="auto">
          <a:xfrm>
            <a:off x="4370919" y="1648919"/>
            <a:ext cx="6725531" cy="4053071"/>
          </a:xfrm>
        </p:spPr>
        <p:txBody>
          <a:bodyPr>
            <a:noAutofit/>
          </a:bodyPr>
          <a:lstStyle/>
          <a:p>
            <a:pPr marL="0" indent="0">
              <a:lnSpc>
                <a:spcPct val="107000"/>
              </a:lnSpc>
              <a:spcAft>
                <a:spcPts val="663"/>
              </a:spcAft>
              <a:buNone/>
              <a:defRPr/>
            </a:pPr>
            <a:r>
              <a:rPr lang="de-DE" sz="2200">
                <a:solidFill>
                  <a:schemeClr val="bg1"/>
                </a:solidFill>
                <a:ea typeface="Calibri"/>
                <a:cs typeface="Arial"/>
              </a:rPr>
              <a:t>Mit LdE wollen wir Lern- und Schulkultur nachhaltig verändern</a:t>
            </a:r>
            <a:endParaRPr sz="2200"/>
          </a:p>
          <a:p>
            <a:pPr lvl="1">
              <a:lnSpc>
                <a:spcPct val="107000"/>
              </a:lnSpc>
              <a:spcAft>
                <a:spcPts val="663"/>
              </a:spcAft>
              <a:defRPr/>
            </a:pPr>
            <a:r>
              <a:rPr lang="de-DE" sz="2200" b="1">
                <a:solidFill>
                  <a:schemeClr val="bg1"/>
                </a:solidFill>
                <a:ea typeface="Calibri"/>
                <a:cs typeface="Arial"/>
              </a:rPr>
              <a:t>Beteiligung</a:t>
            </a:r>
            <a:r>
              <a:rPr lang="de-DE" sz="2200">
                <a:solidFill>
                  <a:schemeClr val="bg1"/>
                </a:solidFill>
                <a:ea typeface="Calibri"/>
                <a:cs typeface="Arial"/>
              </a:rPr>
              <a:t> der Schüler*innen am Unterricht</a:t>
            </a:r>
            <a:endParaRPr sz="2200"/>
          </a:p>
          <a:p>
            <a:pPr lvl="1">
              <a:lnSpc>
                <a:spcPct val="107000"/>
              </a:lnSpc>
              <a:spcAft>
                <a:spcPts val="663"/>
              </a:spcAft>
              <a:defRPr/>
            </a:pPr>
            <a:r>
              <a:rPr lang="de-DE" sz="2200">
                <a:solidFill>
                  <a:schemeClr val="bg1"/>
                </a:solidFill>
                <a:ea typeface="Calibri"/>
                <a:cs typeface="Arial"/>
              </a:rPr>
              <a:t>Stärkung der </a:t>
            </a:r>
            <a:r>
              <a:rPr lang="de-DE" sz="2200" b="1">
                <a:solidFill>
                  <a:schemeClr val="bg1"/>
                </a:solidFill>
                <a:ea typeface="Calibri"/>
                <a:cs typeface="Arial"/>
              </a:rPr>
              <a:t>Selbstwirksamkeit</a:t>
            </a:r>
            <a:r>
              <a:rPr lang="de-DE" sz="2200">
                <a:solidFill>
                  <a:schemeClr val="bg1"/>
                </a:solidFill>
                <a:ea typeface="Calibri"/>
                <a:cs typeface="Arial"/>
              </a:rPr>
              <a:t> von Kindern</a:t>
            </a:r>
            <a:endParaRPr sz="2200"/>
          </a:p>
          <a:p>
            <a:pPr lvl="1">
              <a:lnSpc>
                <a:spcPct val="107000"/>
              </a:lnSpc>
              <a:spcAft>
                <a:spcPts val="663"/>
              </a:spcAft>
              <a:defRPr/>
            </a:pPr>
            <a:r>
              <a:rPr lang="de-DE" sz="2200">
                <a:solidFill>
                  <a:schemeClr val="bg1"/>
                </a:solidFill>
                <a:ea typeface="Calibri"/>
                <a:cs typeface="Arial"/>
              </a:rPr>
              <a:t>Förderung von </a:t>
            </a:r>
            <a:r>
              <a:rPr lang="de-DE" sz="2200" b="1">
                <a:solidFill>
                  <a:schemeClr val="bg1"/>
                </a:solidFill>
                <a:ea typeface="Calibri"/>
                <a:cs typeface="Arial"/>
              </a:rPr>
              <a:t>Basiskompetenzen, Werten &amp; überfachlichen Kompetenzen </a:t>
            </a:r>
            <a:r>
              <a:rPr lang="de-DE" sz="2200">
                <a:solidFill>
                  <a:schemeClr val="bg1"/>
                </a:solidFill>
                <a:ea typeface="Calibri"/>
                <a:cs typeface="Arial"/>
              </a:rPr>
              <a:t>(z.B. Sozial-emotionale Kompetenzen &amp; Demokratiekompetenz) der Schüler*innen</a:t>
            </a:r>
            <a:endParaRPr sz="2200"/>
          </a:p>
          <a:p>
            <a:pPr lvl="1">
              <a:lnSpc>
                <a:spcPct val="107000"/>
              </a:lnSpc>
              <a:spcAft>
                <a:spcPts val="663"/>
              </a:spcAft>
              <a:defRPr/>
            </a:pPr>
            <a:r>
              <a:rPr lang="de-DE" sz="2200">
                <a:solidFill>
                  <a:schemeClr val="bg1"/>
                </a:solidFill>
                <a:ea typeface="Calibri"/>
                <a:cs typeface="Arial"/>
              </a:rPr>
              <a:t>Kultur der </a:t>
            </a:r>
            <a:r>
              <a:rPr lang="de-DE" sz="2200" b="1">
                <a:solidFill>
                  <a:schemeClr val="bg1"/>
                </a:solidFill>
                <a:ea typeface="Calibri"/>
                <a:cs typeface="Arial"/>
              </a:rPr>
              <a:t>Anerkennung, Beteiligung und Kooperation </a:t>
            </a:r>
            <a:r>
              <a:rPr lang="de-DE" sz="2200">
                <a:solidFill>
                  <a:schemeClr val="bg1"/>
                </a:solidFill>
                <a:ea typeface="Calibri"/>
                <a:cs typeface="Arial"/>
              </a:rPr>
              <a:t>an Schule</a:t>
            </a:r>
            <a:endParaRPr sz="2200"/>
          </a:p>
        </p:txBody>
      </p:sp>
      <p:pic>
        <p:nvPicPr>
          <p:cNvPr id="8" name="Grafik 7" descr="Ein Bild, das Text enthält.&#10;&#10;Automatisch generierte Beschreibung"/>
          <p:cNvPicPr>
            <a:picLocks noChangeAspect="1"/>
          </p:cNvPicPr>
          <p:nvPr/>
        </p:nvPicPr>
        <p:blipFill>
          <a:blip r:embed="rId3">
            <a:clrChange>
              <a:clrFrom>
                <a:srgbClr val="F8EFE6"/>
              </a:clrFrom>
              <a:clrTo>
                <a:srgbClr val="F8EFE6">
                  <a:alpha val="0"/>
                </a:srgbClr>
              </a:clrTo>
            </a:clrChange>
          </a:blip>
          <a:stretch/>
        </p:blipFill>
        <p:spPr bwMode="auto">
          <a:xfrm>
            <a:off x="48090" y="1846382"/>
            <a:ext cx="3998055" cy="3611377"/>
          </a:xfrm>
          <a:prstGeom prst="rect">
            <a:avLst/>
          </a:prstGeom>
        </p:spPr>
      </p:pic>
      <p:sp>
        <p:nvSpPr>
          <p:cNvPr id="9" name="Textfeld 8"/>
          <p:cNvSpPr txBox="1"/>
          <p:nvPr/>
        </p:nvSpPr>
        <p:spPr bwMode="auto">
          <a:xfrm rot="16199998">
            <a:off x="-1451887" y="3181386"/>
            <a:ext cx="3211551" cy="307777"/>
          </a:xfrm>
          <a:prstGeom prst="rect">
            <a:avLst/>
          </a:prstGeom>
          <a:noFill/>
        </p:spPr>
        <p:txBody>
          <a:bodyPr wrap="square" rtlCol="0">
            <a:spAutoFit/>
          </a:bodyPr>
          <a:lstStyle/>
          <a:p>
            <a:pPr>
              <a:defRPr/>
            </a:pPr>
            <a:r>
              <a:rPr lang="de-DE" sz="1400">
                <a:latin typeface="Source Sans Pro Light"/>
                <a:ea typeface="Source Sans Pro"/>
              </a:rPr>
              <a:t>Illustration: Anne Lehmann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Film LdE-Praxisbeispiele aus SH</a:t>
            </a:r>
            <a:endParaRPr/>
          </a:p>
        </p:txBody>
      </p:sp>
      <p:sp>
        <p:nvSpPr>
          <p:cNvPr id="3" name="Inhaltsplatzhalter 2"/>
          <p:cNvSpPr>
            <a:spLocks noGrp="1"/>
          </p:cNvSpPr>
          <p:nvPr>
            <p:ph idx="1"/>
          </p:nvPr>
        </p:nvSpPr>
        <p:spPr bwMode="auto">
          <a:xfrm>
            <a:off x="1719006" y="1969012"/>
            <a:ext cx="6891593" cy="1195745"/>
          </a:xfrm>
        </p:spPr>
        <p:txBody>
          <a:bodyPr/>
          <a:lstStyle/>
          <a:p>
            <a:pPr marL="0" indent="0">
              <a:buFont typeface="Arial"/>
              <a:buNone/>
              <a:defRPr/>
            </a:pPr>
            <a:r>
              <a:rPr lang="de-DE" sz="2800" b="0" i="0" u="sng" strike="noStrike" cap="none" spc="0">
                <a:solidFill>
                  <a:schemeClr val="tx1"/>
                </a:solidFill>
                <a:latin typeface="Source Sans Pro Light"/>
                <a:ea typeface="Source Sans Pro Light"/>
                <a:cs typeface="Source Sans Pro Light"/>
                <a:hlinkClick r:id="rId3" tooltip="https://cloud.iqsh.de/s/cQ8fNc5FyQk7We3"/>
              </a:rPr>
              <a:t>https://cloud.iqsh.de/s/cQ8fNc5FyQk7We3</a:t>
            </a:r>
            <a:r>
              <a:rPr lang="de-DE"/>
              <a:t>  </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8</a:t>
            </a:fld>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3600" b="0" i="0" u="none" strike="noStrike" cap="none" spc="0">
                <a:solidFill>
                  <a:schemeClr val="tx1"/>
                </a:solidFill>
                <a:latin typeface="Source Sans Pro Light"/>
                <a:ea typeface="Source Sans Pro Light"/>
                <a:cs typeface="Arial"/>
              </a:rPr>
              <a:t>Eindrücke aus dem Film – Think-Pair-Share</a:t>
            </a:r>
            <a:endParaRPr/>
          </a:p>
        </p:txBody>
      </p:sp>
      <p:sp>
        <p:nvSpPr>
          <p:cNvPr id="5" name="Foliennummernplatzhalter 4"/>
          <p:cNvSpPr>
            <a:spLocks noGrp="1"/>
          </p:cNvSpPr>
          <p:nvPr>
            <p:ph type="sldNum" sz="quarter" idx="12"/>
          </p:nvPr>
        </p:nvSpPr>
        <p:spPr bwMode="auto"/>
        <p:txBody>
          <a:bodyPr/>
          <a:lstStyle/>
          <a:p>
            <a:pPr>
              <a:defRPr/>
            </a:pPr>
            <a:fld id="{A1E01669-609A-45B2-B613-5F3EC78E1C8D}" type="slidenum">
              <a:rPr lang="de-DE"/>
              <a:t>9</a:t>
            </a:fld>
            <a:endParaRPr lang="de-DE"/>
          </a:p>
        </p:txBody>
      </p:sp>
      <p:sp>
        <p:nvSpPr>
          <p:cNvPr id="9" name="Textfeld 8"/>
          <p:cNvSpPr txBox="1"/>
          <p:nvPr/>
        </p:nvSpPr>
        <p:spPr bwMode="auto">
          <a:xfrm>
            <a:off x="2222798" y="4900115"/>
            <a:ext cx="6630494" cy="762360"/>
          </a:xfrm>
          <a:prstGeom prst="rect">
            <a:avLst/>
          </a:prstGeom>
          <a:noFill/>
        </p:spPr>
        <p:txBody>
          <a:bodyPr wrap="square" rtlCol="0">
            <a:spAutoFit/>
          </a:bodyPr>
          <a:lstStyle/>
          <a:p>
            <a:pPr algn="l">
              <a:defRPr/>
            </a:pPr>
            <a:r>
              <a:rPr lang="de-DE" sz="2200">
                <a:latin typeface="Source Sans Pro Light"/>
                <a:ea typeface="Source Sans Pro Light"/>
                <a:cs typeface="Source Sans Pro Light"/>
              </a:rPr>
              <a:t>Blitzlichter: </a:t>
            </a:r>
            <a:r>
              <a:rPr lang="de-DE" sz="2200">
                <a:latin typeface="Source Sans Pro Light"/>
                <a:ea typeface="Source Sans Pro Light"/>
                <a:cs typeface="Source Sans Pro Light"/>
              </a:rPr>
              <a:t>Was waren die wichtigsten Inhalte </a:t>
            </a:r>
            <a:r>
              <a:rPr lang="de-DE" sz="2200">
                <a:latin typeface="Source Sans Pro Light"/>
                <a:ea typeface="Source Sans Pro Light"/>
                <a:cs typeface="Source Sans Pro Light"/>
              </a:rPr>
              <a:t>und Erkenntnisse aus eurem </a:t>
            </a:r>
            <a:r>
              <a:rPr lang="de-DE" sz="2200">
                <a:latin typeface="Source Sans Pro Light"/>
                <a:ea typeface="Source Sans Pro Light"/>
                <a:cs typeface="Source Sans Pro Light"/>
              </a:rPr>
              <a:t>Gespräch?</a:t>
            </a:r>
            <a:endParaRPr>
              <a:latin typeface="Source Sans Pro Light"/>
              <a:cs typeface="Source Sans Pro Light"/>
            </a:endParaRPr>
          </a:p>
        </p:txBody>
      </p:sp>
      <p:pic>
        <p:nvPicPr>
          <p:cNvPr id="11" name="Picture 6" descr="Visitenkarte, Vorstellung, Kennenlernen"/>
          <p:cNvPicPr>
            <a:picLocks noChangeAspect="1" noChangeArrowheads="1"/>
          </p:cNvPicPr>
          <p:nvPr/>
        </p:nvPicPr>
        <p:blipFill>
          <a:blip r:embed="rId3"/>
          <a:stretch/>
        </p:blipFill>
        <p:spPr bwMode="auto">
          <a:xfrm>
            <a:off x="720281" y="4891320"/>
            <a:ext cx="1159587" cy="845615"/>
          </a:xfrm>
          <a:prstGeom prst="rect">
            <a:avLst/>
          </a:prstGeom>
          <a:noFill/>
        </p:spPr>
      </p:pic>
      <p:pic>
        <p:nvPicPr>
          <p:cNvPr id="12" name="Picture 2" descr="Denken, Gedanken, Blasen, Sprechblasen"/>
          <p:cNvPicPr>
            <a:picLocks noChangeAspect="1" noChangeArrowheads="1"/>
          </p:cNvPicPr>
          <p:nvPr/>
        </p:nvPicPr>
        <p:blipFill>
          <a:blip r:embed="rId4"/>
          <a:stretch/>
        </p:blipFill>
        <p:spPr bwMode="auto">
          <a:xfrm>
            <a:off x="660736" y="1373183"/>
            <a:ext cx="939775" cy="971196"/>
          </a:xfrm>
          <a:prstGeom prst="rect">
            <a:avLst/>
          </a:prstGeom>
          <a:noFill/>
        </p:spPr>
      </p:pic>
      <p:sp>
        <p:nvSpPr>
          <p:cNvPr id="10" name="Textfeld 9"/>
          <p:cNvSpPr txBox="1"/>
          <p:nvPr/>
        </p:nvSpPr>
        <p:spPr bwMode="auto">
          <a:xfrm>
            <a:off x="2222797" y="1336068"/>
            <a:ext cx="8407639" cy="1384995"/>
          </a:xfrm>
          <a:prstGeom prst="rect">
            <a:avLst/>
          </a:prstGeom>
          <a:noFill/>
        </p:spPr>
        <p:txBody>
          <a:bodyPr wrap="square" rtlCol="0">
            <a:spAutoFit/>
          </a:bodyPr>
          <a:lstStyle/>
          <a:p>
            <a:pPr>
              <a:defRPr/>
            </a:pPr>
            <a:r>
              <a:rPr lang="de-DE" sz="2200">
                <a:latin typeface="Source Sans Pro Light"/>
                <a:ea typeface="Source Sans Pro Light"/>
                <a:cs typeface="Source Sans Pro Light"/>
              </a:rPr>
              <a:t>Denke nach (und mache dir Notizen): </a:t>
            </a:r>
            <a:endParaRPr sz="2200">
              <a:latin typeface="Source Sans Pro Light"/>
              <a:cs typeface="Source Sans Pro Light"/>
            </a:endParaRPr>
          </a:p>
          <a:p>
            <a:pPr marL="342900" indent="-342900">
              <a:buFont typeface="Arial"/>
              <a:buChar char="•"/>
              <a:defRPr/>
            </a:pPr>
            <a:r>
              <a:rPr lang="de-DE" sz="2200">
                <a:latin typeface="Source Sans Pro Light"/>
                <a:ea typeface="Source Sans Pro Light"/>
                <a:cs typeface="Source Sans Pro Light"/>
              </a:rPr>
              <a:t>Was an dem Konzept und der Haltung von </a:t>
            </a:r>
            <a:r>
              <a:rPr lang="de-DE" sz="2200">
                <a:latin typeface="Source Sans Pro Light"/>
                <a:ea typeface="Source Sans Pro Light"/>
                <a:cs typeface="Source Sans Pro Light"/>
              </a:rPr>
              <a:t>LdE</a:t>
            </a:r>
            <a:r>
              <a:rPr lang="de-DE" sz="2200">
                <a:latin typeface="Source Sans Pro Light"/>
                <a:ea typeface="Source Sans Pro Light"/>
                <a:cs typeface="Source Sans Pro Light"/>
              </a:rPr>
              <a:t> gefällt dir</a:t>
            </a:r>
            <a:r>
              <a:rPr lang="de-DE" sz="2200">
                <a:latin typeface="Source Sans Pro Light"/>
                <a:ea typeface="Source Sans Pro Light"/>
                <a:cs typeface="Source Sans Pro Light"/>
              </a:rPr>
              <a:t>? </a:t>
            </a:r>
            <a:endParaRPr>
              <a:latin typeface="Source Sans Pro Light"/>
              <a:cs typeface="Source Sans Pro Light"/>
            </a:endParaRPr>
          </a:p>
          <a:p>
            <a:pPr marL="327937" indent="-327937">
              <a:buFont typeface="Arial"/>
              <a:buChar char="•"/>
              <a:defRPr/>
            </a:pPr>
            <a:r>
              <a:rPr lang="de-DE" sz="2200">
                <a:latin typeface="Source Sans Pro Light"/>
                <a:ea typeface="Source Sans Pro Light"/>
                <a:cs typeface="Source Sans Pro Light"/>
              </a:rPr>
              <a:t>Was </a:t>
            </a:r>
            <a:r>
              <a:rPr lang="de-DE" sz="2200">
                <a:latin typeface="Source Sans Pro Light"/>
                <a:ea typeface="Source Sans Pro Light"/>
                <a:cs typeface="Source Sans Pro Light"/>
              </a:rPr>
              <a:t>macht dir </a:t>
            </a:r>
            <a:r>
              <a:rPr lang="de-DE" sz="2200">
                <a:latin typeface="Source Sans Pro Light"/>
                <a:ea typeface="Source Sans Pro Light"/>
                <a:cs typeface="Source Sans Pro Light"/>
              </a:rPr>
              <a:t>vielleicht Sorgen</a:t>
            </a:r>
            <a:r>
              <a:rPr lang="de-DE" sz="2200">
                <a:latin typeface="Source Sans Pro Light"/>
                <a:ea typeface="Source Sans Pro Light"/>
                <a:cs typeface="Source Sans Pro Light"/>
              </a:rPr>
              <a:t>?	</a:t>
            </a:r>
            <a:endParaRPr sz="2200">
              <a:latin typeface="Source Sans Pro Light"/>
              <a:cs typeface="Source Sans Pro Light"/>
            </a:endParaRPr>
          </a:p>
          <a:p>
            <a:pPr marL="327936" indent="-327936">
              <a:buFont typeface="Arial"/>
              <a:buChar char="•"/>
              <a:defRPr/>
            </a:pPr>
            <a:endParaRPr>
              <a:latin typeface="Source Sans Pro Light"/>
              <a:cs typeface="Source Sans Pro Light"/>
            </a:endParaRPr>
          </a:p>
        </p:txBody>
      </p:sp>
      <p:pic>
        <p:nvPicPr>
          <p:cNvPr id="14" name="Picture 4" descr="Chat, Mehrere, Icon, Symbol, Nachricht, Blase"/>
          <p:cNvPicPr>
            <a:picLocks noChangeAspect="1" noChangeArrowheads="1"/>
          </p:cNvPicPr>
          <p:nvPr/>
        </p:nvPicPr>
        <p:blipFill>
          <a:blip r:embed="rId5"/>
          <a:stretch/>
        </p:blipFill>
        <p:spPr bwMode="auto">
          <a:xfrm>
            <a:off x="833990" y="3033067"/>
            <a:ext cx="939775" cy="939775"/>
          </a:xfrm>
          <a:prstGeom prst="rect">
            <a:avLst/>
          </a:prstGeom>
          <a:noFill/>
        </p:spPr>
      </p:pic>
      <p:sp>
        <p:nvSpPr>
          <p:cNvPr id="16" name="Textfeld 15"/>
          <p:cNvSpPr txBox="1"/>
          <p:nvPr/>
        </p:nvSpPr>
        <p:spPr bwMode="auto">
          <a:xfrm>
            <a:off x="2222798" y="3126405"/>
            <a:ext cx="3598882" cy="1107996"/>
          </a:xfrm>
          <a:prstGeom prst="rect">
            <a:avLst/>
          </a:prstGeom>
          <a:noFill/>
        </p:spPr>
        <p:txBody>
          <a:bodyPr wrap="square" rtlCol="0">
            <a:spAutoFit/>
          </a:bodyPr>
          <a:lstStyle/>
          <a:p>
            <a:pPr algn="l">
              <a:defRPr/>
            </a:pPr>
            <a:r>
              <a:rPr lang="de-DE" sz="2200">
                <a:latin typeface="Source Sans Pro Light"/>
                <a:ea typeface="Source Sans Pro Light"/>
                <a:cs typeface="Source Sans Pro Light"/>
              </a:rPr>
              <a:t>Unterhaltet euch mit </a:t>
            </a:r>
            <a:r>
              <a:rPr lang="de-DE" sz="2200">
                <a:latin typeface="Source Sans Pro Light"/>
                <a:ea typeface="Source Sans Pro Light"/>
                <a:cs typeface="Source Sans Pro Light"/>
              </a:rPr>
              <a:t>eurem Nachbarn über </a:t>
            </a:r>
            <a:r>
              <a:rPr lang="de-DE" sz="2200">
                <a:latin typeface="Source Sans Pro Light"/>
                <a:ea typeface="Source Sans Pro Light"/>
                <a:cs typeface="Source Sans Pro Light"/>
              </a:rPr>
              <a:t>eure Eindrücke.</a:t>
            </a:r>
            <a:endParaRPr sz="2200">
              <a:latin typeface="Source Sans Pro Light"/>
              <a:cs typeface="Source Sans Pro Light"/>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onlyoffice/8.1.3.4</Application>
  <DocSecurity>0</DocSecurity>
  <PresentationFormat>Breitbild</PresentationFormat>
  <Paragraphs>0</Paragraphs>
  <Slides>24</Slides>
  <Notes>24</Notes>
  <HiddenSlides>0</HiddenSlides>
  <MMClips>2</MMClips>
  <ScaleCrop>0</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charlotte.falkenberg@iqsh.landsh.de</dc:creator>
  <cp:keywords/>
  <dc:description/>
  <dc:identifier/>
  <dc:language/>
  <cp:lastModifiedBy>Charlotte Falkenberg</cp:lastModifiedBy>
  <cp:revision>702</cp:revision>
  <dcterms:created xsi:type="dcterms:W3CDTF">2021-02-26T18:08:26Z</dcterms:created>
  <dcterms:modified xsi:type="dcterms:W3CDTF">2024-10-01T09:21:51Z</dcterms:modified>
  <cp:category/>
  <cp:contentStatus/>
  <cp:version/>
</cp:coreProperties>
</file>