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462" r:id="rId3"/>
    <p:sldId id="288" r:id="rId4"/>
    <p:sldId id="292" r:id="rId5"/>
    <p:sldId id="307" r:id="rId6"/>
    <p:sldId id="290" r:id="rId7"/>
    <p:sldId id="466" r:id="rId8"/>
    <p:sldId id="295" r:id="rId9"/>
    <p:sldId id="476" r:id="rId10"/>
    <p:sldId id="477" r:id="rId11"/>
    <p:sldId id="478" r:id="rId12"/>
    <p:sldId id="470" r:id="rId13"/>
    <p:sldId id="472" r:id="rId14"/>
    <p:sldId id="483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6681C-BD2B-4C18-B210-721F0E0AA162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BF450-B35A-4008-9415-C1D7E0D97D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4799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8648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206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588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809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2290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68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D8040-4609-48AB-BED4-64783C3FACB6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52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E3899F-C24B-29F8-27C2-E63A433D5D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911A50-2D7C-2EB5-3DA1-F301DD7A7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F78F9E-5A0F-F893-394F-8120482B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0564FA-036C-AE43-BF7E-AA1102617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2B91D4-780B-1B3C-A50C-30F3F579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794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366612-13C7-EE9E-06BB-98B65DE16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59074D9-3363-145A-BC89-04F6E0621E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4756BF-9424-76EC-0B60-EB0438B13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DC5D99-8C6A-13E8-172D-D6E035DBA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D2145C-BE8C-882A-A403-19EE41C5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32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D68A1C0-2C97-0CA6-7870-1DC113A944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128E7B1-8BF4-E32A-5428-85C0263B7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CE5CB8-B2D3-4F82-FA55-3C12485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444E40-370E-CFBE-5512-5F9A6916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04C990-4F5E-A4B3-C5CC-2C1754567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2808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88" y="539527"/>
            <a:ext cx="2727960" cy="689108"/>
          </a:xfrm>
          <a:prstGeom prst="rect">
            <a:avLst/>
          </a:prstGeom>
        </p:spPr>
      </p:pic>
      <p:sp>
        <p:nvSpPr>
          <p:cNvPr id="4" name="Rechteck 3"/>
          <p:cNvSpPr/>
          <p:nvPr userDrawn="1"/>
        </p:nvSpPr>
        <p:spPr>
          <a:xfrm>
            <a:off x="0" y="1484784"/>
            <a:ext cx="12192000" cy="4907577"/>
          </a:xfrm>
          <a:prstGeom prst="rect">
            <a:avLst/>
          </a:prstGeom>
          <a:solidFill>
            <a:srgbClr val="008CC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</p:spTree>
    <p:extLst>
      <p:ext uri="{BB962C8B-B14F-4D97-AF65-F5344CB8AC3E}">
        <p14:creationId xmlns:p14="http://schemas.microsoft.com/office/powerpoint/2010/main" val="860059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9A0AE-575A-C3B6-BF37-B22ED3386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6E80B02-0F13-030B-1F70-E97E4AA3B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3BDA2B-3989-D2E8-64CB-81BA8485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7E5C58-EE45-A93A-B3F5-B2EDBB94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33D5BF-F199-3B64-CB55-FB158B4C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893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6F33DA-5A54-B457-F302-368E63E5F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85958E-9C87-22C1-AE88-495ACE354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F46B04-421A-C017-A47F-9BEF7878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9B4FA1-CBFC-181B-C9BA-E42BF0727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150B1D-37B7-647F-2D5E-E18FD824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04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99DF43-264C-E83B-07E7-2A1EA5F5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B9D1A7-6820-602B-86E8-241E065D3D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19035B-B2B3-913C-1F9C-87F54A1B7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2CBE70-6E8A-9E49-C025-29C50A67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F07291-CC29-E38D-D46D-90D04AA65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B9F5D5C-FA73-ABDE-BC50-ABAD386B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4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733973-9C37-6977-F984-C94108C37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EEDAC4-F8BC-46BD-13ED-803C6DD6B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EE750AE-2E41-A375-9243-E4D9DED93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3148E0-91EE-F5D7-F115-045F3989E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24FF5E5-56DC-E161-DC6D-5C1340672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EA79B36-E1CB-5178-2029-58CA56B22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CB957E5-B787-FF17-0907-5437C617A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8FD4469-F401-4E7B-7819-B64FB6E8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69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46990E-7EEE-6917-F236-A671D72AD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F3FDB6-BC36-C74D-B78C-CF6FD2829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96B028E-FD70-16F3-AD9D-71E240F2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76D953C-6D1F-9257-EB8D-7B0DF26B5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38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B3BD02A-9B6D-8693-46CE-7FC69A35F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8EDD377-5AB4-9D70-2F0D-667414F2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EEE756-D279-61A4-87AD-A7A6B4A1C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61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9E310-5F6E-9AEE-5B00-C50F13E05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C2229A-F3CE-39B6-3C33-0D6BC0E2C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A4EAA56-83FC-D03F-CBDF-ED9EF2964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54A93AF-0E72-E8F0-3D21-C3BB7F80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71CB0E-EBA8-D106-77BA-C8D375AFF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4EA3DE-EB26-4B95-EBCA-1216E205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8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A9AA1-B264-8F7F-D757-0CFF6004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84A59A1-B54F-24CA-28C4-E28BE708EB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391B9A-CBBB-BB14-6BEE-FE982CF4F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92D19F-A638-378B-8AFB-77C24DB4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09174B-E4E5-BD5D-27B7-C7034C74B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FCD26D5-0F31-0B16-4F3C-2F5DFD747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495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D6B1EE7-6DAB-2E70-105F-9FCBB2362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06463E-FAC1-F8F2-A4A8-99506891C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BC9C28-2653-52F2-9714-1E0400F4B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FC0B5-CE27-4612-B0E6-389638D71F1B}" type="datetimeFigureOut">
              <a:rPr lang="de-DE" smtClean="0"/>
              <a:t>16.02.2023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247640-939F-895F-C9B4-FA2F3213A8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1B10B2B-365D-D654-1304-FFD627792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320D3-3A0A-416F-89FF-28CDA12F36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39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ebp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eb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eb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D86D8133-DA3D-B233-78C4-5B57CAC90A35}"/>
              </a:ext>
            </a:extLst>
          </p:cNvPr>
          <p:cNvSpPr txBox="1"/>
          <p:nvPr/>
        </p:nvSpPr>
        <p:spPr>
          <a:xfrm>
            <a:off x="3058662" y="2390775"/>
            <a:ext cx="607467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Folien zu Klaus Grawe und der Bindungstheorie</a:t>
            </a:r>
          </a:p>
          <a:p>
            <a:endParaRPr lang="de-DE" sz="2400" dirty="0"/>
          </a:p>
          <a:p>
            <a:r>
              <a:rPr lang="de-DE" sz="2400" dirty="0"/>
              <a:t>zum kopieren :.) und ausprobieren</a:t>
            </a:r>
          </a:p>
          <a:p>
            <a:endParaRPr lang="de-DE" sz="2400" dirty="0"/>
          </a:p>
          <a:p>
            <a:r>
              <a:rPr lang="de-DE" sz="2400" dirty="0"/>
              <a:t>Copyright gern Pädagogik-Team Grundschule</a:t>
            </a:r>
          </a:p>
        </p:txBody>
      </p:sp>
    </p:spTree>
    <p:extLst>
      <p:ext uri="{BB962C8B-B14F-4D97-AF65-F5344CB8AC3E}">
        <p14:creationId xmlns:p14="http://schemas.microsoft.com/office/powerpoint/2010/main" val="2518807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9741024C-6703-4B19-A267-BD5911F8BDD6}"/>
              </a:ext>
            </a:extLst>
          </p:cNvPr>
          <p:cNvSpPr txBox="1">
            <a:spLocks/>
          </p:cNvSpPr>
          <p:nvPr/>
        </p:nvSpPr>
        <p:spPr>
          <a:xfrm>
            <a:off x="2209800" y="2564905"/>
            <a:ext cx="7772400" cy="4537075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de-DE" alt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Bindung entsteht primär (6.-12 Monat) aus Fremdenangst/Trennungsangst , die die Nähe zur Bezugsperson sichert.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alt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Sie sichert die emotionale Entwicklung und das Überleben jedes Menschen. (Brisch)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e-DE" altLang="de-DE" sz="2800" dirty="0">
                <a:latin typeface="Calibri" panose="020F0502020204030204" pitchFamily="34" charset="0"/>
                <a:cs typeface="Calibri" panose="020F0502020204030204" pitchFamily="34" charset="0"/>
              </a:rPr>
              <a:t>Die Qualität der Bindung ist abhängig von der Feinfühligkeit der Bezugsperson. (Bowlby, Ainsworth)</a:t>
            </a:r>
          </a:p>
          <a:p>
            <a:endParaRPr lang="de-DE" altLang="de-DE" dirty="0"/>
          </a:p>
          <a:p>
            <a:endParaRPr lang="de-DE" alt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6936DAF-3B3B-4413-9E13-24C2D8F61234}"/>
              </a:ext>
            </a:extLst>
          </p:cNvPr>
          <p:cNvSpPr txBox="1"/>
          <p:nvPr/>
        </p:nvSpPr>
        <p:spPr>
          <a:xfrm>
            <a:off x="2116150" y="535615"/>
            <a:ext cx="39474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Kurze Bindungstheorie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780D069-CDB6-40A7-AAEC-782D175A7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5154" y="283890"/>
            <a:ext cx="3275856" cy="218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677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075B163-9DB1-405C-B87D-4053764F1513}"/>
              </a:ext>
            </a:extLst>
          </p:cNvPr>
          <p:cNvSpPr txBox="1"/>
          <p:nvPr/>
        </p:nvSpPr>
        <p:spPr>
          <a:xfrm>
            <a:off x="2351585" y="476673"/>
            <a:ext cx="34207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Bindungsqualitäten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C040085-4944-4DF8-B7FB-6ED0BE23DD52}"/>
              </a:ext>
            </a:extLst>
          </p:cNvPr>
          <p:cNvSpPr txBox="1"/>
          <p:nvPr/>
        </p:nvSpPr>
        <p:spPr>
          <a:xfrm>
            <a:off x="2063552" y="1484785"/>
            <a:ext cx="8064896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Sichere Bindung:</a:t>
            </a:r>
          </a:p>
          <a:p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Hohe Resilienz, gute Bewältigungsmuster, hohe </a:t>
            </a:r>
            <a:r>
              <a:rPr lang="de-DE" altLang="de-DE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Empathiefähigkeit</a:t>
            </a:r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, offen für Hilfe, Kontakt zu Gefühlen, hoher Selbstwert                                           ca. 55%                                                                      </a:t>
            </a:r>
          </a:p>
          <a:p>
            <a:endParaRPr lang="de-DE" alt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alt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Unsicher-vermeidende Bindung:</a:t>
            </a:r>
            <a:endParaRPr lang="de-DE" alt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Weisen Beziehung und Bindung wenig Bedeutung zu,  Vermeidungsverhalten,  zeigt wenig Gefühle,                                                                                   							           ca. 25 %</a:t>
            </a:r>
          </a:p>
          <a:p>
            <a:endParaRPr lang="de-DE" alt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alt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Unsicher-verstrickte Bindung:</a:t>
            </a:r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Sind oft emotional verstrickt, Konflikte werden wenig sozial geklärt, ängstlich                                                                                                            10-20%</a:t>
            </a:r>
          </a:p>
          <a:p>
            <a:endParaRPr lang="de-DE" altLang="de-D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altLang="de-DE" sz="2000" b="1" dirty="0">
                <a:latin typeface="Calibri" panose="020F0502020204030204" pitchFamily="34" charset="0"/>
                <a:cs typeface="Calibri" panose="020F0502020204030204" pitchFamily="34" charset="0"/>
              </a:rPr>
              <a:t>Unsicher-desorientierte Bindung:  </a:t>
            </a:r>
          </a:p>
          <a:p>
            <a:r>
              <a:rPr lang="de-DE" alt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Keine klare Bindungsstruktur, extrem kontrollierende Strategien                                                                               	                                                                                                            10-20%</a:t>
            </a:r>
          </a:p>
          <a:p>
            <a:r>
              <a:rPr lang="de-DE" altLang="de-DE" sz="1200" dirty="0"/>
              <a:t>                                                                                                                                                 nach Bowlby, Ainsworth</a:t>
            </a:r>
          </a:p>
          <a:p>
            <a:endParaRPr lang="de-DE" altLang="de-DE" b="1" dirty="0"/>
          </a:p>
          <a:p>
            <a:endParaRPr lang="de-DE" alt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297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>
            <a:extLst>
              <a:ext uri="{FF2B5EF4-FFF2-40B4-BE49-F238E27FC236}">
                <a16:creationId xmlns:a16="http://schemas.microsoft.com/office/drawing/2014/main" id="{8AB16919-37DF-451F-937B-69AEF5C190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0" y="503239"/>
            <a:ext cx="7920038" cy="828675"/>
          </a:xfrm>
          <a:prstGeom prst="rect">
            <a:avLst/>
          </a:prstGeom>
        </p:spPr>
        <p:txBody>
          <a:bodyPr/>
          <a:lstStyle/>
          <a:p>
            <a:r>
              <a:rPr lang="de-DE" altLang="de-D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Bindung und Bildung</a:t>
            </a:r>
          </a:p>
        </p:txBody>
      </p:sp>
      <p:sp>
        <p:nvSpPr>
          <p:cNvPr id="14339" name="Inhaltsplatzhalter 2">
            <a:extLst>
              <a:ext uri="{FF2B5EF4-FFF2-40B4-BE49-F238E27FC236}">
                <a16:creationId xmlns:a16="http://schemas.microsoft.com/office/drawing/2014/main" id="{DD73622B-CC78-477F-9953-CDF0913CE83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524000" y="1557339"/>
            <a:ext cx="7920038" cy="4300537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Bindungsverhalten beeinflusst oder beeinträchtigt das Explorationsverhalten.</a:t>
            </a:r>
          </a:p>
          <a:p>
            <a:endParaRPr lang="de-DE" altLang="de-DE" dirty="0"/>
          </a:p>
          <a:p>
            <a:endParaRPr lang="de-DE" altLang="de-DE" dirty="0"/>
          </a:p>
        </p:txBody>
      </p:sp>
      <p:sp>
        <p:nvSpPr>
          <p:cNvPr id="14340" name="Rechteck 4">
            <a:extLst>
              <a:ext uri="{FF2B5EF4-FFF2-40B4-BE49-F238E27FC236}">
                <a16:creationId xmlns:a16="http://schemas.microsoft.com/office/drawing/2014/main" id="{2FF0C0FB-3E84-42A1-9982-287D2134D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2781300"/>
            <a:ext cx="2374900" cy="863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de-DE" altLang="de-DE" sz="3600" dirty="0"/>
              <a:t>Bindung</a:t>
            </a:r>
          </a:p>
        </p:txBody>
      </p:sp>
      <p:sp>
        <p:nvSpPr>
          <p:cNvPr id="14341" name="Rechteck 5">
            <a:extLst>
              <a:ext uri="{FF2B5EF4-FFF2-40B4-BE49-F238E27FC236}">
                <a16:creationId xmlns:a16="http://schemas.microsoft.com/office/drawing/2014/main" id="{B34F2723-1DAC-40D1-8425-27C0FEA0A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9" y="4652963"/>
            <a:ext cx="2376487" cy="863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de-DE" altLang="de-DE" sz="3600"/>
              <a:t>Lernen</a:t>
            </a:r>
          </a:p>
        </p:txBody>
      </p:sp>
      <p:sp>
        <p:nvSpPr>
          <p:cNvPr id="14342" name="Rechteck 6">
            <a:extLst>
              <a:ext uri="{FF2B5EF4-FFF2-40B4-BE49-F238E27FC236}">
                <a16:creationId xmlns:a16="http://schemas.microsoft.com/office/drawing/2014/main" id="{487F36D5-3EE3-44C4-AF95-F718C6EBC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781300"/>
            <a:ext cx="2376488" cy="8636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de-DE" altLang="de-DE" sz="3600"/>
              <a:t>Bildung</a:t>
            </a:r>
          </a:p>
        </p:txBody>
      </p:sp>
      <p:cxnSp>
        <p:nvCxnSpPr>
          <p:cNvPr id="14343" name="Gerade Verbindung mit Pfeil 8">
            <a:extLst>
              <a:ext uri="{FF2B5EF4-FFF2-40B4-BE49-F238E27FC236}">
                <a16:creationId xmlns:a16="http://schemas.microsoft.com/office/drawing/2014/main" id="{DC12FEDE-67CE-408A-8DDD-63A711EF388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67213" y="3716339"/>
            <a:ext cx="1008062" cy="865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4" name="Gerade Verbindung mit Pfeil 10">
            <a:extLst>
              <a:ext uri="{FF2B5EF4-FFF2-40B4-BE49-F238E27FC236}">
                <a16:creationId xmlns:a16="http://schemas.microsoft.com/office/drawing/2014/main" id="{4D0E8C97-66ED-4930-A0D3-723F98B44C87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656139" y="3716339"/>
            <a:ext cx="935037" cy="865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5" name="Gerade Verbindung mit Pfeil 11">
            <a:extLst>
              <a:ext uri="{FF2B5EF4-FFF2-40B4-BE49-F238E27FC236}">
                <a16:creationId xmlns:a16="http://schemas.microsoft.com/office/drawing/2014/main" id="{8B496CAA-A490-4750-8C72-43045AE1A85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448301" y="3213100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6" name="Gerade Verbindung mit Pfeil 12">
            <a:extLst>
              <a:ext uri="{FF2B5EF4-FFF2-40B4-BE49-F238E27FC236}">
                <a16:creationId xmlns:a16="http://schemas.microsoft.com/office/drawing/2014/main" id="{2CC35C26-06AC-4A3A-880E-CE98DDBE33E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743701" y="3716339"/>
            <a:ext cx="1152525" cy="865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7" name="Gerade Verbindung mit Pfeil 13">
            <a:extLst>
              <a:ext uri="{FF2B5EF4-FFF2-40B4-BE49-F238E27FC236}">
                <a16:creationId xmlns:a16="http://schemas.microsoft.com/office/drawing/2014/main" id="{D3C78D67-945C-4951-B42A-9B27F0610AB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032625" y="3716339"/>
            <a:ext cx="1079500" cy="865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48" name="Gerade Verbindung mit Pfeil 14">
            <a:extLst>
              <a:ext uri="{FF2B5EF4-FFF2-40B4-BE49-F238E27FC236}">
                <a16:creationId xmlns:a16="http://schemas.microsoft.com/office/drawing/2014/main" id="{E7D49900-A579-4FD4-803B-E55C91E07D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48301" y="3068638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>
            <a:extLst>
              <a:ext uri="{FF2B5EF4-FFF2-40B4-BE49-F238E27FC236}">
                <a16:creationId xmlns:a16="http://schemas.microsoft.com/office/drawing/2014/main" id="{6770BAB7-824A-4452-A56C-CDCA2A43D9B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55441" y="512763"/>
            <a:ext cx="7920037" cy="1331913"/>
          </a:xfrm>
          <a:prstGeom prst="rect">
            <a:avLst/>
          </a:prstGeom>
        </p:spPr>
        <p:txBody>
          <a:bodyPr/>
          <a:lstStyle/>
          <a:p>
            <a:r>
              <a:rPr lang="de-DE" altLang="de-DE" sz="4000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Beziehung</a:t>
            </a:r>
          </a:p>
        </p:txBody>
      </p:sp>
      <p:sp>
        <p:nvSpPr>
          <p:cNvPr id="16387" name="Inhaltsplatzhalter 2">
            <a:extLst>
              <a:ext uri="{FF2B5EF4-FFF2-40B4-BE49-F238E27FC236}">
                <a16:creationId xmlns:a16="http://schemas.microsoft.com/office/drawing/2014/main" id="{3C4723BF-C156-4475-A1D0-F2642D8F7FF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35981" y="1844675"/>
            <a:ext cx="7920038" cy="4013200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lang="de-DE" altLang="de-DE" b="1" dirty="0">
                <a:latin typeface="Calibri" panose="020F0502020204030204" pitchFamily="34" charset="0"/>
                <a:cs typeface="Calibri" panose="020F0502020204030204" pitchFamily="34" charset="0"/>
              </a:rPr>
              <a:t>„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Nur dort, wo sich Bezugspersonen für das einzelne Kind persönlich interessieren, kommt es zu einem Gefühl , dass ihm eine Bedeutung zukommt, dass das Leben einen Sinn hat und dass es sich deshalb lohnt, sich für Ziele anzustrengen…“</a:t>
            </a:r>
          </a:p>
          <a:p>
            <a:pPr>
              <a:buFontTx/>
              <a:buNone/>
            </a:pP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    (J. Bauer, 2007)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07DD26DA-2BE8-4336-8F06-5ACD4C7BD2E8}"/>
              </a:ext>
            </a:extLst>
          </p:cNvPr>
          <p:cNvSpPr txBox="1"/>
          <p:nvPr/>
        </p:nvSpPr>
        <p:spPr>
          <a:xfrm>
            <a:off x="4295800" y="2420888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D1D33E7-D9F0-41AB-9F68-B77DD99286C7}"/>
              </a:ext>
            </a:extLst>
          </p:cNvPr>
          <p:cNvSpPr txBox="1"/>
          <p:nvPr/>
        </p:nvSpPr>
        <p:spPr>
          <a:xfrm>
            <a:off x="2423593" y="548681"/>
            <a:ext cx="1594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Strokes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0BB504D-E3EF-463B-AD4E-C5963E268CBB}"/>
              </a:ext>
            </a:extLst>
          </p:cNvPr>
          <p:cNvSpPr txBox="1"/>
          <p:nvPr/>
        </p:nvSpPr>
        <p:spPr>
          <a:xfrm>
            <a:off x="7968208" y="6381328"/>
            <a:ext cx="2291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/>
              <a:t>Nach Eric Berne-Transaktionsanalyse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9042EDEA-56E2-4504-9380-2D934B6FE05F}"/>
              </a:ext>
            </a:extLst>
          </p:cNvPr>
          <p:cNvSpPr/>
          <p:nvPr/>
        </p:nvSpPr>
        <p:spPr>
          <a:xfrm>
            <a:off x="1991544" y="2822069"/>
            <a:ext cx="3816424" cy="9144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Positiv-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bedingungslos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„Ich mag dich“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629968C4-FD4D-4DAD-91E4-038722FE690B}"/>
              </a:ext>
            </a:extLst>
          </p:cNvPr>
          <p:cNvSpPr/>
          <p:nvPr/>
        </p:nvSpPr>
        <p:spPr>
          <a:xfrm>
            <a:off x="1991544" y="1594486"/>
            <a:ext cx="3816424" cy="9144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Positiv-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bedingt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„Das hast du gut gemacht“</a:t>
            </a:r>
          </a:p>
          <a:p>
            <a:pPr algn="ctr"/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FBBF13F-E75E-4E4D-A4C2-0040AA28BAA7}"/>
              </a:ext>
            </a:extLst>
          </p:cNvPr>
          <p:cNvSpPr/>
          <p:nvPr/>
        </p:nvSpPr>
        <p:spPr>
          <a:xfrm>
            <a:off x="6033704" y="1594486"/>
            <a:ext cx="3816424" cy="9144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Negativ-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bedingt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„Was du abgeliefert hast, ist Mist!“</a:t>
            </a:r>
          </a:p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9F73E26E-D428-4279-BF70-9C797CCE6A72}"/>
              </a:ext>
            </a:extLst>
          </p:cNvPr>
          <p:cNvSpPr/>
          <p:nvPr/>
        </p:nvSpPr>
        <p:spPr>
          <a:xfrm>
            <a:off x="6096000" y="2822069"/>
            <a:ext cx="3816424" cy="9144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Negativ-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bedingungslos</a:t>
            </a:r>
          </a:p>
          <a:p>
            <a:pPr algn="ctr"/>
            <a:r>
              <a:rPr lang="de-DE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„Ich mag dich nicht“</a:t>
            </a:r>
          </a:p>
          <a:p>
            <a:pPr algn="ctr"/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0878A61-2C3F-4D72-9AB3-A75A0F59985E}"/>
              </a:ext>
            </a:extLst>
          </p:cNvPr>
          <p:cNvSpPr txBox="1"/>
          <p:nvPr/>
        </p:nvSpPr>
        <p:spPr>
          <a:xfrm>
            <a:off x="1847407" y="3863772"/>
            <a:ext cx="8896025" cy="28050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>
              <a:lnSpc>
                <a:spcPct val="150000"/>
              </a:lnSpc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Eine negative Aufmerksamkeit ist besser als keine Aufmerksamkeit.</a:t>
            </a:r>
          </a:p>
          <a:p>
            <a:pPr rtl="0">
              <a:lnSpc>
                <a:spcPct val="150000"/>
              </a:lnSpc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Jeder ist mit einer bestimmten Art von Strokes vertraut. </a:t>
            </a:r>
          </a:p>
          <a:p>
            <a:pPr rtl="0">
              <a:lnSpc>
                <a:spcPct val="150000"/>
              </a:lnSpc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Wenn Menschen herausgefunden haben, wie sie negative oder </a:t>
            </a:r>
          </a:p>
          <a:p>
            <a:pPr rtl="0">
              <a:lnSpc>
                <a:spcPct val="150000"/>
              </a:lnSpc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    positive Zuwendung provozieren können, tun sie das auch. </a:t>
            </a:r>
          </a:p>
          <a:p>
            <a:pPr rtl="0">
              <a:lnSpc>
                <a:spcPct val="150000"/>
              </a:lnSpc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nehmen Strokes unterschiedlich wahr.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EB8A7DB7-918D-4E30-AFDB-EA9C6B772B76}"/>
              </a:ext>
            </a:extLst>
          </p:cNvPr>
          <p:cNvSpPr/>
          <p:nvPr/>
        </p:nvSpPr>
        <p:spPr>
          <a:xfrm>
            <a:off x="4799856" y="548680"/>
            <a:ext cx="1233848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innen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A127D597-F770-47A2-A66F-4AF334D6E453}"/>
              </a:ext>
            </a:extLst>
          </p:cNvPr>
          <p:cNvSpPr/>
          <p:nvPr/>
        </p:nvSpPr>
        <p:spPr>
          <a:xfrm>
            <a:off x="6158298" y="548680"/>
            <a:ext cx="1233848" cy="9144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außen</a:t>
            </a:r>
          </a:p>
        </p:txBody>
      </p:sp>
    </p:spTree>
    <p:extLst>
      <p:ext uri="{BB962C8B-B14F-4D97-AF65-F5344CB8AC3E}">
        <p14:creationId xmlns:p14="http://schemas.microsoft.com/office/powerpoint/2010/main" val="165492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E3A39DAC-50FC-4F3F-A69A-9BB5E951BB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5" y="180059"/>
            <a:ext cx="10978611" cy="6677941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>
          <a:xfrm>
            <a:off x="2495600" y="1484785"/>
            <a:ext cx="8964996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de-DE" sz="3600" b="1" dirty="0"/>
              <a:t>Hintergründe</a:t>
            </a:r>
          </a:p>
          <a:p>
            <a:pPr>
              <a:lnSpc>
                <a:spcPct val="250000"/>
              </a:lnSpc>
            </a:pPr>
            <a:r>
              <a:rPr lang="de-DE" sz="3200" b="1" dirty="0"/>
              <a:t>Bedürfnisse und Beziehungserfahrungen</a:t>
            </a:r>
          </a:p>
        </p:txBody>
      </p:sp>
    </p:spTree>
    <p:extLst>
      <p:ext uri="{BB962C8B-B14F-4D97-AF65-F5344CB8AC3E}">
        <p14:creationId xmlns:p14="http://schemas.microsoft.com/office/powerpoint/2010/main" val="252677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28C95F7D-9C42-4A3A-ADCE-5B2330A6245A}"/>
              </a:ext>
            </a:extLst>
          </p:cNvPr>
          <p:cNvSpPr txBox="1"/>
          <p:nvPr/>
        </p:nvSpPr>
        <p:spPr>
          <a:xfrm>
            <a:off x="1919536" y="188641"/>
            <a:ext cx="26925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Eisberg-Modell</a:t>
            </a:r>
          </a:p>
        </p:txBody>
      </p:sp>
      <p:pic>
        <p:nvPicPr>
          <p:cNvPr id="1026" name="Picture 2" descr="Flipchart Eisbergmodell sichtbar">
            <a:extLst>
              <a:ext uri="{FF2B5EF4-FFF2-40B4-BE49-F238E27FC236}">
                <a16:creationId xmlns:a16="http://schemas.microsoft.com/office/drawing/2014/main" id="{1D6BE7CD-096B-4682-A46D-8E622ACB1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672" y="923816"/>
            <a:ext cx="4098216" cy="5733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43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775520" y="1790091"/>
            <a:ext cx="8568952" cy="1778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de-DE" sz="2400" b="1" dirty="0"/>
              <a:t>Grundbedürfnisse nach Klaus Grawe</a:t>
            </a:r>
          </a:p>
          <a:p>
            <a:pPr>
              <a:lnSpc>
                <a:spcPct val="250000"/>
              </a:lnSpc>
            </a:pPr>
            <a:endParaRPr lang="de-DE" sz="2400" b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C95F7D-9C42-4A3A-ADCE-5B2330A6245A}"/>
              </a:ext>
            </a:extLst>
          </p:cNvPr>
          <p:cNvSpPr txBox="1"/>
          <p:nvPr/>
        </p:nvSpPr>
        <p:spPr>
          <a:xfrm>
            <a:off x="1919536" y="188641"/>
            <a:ext cx="1476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Übung 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D31DD18-8F5E-4DFF-A361-8DD1348F20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169" y="4365104"/>
            <a:ext cx="2459765" cy="184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438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28C95F7D-9C42-4A3A-ADCE-5B2330A6245A}"/>
              </a:ext>
            </a:extLst>
          </p:cNvPr>
          <p:cNvSpPr txBox="1"/>
          <p:nvPr/>
        </p:nvSpPr>
        <p:spPr>
          <a:xfrm>
            <a:off x="1919536" y="188641"/>
            <a:ext cx="14766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Übung 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26F1F33-3ACF-44BB-A5CD-AED65FA5DC1A}"/>
              </a:ext>
            </a:extLst>
          </p:cNvPr>
          <p:cNvSpPr/>
          <p:nvPr/>
        </p:nvSpPr>
        <p:spPr>
          <a:xfrm>
            <a:off x="2063552" y="1412776"/>
            <a:ext cx="8064896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7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DE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machst du mit 1 Mio. </a:t>
            </a:r>
            <a:r>
              <a:rPr lang="de-DE" sz="2400" b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Lottogewinn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Welche drei </a:t>
            </a:r>
            <a:r>
              <a:rPr lang="de-DE" sz="2400" b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Wünsche </a:t>
            </a:r>
            <a:r>
              <a:rPr lang="de-DE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darf dir eine kleine Fee erfüllen?</a:t>
            </a:r>
            <a:endParaRPr lang="de-DE" sz="2400" b="1" dirty="0">
              <a:solidFill>
                <a:srgbClr val="0000F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würdest du auf eine einsame Insel </a:t>
            </a:r>
            <a:r>
              <a:rPr lang="de-DE" sz="2400" b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mitnehmen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buFont typeface="+mj-lt"/>
              <a:buAutoNum type="arabicPeriod"/>
              <a:tabLst>
                <a:tab pos="457200" algn="l"/>
              </a:tabLst>
            </a:pP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  <a:tabLst>
                <a:tab pos="457200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Welche </a:t>
            </a:r>
            <a:r>
              <a:rPr lang="de-DE" sz="2400" b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Vorwürfe machst du</a:t>
            </a: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deinen eigenen Eltern, deiner Partnerin / deinem Partner, deinen Kindern, deinen Schülerinnen /Schülern?</a:t>
            </a:r>
          </a:p>
        </p:txBody>
      </p:sp>
    </p:spTree>
    <p:extLst>
      <p:ext uri="{BB962C8B-B14F-4D97-AF65-F5344CB8AC3E}">
        <p14:creationId xmlns:p14="http://schemas.microsoft.com/office/powerpoint/2010/main" val="681452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19D2409-227F-42C7-8893-AA4D8C70AE9B}"/>
              </a:ext>
            </a:extLst>
          </p:cNvPr>
          <p:cNvSpPr/>
          <p:nvPr/>
        </p:nvSpPr>
        <p:spPr>
          <a:xfrm>
            <a:off x="1775521" y="260648"/>
            <a:ext cx="418095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3200" dirty="0"/>
              <a:t>Grundbedürfnisse nach </a:t>
            </a:r>
          </a:p>
          <a:p>
            <a:r>
              <a:rPr lang="de-DE" altLang="de-DE" sz="3200" dirty="0"/>
              <a:t>Klaus Grawe</a:t>
            </a:r>
            <a:endParaRPr lang="de-DE" sz="3200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EE1E8D7-7F88-42CE-8767-1C7C8F603CD0}"/>
              </a:ext>
            </a:extLst>
          </p:cNvPr>
          <p:cNvSpPr txBox="1">
            <a:spLocks/>
          </p:cNvSpPr>
          <p:nvPr/>
        </p:nvSpPr>
        <p:spPr>
          <a:xfrm>
            <a:off x="1981200" y="1600201"/>
            <a:ext cx="8578850" cy="4525963"/>
          </a:xfrm>
        </p:spPr>
        <p:txBody>
          <a:bodyPr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de-DE" sz="2800" b="1"/>
              <a:t>1. Kontrolle </a:t>
            </a:r>
            <a:br>
              <a:rPr lang="de-DE"/>
            </a:br>
            <a:r>
              <a:rPr lang="de-DE"/>
              <a:t>Sicherheit, Gesundheit, Ordnung, Struktur, Orientierung, ...</a:t>
            </a:r>
            <a:br>
              <a:rPr lang="de-DE"/>
            </a:br>
            <a:endParaRPr lang="de-DE"/>
          </a:p>
          <a:p>
            <a:pPr>
              <a:buFont typeface="Arial" panose="020B0604020202020204" pitchFamily="34" charset="0"/>
              <a:buNone/>
              <a:defRPr/>
            </a:pPr>
            <a:r>
              <a:rPr lang="de-DE" sz="2800" b="1"/>
              <a:t>2. Bindung </a:t>
            </a:r>
            <a:br>
              <a:rPr lang="de-DE"/>
            </a:br>
            <a:r>
              <a:rPr lang="de-DE"/>
              <a:t>Beziehung, Freunde, Familie, Nähe,... </a:t>
            </a:r>
            <a:br>
              <a:rPr lang="de-DE"/>
            </a:br>
            <a:endParaRPr lang="de-DE"/>
          </a:p>
          <a:p>
            <a:pPr>
              <a:buFont typeface="Arial" panose="020B0604020202020204" pitchFamily="34" charset="0"/>
              <a:buNone/>
              <a:defRPr/>
            </a:pPr>
            <a:r>
              <a:rPr lang="de-DE" sz="2800" b="1"/>
              <a:t>3. Lustgewinn und Unlustvermeidung</a:t>
            </a:r>
            <a:r>
              <a:rPr lang="de-DE" b="1"/>
              <a:t> </a:t>
            </a:r>
            <a:br>
              <a:rPr lang="de-DE"/>
            </a:br>
            <a:r>
              <a:rPr lang="de-DE"/>
              <a:t>Spaß, Abenteuer, Mitwirkung, Freiräume, Selbstbestimmung,...</a:t>
            </a:r>
            <a:br>
              <a:rPr lang="de-DE"/>
            </a:br>
            <a:endParaRPr lang="de-DE"/>
          </a:p>
          <a:p>
            <a:pPr>
              <a:buFont typeface="Arial" panose="020B0604020202020204" pitchFamily="34" charset="0"/>
              <a:buNone/>
              <a:defRPr/>
            </a:pPr>
            <a:r>
              <a:rPr lang="de-DE" sz="2800" b="1"/>
              <a:t>4. Selbstwerterhalt</a:t>
            </a:r>
            <a:br>
              <a:rPr lang="de-DE" sz="2800"/>
            </a:br>
            <a:r>
              <a:rPr lang="de-DE"/>
              <a:t>Anerkennung, Wertschätzung, Respekt, Gesehen werden, Lob,… </a:t>
            </a:r>
          </a:p>
          <a:p>
            <a:pPr marL="0" indent="0">
              <a:buNone/>
              <a:defRPr/>
            </a:pPr>
            <a:endParaRPr lang="de-DE" sz="4800" b="1" dirty="0"/>
          </a:p>
        </p:txBody>
      </p:sp>
    </p:spTree>
    <p:extLst>
      <p:ext uri="{BB962C8B-B14F-4D97-AF65-F5344CB8AC3E}">
        <p14:creationId xmlns:p14="http://schemas.microsoft.com/office/powerpoint/2010/main" val="242386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>
            <a:extLst>
              <a:ext uri="{FF2B5EF4-FFF2-40B4-BE49-F238E27FC236}">
                <a16:creationId xmlns:a16="http://schemas.microsoft.com/office/drawing/2014/main" id="{56799905-2FFB-4E6B-BA03-FEABB4B7B3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0" y="0"/>
            <a:ext cx="0" cy="0"/>
          </a:xfrm>
        </p:spPr>
        <p:txBody>
          <a:bodyPr>
            <a:normAutofit fontScale="90000"/>
          </a:bodyPr>
          <a:lstStyle/>
          <a:p>
            <a:r>
              <a:rPr lang="de-DE" altLang="de-DE" dirty="0"/>
              <a:t>                                    </a:t>
            </a:r>
            <a:r>
              <a:rPr lang="de-DE" altLang="de-DE" sz="2000" dirty="0"/>
              <a:t>   </a:t>
            </a:r>
            <a:r>
              <a:rPr lang="de-DE" altLang="de-DE" dirty="0"/>
              <a:t>                     </a:t>
            </a:r>
            <a:br>
              <a:rPr lang="de-DE" altLang="de-DE" dirty="0"/>
            </a:br>
            <a:r>
              <a:rPr lang="de-DE" altLang="de-DE" dirty="0"/>
              <a:t>                                           </a:t>
            </a:r>
            <a:r>
              <a:rPr lang="de-DE" altLang="de-DE" sz="3600" b="1" dirty="0"/>
              <a:t>                   </a:t>
            </a:r>
            <a:br>
              <a:rPr lang="de-DE" altLang="de-DE" dirty="0"/>
            </a:br>
            <a:r>
              <a:rPr lang="de-DE" altLang="de-DE" dirty="0"/>
              <a:t>                                                </a:t>
            </a:r>
            <a:br>
              <a:rPr lang="de-DE" altLang="de-DE" dirty="0"/>
            </a:br>
            <a:endParaRPr lang="de-DE" altLang="de-DE" sz="3600" dirty="0"/>
          </a:p>
        </p:txBody>
      </p:sp>
      <p:sp>
        <p:nvSpPr>
          <p:cNvPr id="9224" name="Rechteck 19">
            <a:extLst>
              <a:ext uri="{FF2B5EF4-FFF2-40B4-BE49-F238E27FC236}">
                <a16:creationId xmlns:a16="http://schemas.microsoft.com/office/drawing/2014/main" id="{DDAE6A1B-F74D-4BE0-9FD8-4C3D779E7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056" y="1659112"/>
            <a:ext cx="8208962" cy="158432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1">
              <a:buFont typeface="Wingdings" panose="05000000000000000000" pitchFamily="2" charset="2"/>
              <a:buChar char="v"/>
            </a:pPr>
            <a:r>
              <a:rPr lang="de-DE" altLang="de-DE" dirty="0"/>
              <a:t>Bei Erfüllung der Ziele entsteht </a:t>
            </a:r>
            <a:r>
              <a:rPr lang="de-DE" altLang="de-DE" b="1" dirty="0"/>
              <a:t>Konsistenz.</a:t>
            </a:r>
          </a:p>
          <a:p>
            <a:endParaRPr lang="de-DE" altLang="de-DE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de-DE" altLang="de-DE" dirty="0"/>
              <a:t>Bei Verfehlung der motivationalen Ziele tritt </a:t>
            </a:r>
          </a:p>
          <a:p>
            <a:pPr lvl="1"/>
            <a:r>
              <a:rPr lang="de-DE" altLang="de-DE" dirty="0"/>
              <a:t>    </a:t>
            </a:r>
            <a:r>
              <a:rPr lang="de-DE" altLang="de-DE" b="1" dirty="0"/>
              <a:t>Inkongruenz</a:t>
            </a:r>
            <a:r>
              <a:rPr lang="de-DE" altLang="de-DE" dirty="0"/>
              <a:t> auf.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17BC6642-84D8-478E-85CF-088128828FD8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120136" y="3140969"/>
            <a:ext cx="8100392" cy="2555875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de-DE" altLang="de-DE" dirty="0"/>
          </a:p>
          <a:p>
            <a:pPr>
              <a:buFont typeface="Wingdings" panose="05000000000000000000" pitchFamily="2" charset="2"/>
              <a:buChar char="v"/>
            </a:pPr>
            <a:r>
              <a:rPr lang="de-DE" altLang="de-DE" b="1" dirty="0">
                <a:latin typeface="Bradley Hand ITC" panose="03070402050302030203" pitchFamily="66" charset="0"/>
              </a:rPr>
              <a:t>Je höher die Konsistenz, desto gesünder ist der Organismus.</a:t>
            </a:r>
          </a:p>
          <a:p>
            <a:pPr>
              <a:buFontTx/>
              <a:buNone/>
            </a:pPr>
            <a:endParaRPr lang="de-DE" altLang="de-DE" b="1" dirty="0">
              <a:latin typeface="Bradley Hand ITC" panose="03070402050302030203" pitchFamily="66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de-DE" altLang="de-DE" b="1" dirty="0">
                <a:latin typeface="Bradley Hand ITC" panose="03070402050302030203" pitchFamily="66" charset="0"/>
              </a:rPr>
              <a:t>Unbefriedigte Bedürfnisse sind ein Anlass für Konflikte.</a:t>
            </a:r>
          </a:p>
          <a:p>
            <a:pPr>
              <a:buFont typeface="Wingdings" panose="05000000000000000000" pitchFamily="2" charset="2"/>
              <a:buChar char="v"/>
            </a:pPr>
            <a:endParaRPr lang="de-DE" altLang="de-DE" dirty="0"/>
          </a:p>
          <a:p>
            <a:pPr>
              <a:buFont typeface="Wingdings" panose="05000000000000000000" pitchFamily="2" charset="2"/>
              <a:buChar char="v"/>
            </a:pPr>
            <a:endParaRPr lang="de-DE" altLang="de-DE" dirty="0"/>
          </a:p>
          <a:p>
            <a:pPr>
              <a:buFont typeface="Wingdings" panose="05000000000000000000" pitchFamily="2" charset="2"/>
              <a:buChar char="v"/>
            </a:pPr>
            <a:endParaRPr lang="de-DE" alt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6732E9B-71B3-FA3A-68CD-3A552F1BB52C}"/>
              </a:ext>
            </a:extLst>
          </p:cNvPr>
          <p:cNvSpPr txBox="1"/>
          <p:nvPr/>
        </p:nvSpPr>
        <p:spPr>
          <a:xfrm>
            <a:off x="1943056" y="514825"/>
            <a:ext cx="5416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Konsistenz und Inkongruenz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28C95F7D-9C42-4A3A-ADCE-5B2330A6245A}"/>
              </a:ext>
            </a:extLst>
          </p:cNvPr>
          <p:cNvSpPr txBox="1"/>
          <p:nvPr/>
        </p:nvSpPr>
        <p:spPr>
          <a:xfrm>
            <a:off x="2063552" y="526975"/>
            <a:ext cx="2579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Arbeitsauftrag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24B5AF-7A45-48A4-88B4-C7207639937A}"/>
              </a:ext>
            </a:extLst>
          </p:cNvPr>
          <p:cNvSpPr/>
          <p:nvPr/>
        </p:nvSpPr>
        <p:spPr>
          <a:xfrm>
            <a:off x="1703512" y="1193017"/>
            <a:ext cx="7272808" cy="5106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de-D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de-DE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Durch welche Strukturen, Handlungs- und Vorgehensweisen erfüllen Sie als Lehrkraft die Grundbedürfnisse der Schülerinnen und Schüler?</a:t>
            </a:r>
          </a:p>
          <a:p>
            <a:pPr marL="9144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Kontrolle und Sicherheit</a:t>
            </a:r>
          </a:p>
          <a:p>
            <a:pPr marL="9144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Bindung</a:t>
            </a:r>
          </a:p>
          <a:p>
            <a:pPr marL="9144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Lustgewinn und Unlustvermeidung</a:t>
            </a:r>
          </a:p>
          <a:p>
            <a:pPr marL="9144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Selbstwerterhalt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de-D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de-DE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FEC2C08-09D5-4DB6-ACB8-C39D3CF6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3789040"/>
            <a:ext cx="5220072" cy="348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751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DA9B8BD7-21CC-4060-9242-9674035F4E67}"/>
              </a:ext>
            </a:extLst>
          </p:cNvPr>
          <p:cNvSpPr txBox="1"/>
          <p:nvPr/>
        </p:nvSpPr>
        <p:spPr>
          <a:xfrm>
            <a:off x="2063552" y="526975"/>
            <a:ext cx="15616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Bindung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53150F-D589-4058-AFC2-2FFCFC2BDEAE}"/>
              </a:ext>
            </a:extLst>
          </p:cNvPr>
          <p:cNvSpPr txBox="1">
            <a:spLocks/>
          </p:cNvSpPr>
          <p:nvPr/>
        </p:nvSpPr>
        <p:spPr>
          <a:xfrm>
            <a:off x="1775520" y="899376"/>
            <a:ext cx="7772400" cy="3312368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de-DE" altLang="de-DE" dirty="0"/>
              <a:t>	</a:t>
            </a:r>
          </a:p>
          <a:p>
            <a:pPr>
              <a:buFontTx/>
              <a:buNone/>
            </a:pPr>
            <a:r>
              <a:rPr lang="de-DE" altLang="de-DE" dirty="0"/>
              <a:t>	</a:t>
            </a:r>
            <a:r>
              <a:rPr lang="de-DE" altLang="de-DE" dirty="0">
                <a:latin typeface="Calibri" panose="020F0502020204030204" pitchFamily="34" charset="0"/>
                <a:cs typeface="Calibri" panose="020F0502020204030204" pitchFamily="34" charset="0"/>
              </a:rPr>
              <a:t>Bindung  ist ein zwar unsichtbares, aber fühlbares emotionales Band, das eine Person zu einer anderen anknüpft und diese Menschen über Raum und Zeit spezifisch miteinander verbindet. </a:t>
            </a:r>
          </a:p>
          <a:p>
            <a:pPr>
              <a:buFontTx/>
              <a:buNone/>
            </a:pPr>
            <a:r>
              <a:rPr lang="de-DE" alt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	(K.-H. Brisch, 2008)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D35C056-000E-4079-8F1A-D08BE23F08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4591107"/>
            <a:ext cx="8496944" cy="202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566</Words>
  <Application>Microsoft Office PowerPoint</Application>
  <PresentationFormat>Breitbild</PresentationFormat>
  <Paragraphs>104</Paragraphs>
  <Slides>14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Bradley Hand ITC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                                                                                                                                                                             </vt:lpstr>
      <vt:lpstr>PowerPoint-Präsentation</vt:lpstr>
      <vt:lpstr>PowerPoint-Präsentation</vt:lpstr>
      <vt:lpstr>PowerPoint-Präsentation</vt:lpstr>
      <vt:lpstr>PowerPoint-Präsentation</vt:lpstr>
      <vt:lpstr>Bindung und Bildung</vt:lpstr>
      <vt:lpstr>Beziehung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Wibke Meulenberg</dc:creator>
  <cp:lastModifiedBy>Wibke Meulenberg</cp:lastModifiedBy>
  <cp:revision>1</cp:revision>
  <dcterms:created xsi:type="dcterms:W3CDTF">2023-02-16T17:41:20Z</dcterms:created>
  <dcterms:modified xsi:type="dcterms:W3CDTF">2023-02-16T17:41:51Z</dcterms:modified>
</cp:coreProperties>
</file>