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omments/comment1.xml" ContentType="application/vnd.openxmlformats-officedocument.presentationml.comments+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1"/>
  </p:sldMasterIdLst>
  <p:notesMasterIdLst>
    <p:notesMasterId r:id="rId27"/>
  </p:notesMasterIdLst>
  <p:sldIdLst>
    <p:sldId id="256" r:id="rId2"/>
    <p:sldId id="258" r:id="rId3"/>
    <p:sldId id="262" r:id="rId4"/>
    <p:sldId id="280" r:id="rId5"/>
    <p:sldId id="281" r:id="rId6"/>
    <p:sldId id="264" r:id="rId7"/>
    <p:sldId id="263" r:id="rId8"/>
    <p:sldId id="277" r:id="rId9"/>
    <p:sldId id="265" r:id="rId10"/>
    <p:sldId id="266" r:id="rId11"/>
    <p:sldId id="267" r:id="rId12"/>
    <p:sldId id="283" r:id="rId13"/>
    <p:sldId id="284" r:id="rId14"/>
    <p:sldId id="278" r:id="rId15"/>
    <p:sldId id="268" r:id="rId16"/>
    <p:sldId id="279" r:id="rId17"/>
    <p:sldId id="269" r:id="rId18"/>
    <p:sldId id="270" r:id="rId19"/>
    <p:sldId id="271" r:id="rId20"/>
    <p:sldId id="272" r:id="rId21"/>
    <p:sldId id="273" r:id="rId22"/>
    <p:sldId id="274" r:id="rId23"/>
    <p:sldId id="275" r:id="rId24"/>
    <p:sldId id="276" r:id="rId25"/>
    <p:sldId id="282" r:id="rId26"/>
  </p:sldIdLst>
  <p:sldSz cx="9144000" cy="6858000" type="screen4x3"/>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Standardabschnitt" id="{4262C7EF-8136-4536-8A16-A835489FA61A}">
          <p14:sldIdLst>
            <p14:sldId id="256"/>
            <p14:sldId id="258"/>
          </p14:sldIdLst>
        </p14:section>
        <p14:section name="APVO" id="{4A266A14-52F2-404B-99AE-AE68EA6EB7E5}">
          <p14:sldIdLst>
            <p14:sldId id="262"/>
            <p14:sldId id="280"/>
            <p14:sldId id="281"/>
            <p14:sldId id="264"/>
            <p14:sldId id="263"/>
            <p14:sldId id="277"/>
            <p14:sldId id="265"/>
            <p14:sldId id="266"/>
            <p14:sldId id="267"/>
            <p14:sldId id="283"/>
            <p14:sldId id="284"/>
          </p14:sldIdLst>
        </p14:section>
        <p14:section name="Benotung der HA" id="{482DD2E0-AE04-4C4A-8A0B-622567C2E357}">
          <p14:sldIdLst>
            <p14:sldId id="278"/>
            <p14:sldId id="268"/>
            <p14:sldId id="279"/>
            <p14:sldId id="269"/>
            <p14:sldId id="270"/>
            <p14:sldId id="271"/>
            <p14:sldId id="272"/>
            <p14:sldId id="273"/>
            <p14:sldId id="274"/>
            <p14:sldId id="275"/>
            <p14:sldId id="276"/>
          </p14:sldIdLst>
        </p14:section>
        <p14:section name="Gutachten" id="{3F7FC7D8-61F1-4D24-B82B-E7FE3598B920}">
          <p14:sldIdLst>
            <p14:sldId id="282"/>
          </p14:sldIdLst>
        </p14:section>
      </p14:sectionLst>
    </p:ex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bshagen, Dr. Maike (IQSH)" initials="ADM(" lastIdx="1" clrIdx="0">
    <p:extLst>
      <p:ext uri="{19B8F6BF-5375-455C-9EA6-DF929625EA0E}">
        <p15:presenceInfo xmlns:p15="http://schemas.microsoft.com/office/powerpoint/2012/main" userId="S-1-5-21-1715567821-1935655697-1801674531-1457692"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482A7"/>
    <a:srgbClr val="405B8A"/>
    <a:srgbClr val="CCE9F2"/>
    <a:srgbClr val="45A8D9"/>
    <a:srgbClr val="A4ADB6"/>
    <a:srgbClr val="BBB2AB"/>
    <a:srgbClr val="008CCF"/>
    <a:srgbClr val="006DA2"/>
    <a:srgbClr val="3AB7D5"/>
    <a:srgbClr val="008BC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2113" autoAdjust="0"/>
    <p:restoredTop sz="93112" autoAdjust="0"/>
  </p:normalViewPr>
  <p:slideViewPr>
    <p:cSldViewPr snapToGrid="0" showGuides="1">
      <p:cViewPr varScale="1">
        <p:scale>
          <a:sx n="101" d="100"/>
          <a:sy n="101" d="100"/>
        </p:scale>
        <p:origin x="696" y="41"/>
      </p:cViewPr>
      <p:guideLst>
        <p:guide orient="horz" pos="2160"/>
        <p:guide pos="2880"/>
      </p:guideLst>
    </p:cSldViewPr>
  </p:slideViewPr>
  <p:notesTextViewPr>
    <p:cViewPr>
      <p:scale>
        <a:sx n="1" d="1"/>
        <a:sy n="1" d="1"/>
      </p:scale>
      <p:origin x="0" y="0"/>
    </p:cViewPr>
  </p:notesTextViewPr>
  <p:sorterViewPr>
    <p:cViewPr>
      <p:scale>
        <a:sx n="100" d="100"/>
        <a:sy n="100" d="100"/>
      </p:scale>
      <p:origin x="0" y="-1395"/>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viewProps" Target="viewProps.xml"/></Relationships>
</file>

<file path=ppt/comments/comment1.xml><?xml version="1.0" encoding="utf-8"?>
<p:cmLst xmlns:a="http://schemas.openxmlformats.org/drawingml/2006/main" xmlns:r="http://schemas.openxmlformats.org/officeDocument/2006/relationships" xmlns:p="http://schemas.openxmlformats.org/presentationml/2006/main">
  <p:cm authorId="1" dt="2019-09-10T11:38:14.477" idx="1">
    <p:pos x="4032" y="1802"/>
    <p:text>Bitte Beispiele ergänzen! Andere Schularten andere Fächer</p:text>
    <p:extLst>
      <p:ext uri="{C676402C-5697-4E1C-873F-D02D1690AC5C}">
        <p15:threadingInfo xmlns:p15="http://schemas.microsoft.com/office/powerpoint/2012/main" timeZoneBias="-120"/>
      </p:ext>
    </p:extLs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de-DE"/>
          </a:p>
        </p:txBody>
      </p:sp>
      <p:sp>
        <p:nvSpPr>
          <p:cNvPr id="3" name="Datumsplatzhalt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2F3CE6E-2B66-4BBF-AA5F-C610821FA37B}" type="datetimeFigureOut">
              <a:rPr lang="de-DE" smtClean="0"/>
              <a:t>02.10.2019</a:t>
            </a:fld>
            <a:endParaRPr lang="de-DE"/>
          </a:p>
        </p:txBody>
      </p:sp>
      <p:sp>
        <p:nvSpPr>
          <p:cNvPr id="4" name="Folienbildplatzhalt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de-DE"/>
          </a:p>
        </p:txBody>
      </p:sp>
      <p:sp>
        <p:nvSpPr>
          <p:cNvPr id="5" name="Notizenplatzhalt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6" name="Fußzeilenplatzhalt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de-DE"/>
          </a:p>
        </p:txBody>
      </p:sp>
      <p:sp>
        <p:nvSpPr>
          <p:cNvPr id="7" name="Foliennummernplatzhalt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E61B259-718E-41BC-9A97-1627054B1256}" type="slidenum">
              <a:rPr lang="de-DE" smtClean="0"/>
              <a:t>‹Nr.›</a:t>
            </a:fld>
            <a:endParaRPr lang="de-DE"/>
          </a:p>
        </p:txBody>
      </p:sp>
    </p:spTree>
    <p:extLst>
      <p:ext uri="{BB962C8B-B14F-4D97-AF65-F5344CB8AC3E}">
        <p14:creationId xmlns:p14="http://schemas.microsoft.com/office/powerpoint/2010/main" val="99877314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a:p>
        </p:txBody>
      </p:sp>
      <p:sp>
        <p:nvSpPr>
          <p:cNvPr id="4" name="Foliennummernplatzhalter 3"/>
          <p:cNvSpPr>
            <a:spLocks noGrp="1"/>
          </p:cNvSpPr>
          <p:nvPr>
            <p:ph type="sldNum" sz="quarter" idx="10"/>
          </p:nvPr>
        </p:nvSpPr>
        <p:spPr/>
        <p:txBody>
          <a:bodyPr/>
          <a:lstStyle/>
          <a:p>
            <a:fld id="{8E61B259-718E-41BC-9A97-1627054B1256}" type="slidenum">
              <a:rPr lang="de-DE" smtClean="0"/>
              <a:t>2</a:t>
            </a:fld>
            <a:endParaRPr lang="de-DE"/>
          </a:p>
        </p:txBody>
      </p:sp>
    </p:spTree>
    <p:extLst>
      <p:ext uri="{BB962C8B-B14F-4D97-AF65-F5344CB8AC3E}">
        <p14:creationId xmlns:p14="http://schemas.microsoft.com/office/powerpoint/2010/main" val="171555855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a:t>Es sollten Ideen, Anregungen und didaktische Prinzipien aus den Ausbildungsveranstaltungen (§ 8 Absatz 1) erprobt werden.</a:t>
            </a:r>
          </a:p>
        </p:txBody>
      </p:sp>
      <p:sp>
        <p:nvSpPr>
          <p:cNvPr id="4" name="Foliennummernplatzhalter 3"/>
          <p:cNvSpPr>
            <a:spLocks noGrp="1"/>
          </p:cNvSpPr>
          <p:nvPr>
            <p:ph type="sldNum" sz="quarter" idx="10"/>
          </p:nvPr>
        </p:nvSpPr>
        <p:spPr/>
        <p:txBody>
          <a:bodyPr/>
          <a:lstStyle/>
          <a:p>
            <a:fld id="{8E61B259-718E-41BC-9A97-1627054B1256}" type="slidenum">
              <a:rPr lang="de-DE" smtClean="0"/>
              <a:t>18</a:t>
            </a:fld>
            <a:endParaRPr lang="de-DE"/>
          </a:p>
        </p:txBody>
      </p:sp>
    </p:spTree>
    <p:extLst>
      <p:ext uri="{BB962C8B-B14F-4D97-AF65-F5344CB8AC3E}">
        <p14:creationId xmlns:p14="http://schemas.microsoft.com/office/powerpoint/2010/main" val="235187241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10"/>
          </p:nvPr>
        </p:nvSpPr>
        <p:spPr/>
        <p:txBody>
          <a:bodyPr/>
          <a:lstStyle/>
          <a:p>
            <a:fld id="{8E61B259-718E-41BC-9A97-1627054B1256}" type="slidenum">
              <a:rPr lang="de-DE" smtClean="0"/>
              <a:t>19</a:t>
            </a:fld>
            <a:endParaRPr lang="de-DE"/>
          </a:p>
        </p:txBody>
      </p:sp>
    </p:spTree>
    <p:extLst>
      <p:ext uri="{BB962C8B-B14F-4D97-AF65-F5344CB8AC3E}">
        <p14:creationId xmlns:p14="http://schemas.microsoft.com/office/powerpoint/2010/main" val="19339737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10"/>
          </p:nvPr>
        </p:nvSpPr>
        <p:spPr/>
        <p:txBody>
          <a:bodyPr/>
          <a:lstStyle/>
          <a:p>
            <a:fld id="{8E61B259-718E-41BC-9A97-1627054B1256}" type="slidenum">
              <a:rPr lang="de-DE" smtClean="0"/>
              <a:t>20</a:t>
            </a:fld>
            <a:endParaRPr lang="de-DE"/>
          </a:p>
        </p:txBody>
      </p:sp>
    </p:spTree>
    <p:extLst>
      <p:ext uri="{BB962C8B-B14F-4D97-AF65-F5344CB8AC3E}">
        <p14:creationId xmlns:p14="http://schemas.microsoft.com/office/powerpoint/2010/main" val="9200110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10"/>
          </p:nvPr>
        </p:nvSpPr>
        <p:spPr/>
        <p:txBody>
          <a:bodyPr/>
          <a:lstStyle/>
          <a:p>
            <a:fld id="{8E61B259-718E-41BC-9A97-1627054B1256}" type="slidenum">
              <a:rPr lang="de-DE" smtClean="0"/>
              <a:t>21</a:t>
            </a:fld>
            <a:endParaRPr lang="de-DE"/>
          </a:p>
        </p:txBody>
      </p:sp>
    </p:spTree>
    <p:extLst>
      <p:ext uri="{BB962C8B-B14F-4D97-AF65-F5344CB8AC3E}">
        <p14:creationId xmlns:p14="http://schemas.microsoft.com/office/powerpoint/2010/main" val="9851783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10"/>
          </p:nvPr>
        </p:nvSpPr>
        <p:spPr/>
        <p:txBody>
          <a:bodyPr/>
          <a:lstStyle/>
          <a:p>
            <a:fld id="{8E61B259-718E-41BC-9A97-1627054B1256}" type="slidenum">
              <a:rPr lang="de-DE" smtClean="0"/>
              <a:t>22</a:t>
            </a:fld>
            <a:endParaRPr lang="de-DE"/>
          </a:p>
        </p:txBody>
      </p:sp>
    </p:spTree>
    <p:extLst>
      <p:ext uri="{BB962C8B-B14F-4D97-AF65-F5344CB8AC3E}">
        <p14:creationId xmlns:p14="http://schemas.microsoft.com/office/powerpoint/2010/main" val="100621214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10"/>
          </p:nvPr>
        </p:nvSpPr>
        <p:spPr/>
        <p:txBody>
          <a:bodyPr/>
          <a:lstStyle/>
          <a:p>
            <a:fld id="{8E61B259-718E-41BC-9A97-1627054B1256}" type="slidenum">
              <a:rPr lang="de-DE" smtClean="0"/>
              <a:t>23</a:t>
            </a:fld>
            <a:endParaRPr lang="de-DE"/>
          </a:p>
        </p:txBody>
      </p:sp>
    </p:spTree>
    <p:extLst>
      <p:ext uri="{BB962C8B-B14F-4D97-AF65-F5344CB8AC3E}">
        <p14:creationId xmlns:p14="http://schemas.microsoft.com/office/powerpoint/2010/main" val="206928652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sz="2400" dirty="0"/>
              <a:t>Mehrfach (mit Abstand) Korrektur lesen!</a:t>
            </a:r>
          </a:p>
        </p:txBody>
      </p:sp>
      <p:sp>
        <p:nvSpPr>
          <p:cNvPr id="4" name="Foliennummernplatzhalter 3"/>
          <p:cNvSpPr>
            <a:spLocks noGrp="1"/>
          </p:cNvSpPr>
          <p:nvPr>
            <p:ph type="sldNum" sz="quarter" idx="10"/>
          </p:nvPr>
        </p:nvSpPr>
        <p:spPr/>
        <p:txBody>
          <a:bodyPr/>
          <a:lstStyle/>
          <a:p>
            <a:fld id="{8E61B259-718E-41BC-9A97-1627054B1256}" type="slidenum">
              <a:rPr lang="de-DE" smtClean="0"/>
              <a:t>24</a:t>
            </a:fld>
            <a:endParaRPr lang="de-DE"/>
          </a:p>
        </p:txBody>
      </p:sp>
    </p:spTree>
    <p:extLst>
      <p:ext uri="{BB962C8B-B14F-4D97-AF65-F5344CB8AC3E}">
        <p14:creationId xmlns:p14="http://schemas.microsoft.com/office/powerpoint/2010/main" val="104724561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a:t>Wenn das Thema gestellt wurde, muss der Zeitraum der Hausarbeit beginnen, damit alle </a:t>
            </a:r>
            <a:r>
              <a:rPr lang="de-DE" dirty="0" err="1"/>
              <a:t>LiV</a:t>
            </a:r>
            <a:r>
              <a:rPr lang="de-DE" dirty="0"/>
              <a:t> den gleichen Bearbeitungszeitraum haben</a:t>
            </a:r>
          </a:p>
        </p:txBody>
      </p:sp>
      <p:sp>
        <p:nvSpPr>
          <p:cNvPr id="4" name="Foliennummernplatzhalter 3"/>
          <p:cNvSpPr>
            <a:spLocks noGrp="1"/>
          </p:cNvSpPr>
          <p:nvPr>
            <p:ph type="sldNum" sz="quarter" idx="10"/>
          </p:nvPr>
        </p:nvSpPr>
        <p:spPr/>
        <p:txBody>
          <a:bodyPr/>
          <a:lstStyle/>
          <a:p>
            <a:fld id="{8E61B259-718E-41BC-9A97-1627054B1256}" type="slidenum">
              <a:rPr lang="de-DE" smtClean="0"/>
              <a:t>4</a:t>
            </a:fld>
            <a:endParaRPr lang="de-DE"/>
          </a:p>
        </p:txBody>
      </p:sp>
    </p:spTree>
    <p:extLst>
      <p:ext uri="{BB962C8B-B14F-4D97-AF65-F5344CB8AC3E}">
        <p14:creationId xmlns:p14="http://schemas.microsoft.com/office/powerpoint/2010/main" val="331460862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a:t>Die Formulierung durch die Studienleitung sichert, dass sich diese mit dem Thema auskennt und dies für sinnvoll erachtet.</a:t>
            </a:r>
          </a:p>
          <a:p>
            <a:r>
              <a:rPr lang="de-DE" dirty="0"/>
              <a:t>Die </a:t>
            </a:r>
            <a:r>
              <a:rPr lang="de-DE" dirty="0" err="1"/>
              <a:t>LiV</a:t>
            </a:r>
            <a:r>
              <a:rPr lang="de-DE" dirty="0"/>
              <a:t> kann das Thema vorschlagen.</a:t>
            </a:r>
          </a:p>
          <a:p>
            <a:endParaRPr lang="de-DE" dirty="0"/>
          </a:p>
        </p:txBody>
      </p:sp>
      <p:sp>
        <p:nvSpPr>
          <p:cNvPr id="4" name="Foliennummernplatzhalter 3"/>
          <p:cNvSpPr>
            <a:spLocks noGrp="1"/>
          </p:cNvSpPr>
          <p:nvPr>
            <p:ph type="sldNum" sz="quarter" idx="10"/>
          </p:nvPr>
        </p:nvSpPr>
        <p:spPr/>
        <p:txBody>
          <a:bodyPr/>
          <a:lstStyle/>
          <a:p>
            <a:fld id="{8E61B259-718E-41BC-9A97-1627054B1256}" type="slidenum">
              <a:rPr lang="de-DE" smtClean="0"/>
              <a:t>7</a:t>
            </a:fld>
            <a:endParaRPr lang="de-DE"/>
          </a:p>
        </p:txBody>
      </p:sp>
    </p:spTree>
    <p:extLst>
      <p:ext uri="{BB962C8B-B14F-4D97-AF65-F5344CB8AC3E}">
        <p14:creationId xmlns:p14="http://schemas.microsoft.com/office/powerpoint/2010/main" val="410330528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a:t>Viele Vorhaben der </a:t>
            </a:r>
            <a:r>
              <a:rPr lang="de-DE" dirty="0" err="1"/>
              <a:t>LiV</a:t>
            </a:r>
            <a:r>
              <a:rPr lang="de-DE" dirty="0"/>
              <a:t> lassen sich nicht evaluieren, darauf sollte im Vorfeld geachtet werden.</a:t>
            </a:r>
          </a:p>
          <a:p>
            <a:endParaRPr lang="de-DE" dirty="0"/>
          </a:p>
          <a:p>
            <a:endParaRPr lang="de-DE" dirty="0"/>
          </a:p>
        </p:txBody>
      </p:sp>
      <p:sp>
        <p:nvSpPr>
          <p:cNvPr id="4" name="Foliennummernplatzhalter 3"/>
          <p:cNvSpPr>
            <a:spLocks noGrp="1"/>
          </p:cNvSpPr>
          <p:nvPr>
            <p:ph type="sldNum" sz="quarter" idx="10"/>
          </p:nvPr>
        </p:nvSpPr>
        <p:spPr/>
        <p:txBody>
          <a:bodyPr/>
          <a:lstStyle/>
          <a:p>
            <a:fld id="{8E61B259-718E-41BC-9A97-1627054B1256}" type="slidenum">
              <a:rPr lang="de-DE" smtClean="0"/>
              <a:t>8</a:t>
            </a:fld>
            <a:endParaRPr lang="de-DE"/>
          </a:p>
        </p:txBody>
      </p:sp>
    </p:spTree>
    <p:extLst>
      <p:ext uri="{BB962C8B-B14F-4D97-AF65-F5344CB8AC3E}">
        <p14:creationId xmlns:p14="http://schemas.microsoft.com/office/powerpoint/2010/main" val="353548418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a:t>+2 Seiten: Kurzes Schreiben an die Studienleitung</a:t>
            </a:r>
          </a:p>
          <a:p>
            <a:r>
              <a:rPr lang="de-DE" dirty="0"/>
              <a:t>Maximal 5 Seiten Anhang!</a:t>
            </a:r>
          </a:p>
        </p:txBody>
      </p:sp>
      <p:sp>
        <p:nvSpPr>
          <p:cNvPr id="4" name="Foliennummernplatzhalter 3"/>
          <p:cNvSpPr>
            <a:spLocks noGrp="1"/>
          </p:cNvSpPr>
          <p:nvPr>
            <p:ph type="sldNum" sz="quarter" idx="10"/>
          </p:nvPr>
        </p:nvSpPr>
        <p:spPr/>
        <p:txBody>
          <a:bodyPr/>
          <a:lstStyle/>
          <a:p>
            <a:fld id="{8E61B259-718E-41BC-9A97-1627054B1256}" type="slidenum">
              <a:rPr lang="de-DE" smtClean="0"/>
              <a:t>9</a:t>
            </a:fld>
            <a:endParaRPr lang="de-DE"/>
          </a:p>
        </p:txBody>
      </p:sp>
    </p:spTree>
    <p:extLst>
      <p:ext uri="{BB962C8B-B14F-4D97-AF65-F5344CB8AC3E}">
        <p14:creationId xmlns:p14="http://schemas.microsoft.com/office/powerpoint/2010/main" val="427967782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a:t>+2 Seiten: Kurzes Schreiben an die Studienleitung</a:t>
            </a:r>
          </a:p>
          <a:p>
            <a:r>
              <a:rPr lang="de-DE" dirty="0"/>
              <a:t>Maximal 5 Seiten Anhang!</a:t>
            </a:r>
          </a:p>
        </p:txBody>
      </p:sp>
      <p:sp>
        <p:nvSpPr>
          <p:cNvPr id="4" name="Foliennummernplatzhalter 3"/>
          <p:cNvSpPr>
            <a:spLocks noGrp="1"/>
          </p:cNvSpPr>
          <p:nvPr>
            <p:ph type="sldNum" sz="quarter" idx="10"/>
          </p:nvPr>
        </p:nvSpPr>
        <p:spPr/>
        <p:txBody>
          <a:bodyPr/>
          <a:lstStyle/>
          <a:p>
            <a:fld id="{8E61B259-718E-41BC-9A97-1627054B1256}" type="slidenum">
              <a:rPr lang="de-DE" smtClean="0"/>
              <a:t>10</a:t>
            </a:fld>
            <a:endParaRPr lang="de-DE"/>
          </a:p>
        </p:txBody>
      </p:sp>
    </p:spTree>
    <p:extLst>
      <p:ext uri="{BB962C8B-B14F-4D97-AF65-F5344CB8AC3E}">
        <p14:creationId xmlns:p14="http://schemas.microsoft.com/office/powerpoint/2010/main" val="3541469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a:t>+2 Seiten: Kurzes Schreiben an die Studienleitung</a:t>
            </a:r>
          </a:p>
          <a:p>
            <a:r>
              <a:rPr lang="de-DE" dirty="0"/>
              <a:t>Maximal 5 Seiten Anhang!</a:t>
            </a:r>
          </a:p>
        </p:txBody>
      </p:sp>
      <p:sp>
        <p:nvSpPr>
          <p:cNvPr id="4" name="Foliennummernplatzhalter 3"/>
          <p:cNvSpPr>
            <a:spLocks noGrp="1"/>
          </p:cNvSpPr>
          <p:nvPr>
            <p:ph type="sldNum" sz="quarter" idx="10"/>
          </p:nvPr>
        </p:nvSpPr>
        <p:spPr/>
        <p:txBody>
          <a:bodyPr/>
          <a:lstStyle/>
          <a:p>
            <a:fld id="{8E61B259-718E-41BC-9A97-1627054B1256}" type="slidenum">
              <a:rPr lang="de-DE" smtClean="0"/>
              <a:t>11</a:t>
            </a:fld>
            <a:endParaRPr lang="de-DE"/>
          </a:p>
        </p:txBody>
      </p:sp>
    </p:spTree>
    <p:extLst>
      <p:ext uri="{BB962C8B-B14F-4D97-AF65-F5344CB8AC3E}">
        <p14:creationId xmlns:p14="http://schemas.microsoft.com/office/powerpoint/2010/main" val="43012712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a:t>Mathematik:</a:t>
            </a:r>
          </a:p>
          <a:p>
            <a:r>
              <a:rPr lang="de-DE" dirty="0"/>
              <a:t>Beispiele für Zielvorstellungen dazu: Die Schülerinnen und Schüler können zwischen unabhängiger und abhängiger Größe unterscheiden, können quadratische Funktionen in Worten beschreiben und Funktionsterme aus Tabellen ableiten.</a:t>
            </a:r>
          </a:p>
          <a:p>
            <a:r>
              <a:rPr lang="de-DE" dirty="0"/>
              <a:t>Mögliche Richtungen der Leitfrage:</a:t>
            </a:r>
          </a:p>
          <a:p>
            <a:r>
              <a:rPr lang="de-DE" dirty="0"/>
              <a:t>Einsatz von Experimenten</a:t>
            </a:r>
          </a:p>
          <a:p>
            <a:r>
              <a:rPr lang="de-DE" dirty="0"/>
              <a:t>Einsatz digitaler Werkzeuge</a:t>
            </a:r>
          </a:p>
          <a:p>
            <a:r>
              <a:rPr lang="de-DE" dirty="0"/>
              <a:t>[Rein methodische Fragen wären für diesen Ansatz eher nicht so geeignet, es sei denn, man </a:t>
            </a:r>
            <a:r>
              <a:rPr lang="de-DE"/>
              <a:t>verknüpft damit </a:t>
            </a:r>
            <a:r>
              <a:rPr lang="de-DE" dirty="0"/>
              <a:t>beispielsweise ein Gruppenpuzzle, in dem verschiedene </a:t>
            </a:r>
            <a:r>
              <a:rPr lang="de-DE"/>
              <a:t>Zugänge enthalten sind].</a:t>
            </a:r>
            <a:endParaRPr lang="de-DE" dirty="0"/>
          </a:p>
          <a:p>
            <a:endParaRPr lang="de-DE" dirty="0"/>
          </a:p>
        </p:txBody>
      </p:sp>
      <p:sp>
        <p:nvSpPr>
          <p:cNvPr id="4" name="Foliennummernplatzhalter 3"/>
          <p:cNvSpPr>
            <a:spLocks noGrp="1"/>
          </p:cNvSpPr>
          <p:nvPr>
            <p:ph type="sldNum" sz="quarter" idx="10"/>
          </p:nvPr>
        </p:nvSpPr>
        <p:spPr/>
        <p:txBody>
          <a:bodyPr/>
          <a:lstStyle/>
          <a:p>
            <a:fld id="{8E61B259-718E-41BC-9A97-1627054B1256}" type="slidenum">
              <a:rPr lang="de-DE" smtClean="0"/>
              <a:t>16</a:t>
            </a:fld>
            <a:endParaRPr lang="de-DE"/>
          </a:p>
        </p:txBody>
      </p:sp>
    </p:spTree>
    <p:extLst>
      <p:ext uri="{BB962C8B-B14F-4D97-AF65-F5344CB8AC3E}">
        <p14:creationId xmlns:p14="http://schemas.microsoft.com/office/powerpoint/2010/main" val="186044895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sz="2400" dirty="0"/>
              <a:t>Es sollten Ideen, Anregungen und didaktische Prinzipien aus den Ausbildungsveranstaltungen (§ 8 Absatz 1) erprobt werden.</a:t>
            </a:r>
          </a:p>
        </p:txBody>
      </p:sp>
      <p:sp>
        <p:nvSpPr>
          <p:cNvPr id="4" name="Foliennummernplatzhalter 3"/>
          <p:cNvSpPr>
            <a:spLocks noGrp="1"/>
          </p:cNvSpPr>
          <p:nvPr>
            <p:ph type="sldNum" sz="quarter" idx="10"/>
          </p:nvPr>
        </p:nvSpPr>
        <p:spPr/>
        <p:txBody>
          <a:bodyPr/>
          <a:lstStyle/>
          <a:p>
            <a:fld id="{8E61B259-718E-41BC-9A97-1627054B1256}" type="slidenum">
              <a:rPr lang="de-DE" smtClean="0"/>
              <a:t>17</a:t>
            </a:fld>
            <a:endParaRPr lang="de-DE"/>
          </a:p>
        </p:txBody>
      </p:sp>
    </p:spTree>
    <p:extLst>
      <p:ext uri="{BB962C8B-B14F-4D97-AF65-F5344CB8AC3E}">
        <p14:creationId xmlns:p14="http://schemas.microsoft.com/office/powerpoint/2010/main" val="348996486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elfolie">
    <p:spTree>
      <p:nvGrpSpPr>
        <p:cNvPr id="1" name=""/>
        <p:cNvGrpSpPr/>
        <p:nvPr/>
      </p:nvGrpSpPr>
      <p:grpSpPr>
        <a:xfrm>
          <a:off x="0" y="0"/>
          <a:ext cx="0" cy="0"/>
          <a:chOff x="0" y="0"/>
          <a:chExt cx="0" cy="0"/>
        </a:xfrm>
      </p:grpSpPr>
      <p:sp>
        <p:nvSpPr>
          <p:cNvPr id="15" name="Rechteck 14"/>
          <p:cNvSpPr/>
          <p:nvPr userDrawn="1"/>
        </p:nvSpPr>
        <p:spPr>
          <a:xfrm>
            <a:off x="-1" y="3907144"/>
            <a:ext cx="9144001" cy="2202109"/>
          </a:xfrm>
          <a:prstGeom prst="rect">
            <a:avLst/>
          </a:prstGeom>
          <a:ln>
            <a:no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de-DE" sz="1800"/>
          </a:p>
        </p:txBody>
      </p:sp>
      <p:sp>
        <p:nvSpPr>
          <p:cNvPr id="8" name="Freihandform 7"/>
          <p:cNvSpPr>
            <a:spLocks noChangeAspect="1"/>
          </p:cNvSpPr>
          <p:nvPr/>
        </p:nvSpPr>
        <p:spPr>
          <a:xfrm>
            <a:off x="-7556" y="0"/>
            <a:ext cx="9159907" cy="5871808"/>
          </a:xfrm>
          <a:custGeom>
            <a:avLst/>
            <a:gdLst>
              <a:gd name="connsiteX0" fmla="*/ 0 w 9151557"/>
              <a:gd name="connsiteY0" fmla="*/ 0 h 5871808"/>
              <a:gd name="connsiteX1" fmla="*/ 9151557 w 9151557"/>
              <a:gd name="connsiteY1" fmla="*/ 0 h 5871808"/>
              <a:gd name="connsiteX2" fmla="*/ 9144000 w 9151557"/>
              <a:gd name="connsiteY2" fmla="*/ 4269719 h 5871808"/>
              <a:gd name="connsiteX3" fmla="*/ 7557 w 9151557"/>
              <a:gd name="connsiteY3" fmla="*/ 5871808 h 5871808"/>
              <a:gd name="connsiteX4" fmla="*/ 0 w 9151557"/>
              <a:gd name="connsiteY4" fmla="*/ 0 h 587180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51557" h="5871808">
                <a:moveTo>
                  <a:pt x="0" y="0"/>
                </a:moveTo>
                <a:lnTo>
                  <a:pt x="9151557" y="0"/>
                </a:lnTo>
                <a:lnTo>
                  <a:pt x="9144000" y="4269719"/>
                </a:lnTo>
                <a:lnTo>
                  <a:pt x="7557" y="5871808"/>
                </a:lnTo>
                <a:lnTo>
                  <a:pt x="0" y="0"/>
                </a:lnTo>
                <a:close/>
              </a:path>
            </a:pathLst>
          </a:custGeom>
          <a:solidFill>
            <a:srgbClr val="006DA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800" dirty="0">
              <a:latin typeface="Arial" panose="020B0604020202020204" pitchFamily="34" charset="0"/>
              <a:cs typeface="Arial" panose="020B0604020202020204" pitchFamily="34" charset="0"/>
            </a:endParaRPr>
          </a:p>
        </p:txBody>
      </p:sp>
      <p:sp>
        <p:nvSpPr>
          <p:cNvPr id="10" name="Textfeld 9"/>
          <p:cNvSpPr txBox="1"/>
          <p:nvPr userDrawn="1"/>
        </p:nvSpPr>
        <p:spPr>
          <a:xfrm>
            <a:off x="6206978" y="134683"/>
            <a:ext cx="2937022" cy="276999"/>
          </a:xfrm>
          <a:prstGeom prst="rect">
            <a:avLst/>
          </a:prstGeom>
          <a:noFill/>
        </p:spPr>
        <p:txBody>
          <a:bodyPr wrap="none" rtlCol="0" anchor="ctr" anchorCtr="0">
            <a:spAutoFit/>
          </a:bodyPr>
          <a:lstStyle/>
          <a:p>
            <a:pPr algn="l"/>
            <a:r>
              <a:rPr lang="de-DE" sz="1200" b="1" dirty="0">
                <a:solidFill>
                  <a:srgbClr val="003064"/>
                </a:solidFill>
                <a:latin typeface="Arial" panose="020B0604020202020204" pitchFamily="34" charset="0"/>
                <a:cs typeface="Arial" panose="020B0604020202020204" pitchFamily="34" charset="0"/>
              </a:rPr>
              <a:t>Schleswig-Holstein.</a:t>
            </a:r>
            <a:r>
              <a:rPr lang="de-DE" sz="1200" dirty="0">
                <a:solidFill>
                  <a:srgbClr val="003064"/>
                </a:solidFill>
                <a:latin typeface="Arial" panose="020B0604020202020204" pitchFamily="34" charset="0"/>
                <a:cs typeface="Arial" panose="020B0604020202020204" pitchFamily="34" charset="0"/>
              </a:rPr>
              <a:t> Der echte Norden.</a:t>
            </a:r>
          </a:p>
        </p:txBody>
      </p:sp>
      <p:sp>
        <p:nvSpPr>
          <p:cNvPr id="2" name="Title 1"/>
          <p:cNvSpPr>
            <a:spLocks noGrp="1"/>
          </p:cNvSpPr>
          <p:nvPr>
            <p:ph type="ctrTitle"/>
          </p:nvPr>
        </p:nvSpPr>
        <p:spPr>
          <a:xfrm>
            <a:off x="685800" y="722286"/>
            <a:ext cx="7772400" cy="2000512"/>
          </a:xfrm>
          <a:prstGeom prst="rect">
            <a:avLst/>
          </a:prstGeom>
        </p:spPr>
        <p:txBody>
          <a:bodyPr anchor="ctr">
            <a:normAutofit/>
          </a:bodyPr>
          <a:lstStyle>
            <a:lvl1pPr algn="l">
              <a:defRPr sz="5400">
                <a:solidFill>
                  <a:schemeClr val="bg1"/>
                </a:solidFill>
              </a:defRPr>
            </a:lvl1pPr>
          </a:lstStyle>
          <a:p>
            <a:r>
              <a:rPr lang="de-DE" dirty="0"/>
              <a:t>Titelmasterformat durch Klicken bearbeiten</a:t>
            </a:r>
            <a:endParaRPr lang="en-US" dirty="0"/>
          </a:p>
        </p:txBody>
      </p:sp>
      <p:sp>
        <p:nvSpPr>
          <p:cNvPr id="3" name="Subtitle 2"/>
          <p:cNvSpPr>
            <a:spLocks noGrp="1"/>
          </p:cNvSpPr>
          <p:nvPr>
            <p:ph type="subTitle" idx="1"/>
          </p:nvPr>
        </p:nvSpPr>
        <p:spPr>
          <a:xfrm>
            <a:off x="685800" y="2786603"/>
            <a:ext cx="7772400" cy="1537723"/>
          </a:xfrm>
          <a:prstGeom prst="rect">
            <a:avLst/>
          </a:prstGeom>
        </p:spPr>
        <p:txBody>
          <a:bodyPr/>
          <a:lstStyle>
            <a:lvl1pPr marL="0" indent="0" algn="l">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dirty="0"/>
              <a:t>Formatvorlage des Untertitelmasters durch Klicken bearbeiten</a:t>
            </a:r>
            <a:endParaRPr lang="en-US" dirty="0"/>
          </a:p>
        </p:txBody>
      </p:sp>
      <p:sp>
        <p:nvSpPr>
          <p:cNvPr id="12" name="Textplatzhalter 11"/>
          <p:cNvSpPr>
            <a:spLocks noGrp="1"/>
          </p:cNvSpPr>
          <p:nvPr>
            <p:ph type="body" sz="quarter" idx="13" hasCustomPrompt="1"/>
          </p:nvPr>
        </p:nvSpPr>
        <p:spPr>
          <a:xfrm>
            <a:off x="182137" y="6173054"/>
            <a:ext cx="3600000" cy="288000"/>
          </a:xfrm>
          <a:prstGeom prst="rect">
            <a:avLst/>
          </a:prstGeom>
        </p:spPr>
        <p:txBody>
          <a:bodyPr anchor="ctr"/>
          <a:lstStyle>
            <a:lvl1pPr marL="0" indent="0">
              <a:buNone/>
              <a:defRPr lang="de-DE" sz="1200" b="0" kern="1200" dirty="0" smtClean="0">
                <a:solidFill>
                  <a:srgbClr val="002F63"/>
                </a:solidFill>
                <a:latin typeface="Arial" panose="020B0604020202020204" pitchFamily="34" charset="0"/>
                <a:ea typeface="+mn-ea"/>
                <a:cs typeface="Arial" panose="020B0604020202020204" pitchFamily="34" charset="0"/>
              </a:defRPr>
            </a:lvl1pPr>
            <a:lvl2pPr>
              <a:defRPr lang="de-DE" sz="1200" b="1" kern="1200" dirty="0" smtClean="0">
                <a:solidFill>
                  <a:srgbClr val="003064"/>
                </a:solidFill>
                <a:latin typeface="Arial" panose="020B0604020202020204" pitchFamily="34" charset="0"/>
                <a:ea typeface="+mn-ea"/>
                <a:cs typeface="Arial" panose="020B0604020202020204" pitchFamily="34" charset="0"/>
              </a:defRPr>
            </a:lvl2pPr>
            <a:lvl3pPr>
              <a:defRPr lang="de-DE" sz="1200" b="1" kern="1200" dirty="0" smtClean="0">
                <a:solidFill>
                  <a:srgbClr val="003064"/>
                </a:solidFill>
                <a:latin typeface="Arial" panose="020B0604020202020204" pitchFamily="34" charset="0"/>
                <a:ea typeface="+mn-ea"/>
                <a:cs typeface="Arial" panose="020B0604020202020204" pitchFamily="34" charset="0"/>
              </a:defRPr>
            </a:lvl3pPr>
            <a:lvl4pPr>
              <a:defRPr lang="de-DE" sz="1200" b="1" kern="1200" dirty="0" smtClean="0">
                <a:solidFill>
                  <a:srgbClr val="003064"/>
                </a:solidFill>
                <a:latin typeface="Arial" panose="020B0604020202020204" pitchFamily="34" charset="0"/>
                <a:ea typeface="+mn-ea"/>
                <a:cs typeface="Arial" panose="020B0604020202020204" pitchFamily="34" charset="0"/>
              </a:defRPr>
            </a:lvl4pPr>
            <a:lvl5pPr>
              <a:defRPr lang="de-DE" sz="1200" b="1" kern="1200" dirty="0" smtClean="0">
                <a:solidFill>
                  <a:srgbClr val="003064"/>
                </a:solidFill>
                <a:latin typeface="Arial" panose="020B0604020202020204" pitchFamily="34" charset="0"/>
                <a:ea typeface="+mn-ea"/>
                <a:cs typeface="Arial" panose="020B0604020202020204" pitchFamily="34" charset="0"/>
              </a:defRPr>
            </a:lvl5pPr>
          </a:lstStyle>
          <a:p>
            <a:pPr lvl="0"/>
            <a:r>
              <a:rPr lang="de-DE" dirty="0"/>
              <a:t>Platzhalter Name</a:t>
            </a:r>
          </a:p>
        </p:txBody>
      </p:sp>
      <p:sp>
        <p:nvSpPr>
          <p:cNvPr id="13" name="Textplatzhalter 11"/>
          <p:cNvSpPr>
            <a:spLocks noGrp="1"/>
          </p:cNvSpPr>
          <p:nvPr>
            <p:ph type="body" sz="quarter" idx="14" hasCustomPrompt="1"/>
          </p:nvPr>
        </p:nvSpPr>
        <p:spPr>
          <a:xfrm>
            <a:off x="182137" y="6464163"/>
            <a:ext cx="2880000" cy="286813"/>
          </a:xfrm>
          <a:prstGeom prst="rect">
            <a:avLst/>
          </a:prstGeom>
        </p:spPr>
        <p:txBody>
          <a:bodyPr anchor="ctr"/>
          <a:lstStyle>
            <a:lvl1pPr marL="0" indent="0">
              <a:buNone/>
              <a:defRPr lang="de-DE" sz="1200" b="0" kern="1200" dirty="0" smtClean="0">
                <a:solidFill>
                  <a:srgbClr val="002F63"/>
                </a:solidFill>
                <a:latin typeface="Arial" panose="020B0604020202020204" pitchFamily="34" charset="0"/>
                <a:ea typeface="+mn-ea"/>
                <a:cs typeface="Arial" panose="020B0604020202020204" pitchFamily="34" charset="0"/>
              </a:defRPr>
            </a:lvl1pPr>
            <a:lvl2pPr>
              <a:defRPr lang="de-DE" sz="1200" b="1" kern="1200" dirty="0" smtClean="0">
                <a:solidFill>
                  <a:srgbClr val="003064"/>
                </a:solidFill>
                <a:latin typeface="Arial" panose="020B0604020202020204" pitchFamily="34" charset="0"/>
                <a:ea typeface="+mn-ea"/>
                <a:cs typeface="Arial" panose="020B0604020202020204" pitchFamily="34" charset="0"/>
              </a:defRPr>
            </a:lvl2pPr>
            <a:lvl3pPr>
              <a:defRPr lang="de-DE" sz="1200" b="1" kern="1200" dirty="0" smtClean="0">
                <a:solidFill>
                  <a:srgbClr val="003064"/>
                </a:solidFill>
                <a:latin typeface="Arial" panose="020B0604020202020204" pitchFamily="34" charset="0"/>
                <a:ea typeface="+mn-ea"/>
                <a:cs typeface="Arial" panose="020B0604020202020204" pitchFamily="34" charset="0"/>
              </a:defRPr>
            </a:lvl3pPr>
            <a:lvl4pPr>
              <a:defRPr lang="de-DE" sz="1200" b="1" kern="1200" dirty="0" smtClean="0">
                <a:solidFill>
                  <a:srgbClr val="003064"/>
                </a:solidFill>
                <a:latin typeface="Arial" panose="020B0604020202020204" pitchFamily="34" charset="0"/>
                <a:ea typeface="+mn-ea"/>
                <a:cs typeface="Arial" panose="020B0604020202020204" pitchFamily="34" charset="0"/>
              </a:defRPr>
            </a:lvl4pPr>
            <a:lvl5pPr>
              <a:defRPr lang="de-DE" sz="1200" b="1" kern="1200" dirty="0" smtClean="0">
                <a:solidFill>
                  <a:srgbClr val="003064"/>
                </a:solidFill>
                <a:latin typeface="Arial" panose="020B0604020202020204" pitchFamily="34" charset="0"/>
                <a:ea typeface="+mn-ea"/>
                <a:cs typeface="Arial" panose="020B0604020202020204" pitchFamily="34" charset="0"/>
              </a:defRPr>
            </a:lvl5pPr>
          </a:lstStyle>
          <a:p>
            <a:pPr lvl="0"/>
            <a:r>
              <a:rPr lang="de-DE" dirty="0"/>
              <a:t>Platzhalter Datum</a:t>
            </a:r>
          </a:p>
        </p:txBody>
      </p:sp>
      <p:sp>
        <p:nvSpPr>
          <p:cNvPr id="5" name="Bildplatzhalter 4"/>
          <p:cNvSpPr>
            <a:spLocks noGrp="1"/>
          </p:cNvSpPr>
          <p:nvPr>
            <p:ph type="pic" sz="quarter" idx="15" hasCustomPrompt="1"/>
          </p:nvPr>
        </p:nvSpPr>
        <p:spPr>
          <a:xfrm>
            <a:off x="6170613" y="6173788"/>
            <a:ext cx="1165225" cy="577850"/>
          </a:xfrm>
        </p:spPr>
        <p:txBody>
          <a:bodyPr anchor="ctr">
            <a:normAutofit/>
          </a:bodyPr>
          <a:lstStyle>
            <a:lvl1pPr marL="0" indent="0" algn="ctr">
              <a:buNone/>
              <a:defRPr sz="1400"/>
            </a:lvl1pPr>
          </a:lstStyle>
          <a:p>
            <a:r>
              <a:rPr lang="de-DE" dirty="0"/>
              <a:t>Projektlogo</a:t>
            </a:r>
          </a:p>
        </p:txBody>
      </p:sp>
    </p:spTree>
    <p:extLst>
      <p:ext uri="{BB962C8B-B14F-4D97-AF65-F5344CB8AC3E}">
        <p14:creationId xmlns:p14="http://schemas.microsoft.com/office/powerpoint/2010/main" val="419666670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Inhalt mit 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629841" y="1844676"/>
            <a:ext cx="2949178" cy="2064717"/>
          </a:xfrm>
          <a:prstGeom prst="rect">
            <a:avLst/>
          </a:prstGeom>
        </p:spPr>
        <p:txBody>
          <a:bodyPr anchor="ctr"/>
          <a:lstStyle>
            <a:lvl1pPr>
              <a:defRPr sz="3200"/>
            </a:lvl1pPr>
          </a:lstStyle>
          <a:p>
            <a:r>
              <a:rPr lang="de-DE" dirty="0"/>
              <a:t>Titelmasterformat durch Klicken bearbeiten</a:t>
            </a:r>
            <a:endParaRPr lang="en-US" dirty="0"/>
          </a:p>
        </p:txBody>
      </p:sp>
      <p:sp>
        <p:nvSpPr>
          <p:cNvPr id="3" name="Content Placeholder 2"/>
          <p:cNvSpPr>
            <a:spLocks noGrp="1"/>
          </p:cNvSpPr>
          <p:nvPr>
            <p:ph idx="1"/>
          </p:nvPr>
        </p:nvSpPr>
        <p:spPr>
          <a:xfrm>
            <a:off x="3887391" y="1844675"/>
            <a:ext cx="4629150" cy="4016376"/>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Text Placeholder 3"/>
          <p:cNvSpPr>
            <a:spLocks noGrp="1"/>
          </p:cNvSpPr>
          <p:nvPr>
            <p:ph type="body" sz="half" idx="2"/>
          </p:nvPr>
        </p:nvSpPr>
        <p:spPr>
          <a:xfrm>
            <a:off x="629841" y="4041915"/>
            <a:ext cx="2949178" cy="1827075"/>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dirty="0"/>
              <a:t>Textmasterformat bearbeiten</a:t>
            </a:r>
          </a:p>
        </p:txBody>
      </p:sp>
      <p:sp>
        <p:nvSpPr>
          <p:cNvPr id="5" name="Bildplatzhalter 4"/>
          <p:cNvSpPr>
            <a:spLocks noGrp="1"/>
          </p:cNvSpPr>
          <p:nvPr>
            <p:ph type="pic" sz="quarter" idx="15" hasCustomPrompt="1"/>
          </p:nvPr>
        </p:nvSpPr>
        <p:spPr>
          <a:xfrm>
            <a:off x="6170613" y="6173788"/>
            <a:ext cx="1165225" cy="577850"/>
          </a:xfrm>
        </p:spPr>
        <p:txBody>
          <a:bodyPr anchor="ctr">
            <a:normAutofit/>
          </a:bodyPr>
          <a:lstStyle>
            <a:lvl1pPr marL="0" indent="0" algn="ctr">
              <a:buNone/>
              <a:defRPr sz="1400"/>
            </a:lvl1pPr>
          </a:lstStyle>
          <a:p>
            <a:r>
              <a:rPr lang="de-DE" dirty="0"/>
              <a:t>Projektlogo</a:t>
            </a:r>
          </a:p>
        </p:txBody>
      </p:sp>
      <p:sp>
        <p:nvSpPr>
          <p:cNvPr id="12" name="Datumsplatzhalter 2"/>
          <p:cNvSpPr>
            <a:spLocks noGrp="1"/>
          </p:cNvSpPr>
          <p:nvPr>
            <p:ph type="dt" sz="half" idx="16"/>
          </p:nvPr>
        </p:nvSpPr>
        <p:spPr>
          <a:xfrm>
            <a:off x="628650" y="6356350"/>
            <a:ext cx="937683" cy="365125"/>
          </a:xfrm>
          <a:prstGeom prst="rect">
            <a:avLst/>
          </a:prstGeom>
        </p:spPr>
        <p:txBody>
          <a:bodyPr vert="horz" lIns="91440" tIns="45720" rIns="91440" bIns="45720" rtlCol="0" anchor="ctr"/>
          <a:lstStyle>
            <a:lvl1pPr algn="l">
              <a:defRPr sz="1200">
                <a:solidFill>
                  <a:srgbClr val="A4ADB6"/>
                </a:solidFill>
              </a:defRPr>
            </a:lvl1pPr>
          </a:lstStyle>
          <a:p>
            <a:fld id="{33F28847-7BF0-413E-A4B4-C02469266E58}" type="datetime1">
              <a:rPr lang="de-DE" smtClean="0"/>
              <a:t>02.10.2019</a:t>
            </a:fld>
            <a:endParaRPr lang="de-DE" dirty="0"/>
          </a:p>
        </p:txBody>
      </p:sp>
      <p:sp>
        <p:nvSpPr>
          <p:cNvPr id="13" name="Fußzeilenplatzhalter 5"/>
          <p:cNvSpPr>
            <a:spLocks noGrp="1"/>
          </p:cNvSpPr>
          <p:nvPr>
            <p:ph type="ftr" sz="quarter" idx="3"/>
          </p:nvPr>
        </p:nvSpPr>
        <p:spPr>
          <a:xfrm>
            <a:off x="2505216" y="6356350"/>
            <a:ext cx="3582318" cy="365125"/>
          </a:xfrm>
          <a:prstGeom prst="rect">
            <a:avLst/>
          </a:prstGeom>
        </p:spPr>
        <p:txBody>
          <a:bodyPr vert="horz" lIns="91440" tIns="45720" rIns="91440" bIns="45720" rtlCol="0" anchor="ctr"/>
          <a:lstStyle>
            <a:lvl1pPr algn="ctr">
              <a:defRPr sz="1200">
                <a:solidFill>
                  <a:srgbClr val="A4ADB6"/>
                </a:solidFill>
              </a:defRPr>
            </a:lvl1pPr>
          </a:lstStyle>
          <a:p>
            <a:endParaRPr lang="de-DE" dirty="0"/>
          </a:p>
        </p:txBody>
      </p:sp>
      <p:sp>
        <p:nvSpPr>
          <p:cNvPr id="14" name="Foliennummernplatzhalter 12"/>
          <p:cNvSpPr>
            <a:spLocks noGrp="1"/>
          </p:cNvSpPr>
          <p:nvPr>
            <p:ph type="sldNum" sz="quarter" idx="4"/>
          </p:nvPr>
        </p:nvSpPr>
        <p:spPr>
          <a:xfrm>
            <a:off x="1683948" y="6356350"/>
            <a:ext cx="703652" cy="365125"/>
          </a:xfrm>
          <a:prstGeom prst="rect">
            <a:avLst/>
          </a:prstGeom>
        </p:spPr>
        <p:txBody>
          <a:bodyPr vert="horz" lIns="91440" tIns="45720" rIns="91440" bIns="45720" rtlCol="0" anchor="ctr"/>
          <a:lstStyle>
            <a:lvl1pPr algn="r">
              <a:defRPr sz="1200">
                <a:solidFill>
                  <a:srgbClr val="A4ADB6"/>
                </a:solidFill>
              </a:defRPr>
            </a:lvl1pPr>
          </a:lstStyle>
          <a:p>
            <a:pPr algn="ctr"/>
            <a:r>
              <a:rPr lang="de-DE"/>
              <a:t> Folie </a:t>
            </a:r>
            <a:fld id="{812F24F4-33A2-4A6F-87E3-ABC44FA42587}" type="slidenum">
              <a:rPr lang="de-DE" smtClean="0"/>
              <a:pPr algn="ctr"/>
              <a:t>‹Nr.›</a:t>
            </a:fld>
            <a:endParaRPr lang="de-DE" dirty="0"/>
          </a:p>
        </p:txBody>
      </p:sp>
    </p:spTree>
    <p:extLst>
      <p:ext uri="{BB962C8B-B14F-4D97-AF65-F5344CB8AC3E}">
        <p14:creationId xmlns:p14="http://schemas.microsoft.com/office/powerpoint/2010/main" val="34984918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Bild mit Überschrift">
    <p:spTree>
      <p:nvGrpSpPr>
        <p:cNvPr id="1" name=""/>
        <p:cNvGrpSpPr/>
        <p:nvPr/>
      </p:nvGrpSpPr>
      <p:grpSpPr>
        <a:xfrm>
          <a:off x="0" y="0"/>
          <a:ext cx="0" cy="0"/>
          <a:chOff x="0" y="0"/>
          <a:chExt cx="0" cy="0"/>
        </a:xfrm>
      </p:grpSpPr>
      <p:sp>
        <p:nvSpPr>
          <p:cNvPr id="3" name="Picture Placeholder 2"/>
          <p:cNvSpPr>
            <a:spLocks noGrp="1" noChangeAspect="1"/>
          </p:cNvSpPr>
          <p:nvPr>
            <p:ph type="pic" idx="1"/>
          </p:nvPr>
        </p:nvSpPr>
        <p:spPr>
          <a:xfrm>
            <a:off x="3887391" y="1844675"/>
            <a:ext cx="4629150" cy="4016376"/>
          </a:xfrm>
          <a:prstGeom prst="rect">
            <a:avLst/>
          </a:prstGeo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de-DE"/>
              <a:t>Bild durch Klicken auf Symbol hinzufügen</a:t>
            </a:r>
            <a:endParaRPr lang="en-US" dirty="0"/>
          </a:p>
        </p:txBody>
      </p:sp>
      <p:sp>
        <p:nvSpPr>
          <p:cNvPr id="8" name="Title 1"/>
          <p:cNvSpPr>
            <a:spLocks noGrp="1"/>
          </p:cNvSpPr>
          <p:nvPr>
            <p:ph type="title"/>
          </p:nvPr>
        </p:nvSpPr>
        <p:spPr>
          <a:xfrm>
            <a:off x="629841" y="1844676"/>
            <a:ext cx="2949178" cy="2064717"/>
          </a:xfrm>
          <a:prstGeom prst="rect">
            <a:avLst/>
          </a:prstGeom>
        </p:spPr>
        <p:txBody>
          <a:bodyPr anchor="ctr"/>
          <a:lstStyle>
            <a:lvl1pPr>
              <a:defRPr sz="3200"/>
            </a:lvl1pPr>
          </a:lstStyle>
          <a:p>
            <a:r>
              <a:rPr lang="de-DE" dirty="0"/>
              <a:t>Titelmasterformat durch Klicken bearbeiten</a:t>
            </a:r>
            <a:endParaRPr lang="en-US" dirty="0"/>
          </a:p>
        </p:txBody>
      </p:sp>
      <p:sp>
        <p:nvSpPr>
          <p:cNvPr id="9" name="Text Placeholder 3"/>
          <p:cNvSpPr>
            <a:spLocks noGrp="1"/>
          </p:cNvSpPr>
          <p:nvPr>
            <p:ph type="body" sz="half" idx="2"/>
          </p:nvPr>
        </p:nvSpPr>
        <p:spPr>
          <a:xfrm>
            <a:off x="629841" y="4041915"/>
            <a:ext cx="2949178" cy="1827075"/>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dirty="0"/>
              <a:t>Textmasterformat bearbeiten</a:t>
            </a:r>
          </a:p>
        </p:txBody>
      </p:sp>
      <p:sp>
        <p:nvSpPr>
          <p:cNvPr id="5" name="Bildplatzhalter 4"/>
          <p:cNvSpPr>
            <a:spLocks noGrp="1"/>
          </p:cNvSpPr>
          <p:nvPr>
            <p:ph type="pic" sz="quarter" idx="15" hasCustomPrompt="1"/>
          </p:nvPr>
        </p:nvSpPr>
        <p:spPr>
          <a:xfrm>
            <a:off x="6170613" y="6173788"/>
            <a:ext cx="1165225" cy="577850"/>
          </a:xfrm>
        </p:spPr>
        <p:txBody>
          <a:bodyPr anchor="ctr">
            <a:normAutofit/>
          </a:bodyPr>
          <a:lstStyle>
            <a:lvl1pPr marL="0" indent="0" algn="ctr">
              <a:buNone/>
              <a:defRPr sz="1400"/>
            </a:lvl1pPr>
          </a:lstStyle>
          <a:p>
            <a:r>
              <a:rPr lang="de-DE" dirty="0"/>
              <a:t>Projektlogo</a:t>
            </a:r>
          </a:p>
        </p:txBody>
      </p:sp>
      <p:sp>
        <p:nvSpPr>
          <p:cNvPr id="14" name="Datumsplatzhalter 2"/>
          <p:cNvSpPr>
            <a:spLocks noGrp="1"/>
          </p:cNvSpPr>
          <p:nvPr>
            <p:ph type="dt" sz="half" idx="16"/>
          </p:nvPr>
        </p:nvSpPr>
        <p:spPr>
          <a:xfrm>
            <a:off x="628650" y="6356350"/>
            <a:ext cx="937683" cy="365125"/>
          </a:xfrm>
          <a:prstGeom prst="rect">
            <a:avLst/>
          </a:prstGeom>
        </p:spPr>
        <p:txBody>
          <a:bodyPr vert="horz" lIns="91440" tIns="45720" rIns="91440" bIns="45720" rtlCol="0" anchor="ctr"/>
          <a:lstStyle>
            <a:lvl1pPr algn="l">
              <a:defRPr sz="1200">
                <a:solidFill>
                  <a:srgbClr val="A4ADB6"/>
                </a:solidFill>
              </a:defRPr>
            </a:lvl1pPr>
          </a:lstStyle>
          <a:p>
            <a:fld id="{35DF68FC-774B-4D41-A04C-46D2580C019C}" type="datetime1">
              <a:rPr lang="de-DE" smtClean="0"/>
              <a:t>02.10.2019</a:t>
            </a:fld>
            <a:endParaRPr lang="de-DE" dirty="0"/>
          </a:p>
        </p:txBody>
      </p:sp>
      <p:sp>
        <p:nvSpPr>
          <p:cNvPr id="15" name="Fußzeilenplatzhalter 5"/>
          <p:cNvSpPr>
            <a:spLocks noGrp="1"/>
          </p:cNvSpPr>
          <p:nvPr>
            <p:ph type="ftr" sz="quarter" idx="3"/>
          </p:nvPr>
        </p:nvSpPr>
        <p:spPr>
          <a:xfrm>
            <a:off x="2505216" y="6356350"/>
            <a:ext cx="3582318" cy="365125"/>
          </a:xfrm>
          <a:prstGeom prst="rect">
            <a:avLst/>
          </a:prstGeom>
        </p:spPr>
        <p:txBody>
          <a:bodyPr vert="horz" lIns="91440" tIns="45720" rIns="91440" bIns="45720" rtlCol="0" anchor="ctr"/>
          <a:lstStyle>
            <a:lvl1pPr algn="ctr">
              <a:defRPr sz="1200">
                <a:solidFill>
                  <a:srgbClr val="A4ADB6"/>
                </a:solidFill>
              </a:defRPr>
            </a:lvl1pPr>
          </a:lstStyle>
          <a:p>
            <a:endParaRPr lang="de-DE" dirty="0"/>
          </a:p>
        </p:txBody>
      </p:sp>
      <p:sp>
        <p:nvSpPr>
          <p:cNvPr id="16" name="Foliennummernplatzhalter 12"/>
          <p:cNvSpPr>
            <a:spLocks noGrp="1"/>
          </p:cNvSpPr>
          <p:nvPr>
            <p:ph type="sldNum" sz="quarter" idx="4"/>
          </p:nvPr>
        </p:nvSpPr>
        <p:spPr>
          <a:xfrm>
            <a:off x="1683948" y="6356350"/>
            <a:ext cx="703652" cy="365125"/>
          </a:xfrm>
          <a:prstGeom prst="rect">
            <a:avLst/>
          </a:prstGeom>
        </p:spPr>
        <p:txBody>
          <a:bodyPr vert="horz" lIns="91440" tIns="45720" rIns="91440" bIns="45720" rtlCol="0" anchor="ctr"/>
          <a:lstStyle>
            <a:lvl1pPr algn="r">
              <a:defRPr sz="1200">
                <a:solidFill>
                  <a:srgbClr val="A4ADB6"/>
                </a:solidFill>
              </a:defRPr>
            </a:lvl1pPr>
          </a:lstStyle>
          <a:p>
            <a:pPr algn="ctr"/>
            <a:r>
              <a:rPr lang="de-DE"/>
              <a:t> Folie </a:t>
            </a:r>
            <a:fld id="{812F24F4-33A2-4A6F-87E3-ABC44FA42587}" type="slidenum">
              <a:rPr lang="de-DE" smtClean="0"/>
              <a:pPr algn="ctr"/>
              <a:t>‹Nr.›</a:t>
            </a:fld>
            <a:endParaRPr lang="de-DE" dirty="0"/>
          </a:p>
        </p:txBody>
      </p:sp>
    </p:spTree>
    <p:extLst>
      <p:ext uri="{BB962C8B-B14F-4D97-AF65-F5344CB8AC3E}">
        <p14:creationId xmlns:p14="http://schemas.microsoft.com/office/powerpoint/2010/main" val="14669727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el und Inhalt">
    <p:spTree>
      <p:nvGrpSpPr>
        <p:cNvPr id="1" name=""/>
        <p:cNvGrpSpPr/>
        <p:nvPr/>
      </p:nvGrpSpPr>
      <p:grpSpPr>
        <a:xfrm>
          <a:off x="0" y="0"/>
          <a:ext cx="0" cy="0"/>
          <a:chOff x="0" y="0"/>
          <a:chExt cx="0" cy="0"/>
        </a:xfrm>
      </p:grpSpPr>
      <p:sp>
        <p:nvSpPr>
          <p:cNvPr id="3" name="Content Placeholder 2"/>
          <p:cNvSpPr>
            <a:spLocks noGrp="1"/>
          </p:cNvSpPr>
          <p:nvPr>
            <p:ph idx="1"/>
          </p:nvPr>
        </p:nvSpPr>
        <p:spPr>
          <a:xfrm>
            <a:off x="611188" y="1844675"/>
            <a:ext cx="7920000" cy="4012786"/>
          </a:xfrm>
          <a:prstGeom prst="rect">
            <a:avLst/>
          </a:prstGeom>
        </p:spPr>
        <p:txBody>
          <a:bodyPr/>
          <a:lstStyle/>
          <a:p>
            <a:pPr lvl="0"/>
            <a:r>
              <a:rPr lang="de-DE" dirty="0"/>
              <a:t>Textmasterformat bearbeiten</a:t>
            </a:r>
          </a:p>
          <a:p>
            <a:pPr lvl="1"/>
            <a:r>
              <a:rPr lang="de-DE" dirty="0"/>
              <a:t>Zweite Ebene</a:t>
            </a:r>
          </a:p>
          <a:p>
            <a:pPr lvl="2"/>
            <a:r>
              <a:rPr lang="de-DE" dirty="0"/>
              <a:t>Dritte Ebene</a:t>
            </a:r>
          </a:p>
          <a:p>
            <a:pPr lvl="3"/>
            <a:r>
              <a:rPr lang="de-DE" dirty="0"/>
              <a:t>Vierte Ebene</a:t>
            </a:r>
          </a:p>
          <a:p>
            <a:pPr lvl="4"/>
            <a:r>
              <a:rPr lang="de-DE" dirty="0"/>
              <a:t>Fünfte Ebene</a:t>
            </a:r>
            <a:endParaRPr lang="en-US" dirty="0"/>
          </a:p>
        </p:txBody>
      </p:sp>
      <p:sp>
        <p:nvSpPr>
          <p:cNvPr id="2" name="Titel 1"/>
          <p:cNvSpPr>
            <a:spLocks noGrp="1"/>
          </p:cNvSpPr>
          <p:nvPr>
            <p:ph type="title"/>
          </p:nvPr>
        </p:nvSpPr>
        <p:spPr/>
        <p:txBody>
          <a:bodyPr/>
          <a:lstStyle/>
          <a:p>
            <a:r>
              <a:rPr lang="de-DE"/>
              <a:t>Titelmasterformat durch Klicken bearbeiten</a:t>
            </a:r>
          </a:p>
        </p:txBody>
      </p:sp>
      <p:sp>
        <p:nvSpPr>
          <p:cNvPr id="5" name="Bildplatzhalter 4"/>
          <p:cNvSpPr>
            <a:spLocks noGrp="1"/>
          </p:cNvSpPr>
          <p:nvPr>
            <p:ph type="pic" sz="quarter" idx="15" hasCustomPrompt="1"/>
          </p:nvPr>
        </p:nvSpPr>
        <p:spPr>
          <a:xfrm>
            <a:off x="6170613" y="6173788"/>
            <a:ext cx="1165225" cy="577850"/>
          </a:xfrm>
        </p:spPr>
        <p:txBody>
          <a:bodyPr anchor="ctr">
            <a:normAutofit/>
          </a:bodyPr>
          <a:lstStyle>
            <a:lvl1pPr marL="0" indent="0" algn="ctr">
              <a:buNone/>
              <a:defRPr sz="1400"/>
            </a:lvl1pPr>
          </a:lstStyle>
          <a:p>
            <a:r>
              <a:rPr lang="de-DE" dirty="0"/>
              <a:t>Projektlogo</a:t>
            </a:r>
          </a:p>
        </p:txBody>
      </p:sp>
      <p:sp>
        <p:nvSpPr>
          <p:cNvPr id="9" name="Datumsplatzhalter 2"/>
          <p:cNvSpPr>
            <a:spLocks noGrp="1"/>
          </p:cNvSpPr>
          <p:nvPr>
            <p:ph type="dt" sz="half" idx="2"/>
          </p:nvPr>
        </p:nvSpPr>
        <p:spPr>
          <a:xfrm>
            <a:off x="628650" y="6356350"/>
            <a:ext cx="937683" cy="365125"/>
          </a:xfrm>
          <a:prstGeom prst="rect">
            <a:avLst/>
          </a:prstGeom>
        </p:spPr>
        <p:txBody>
          <a:bodyPr vert="horz" lIns="91440" tIns="45720" rIns="91440" bIns="45720" rtlCol="0" anchor="ctr"/>
          <a:lstStyle>
            <a:lvl1pPr algn="l">
              <a:defRPr sz="1200">
                <a:solidFill>
                  <a:srgbClr val="A4ADB6"/>
                </a:solidFill>
              </a:defRPr>
            </a:lvl1pPr>
          </a:lstStyle>
          <a:p>
            <a:fld id="{F8F04AF4-BE9F-438E-AEB3-1AB29ED1CD12}" type="datetime1">
              <a:rPr lang="de-DE" smtClean="0"/>
              <a:t>02.10.2019</a:t>
            </a:fld>
            <a:endParaRPr lang="de-DE" dirty="0"/>
          </a:p>
        </p:txBody>
      </p:sp>
      <p:sp>
        <p:nvSpPr>
          <p:cNvPr id="10" name="Fußzeilenplatzhalter 5"/>
          <p:cNvSpPr>
            <a:spLocks noGrp="1"/>
          </p:cNvSpPr>
          <p:nvPr>
            <p:ph type="ftr" sz="quarter" idx="3"/>
          </p:nvPr>
        </p:nvSpPr>
        <p:spPr>
          <a:xfrm>
            <a:off x="2505216" y="6356350"/>
            <a:ext cx="3582318" cy="365125"/>
          </a:xfrm>
          <a:prstGeom prst="rect">
            <a:avLst/>
          </a:prstGeom>
        </p:spPr>
        <p:txBody>
          <a:bodyPr vert="horz" lIns="91440" tIns="45720" rIns="91440" bIns="45720" rtlCol="0" anchor="ctr"/>
          <a:lstStyle>
            <a:lvl1pPr algn="ctr">
              <a:defRPr sz="1200">
                <a:solidFill>
                  <a:srgbClr val="A4ADB6"/>
                </a:solidFill>
              </a:defRPr>
            </a:lvl1pPr>
          </a:lstStyle>
          <a:p>
            <a:endParaRPr lang="de-DE" dirty="0"/>
          </a:p>
        </p:txBody>
      </p:sp>
      <p:sp>
        <p:nvSpPr>
          <p:cNvPr id="11" name="Foliennummernplatzhalter 12"/>
          <p:cNvSpPr>
            <a:spLocks noGrp="1"/>
          </p:cNvSpPr>
          <p:nvPr>
            <p:ph type="sldNum" sz="quarter" idx="4"/>
          </p:nvPr>
        </p:nvSpPr>
        <p:spPr>
          <a:xfrm>
            <a:off x="1683948" y="6356350"/>
            <a:ext cx="703652" cy="365125"/>
          </a:xfrm>
          <a:prstGeom prst="rect">
            <a:avLst/>
          </a:prstGeom>
        </p:spPr>
        <p:txBody>
          <a:bodyPr vert="horz" lIns="91440" tIns="45720" rIns="91440" bIns="45720" rtlCol="0" anchor="ctr"/>
          <a:lstStyle>
            <a:lvl1pPr algn="r">
              <a:defRPr sz="1200">
                <a:solidFill>
                  <a:srgbClr val="A4ADB6"/>
                </a:solidFill>
              </a:defRPr>
            </a:lvl1pPr>
          </a:lstStyle>
          <a:p>
            <a:pPr algn="ctr"/>
            <a:r>
              <a:rPr lang="de-DE"/>
              <a:t> Folie </a:t>
            </a:r>
            <a:fld id="{812F24F4-33A2-4A6F-87E3-ABC44FA42587}" type="slidenum">
              <a:rPr lang="de-DE" smtClean="0"/>
              <a:pPr algn="ctr"/>
              <a:t>‹Nr.›</a:t>
            </a:fld>
            <a:endParaRPr lang="de-DE" dirty="0"/>
          </a:p>
        </p:txBody>
      </p:sp>
    </p:spTree>
    <p:extLst>
      <p:ext uri="{BB962C8B-B14F-4D97-AF65-F5344CB8AC3E}">
        <p14:creationId xmlns:p14="http://schemas.microsoft.com/office/powerpoint/2010/main" val="1230311473"/>
      </p:ext>
    </p:extLst>
  </p:cSld>
  <p:clrMapOvr>
    <a:masterClrMapping/>
  </p:clrMapOvr>
  <p:extLst mod="1">
    <p:ext uri="{DCECCB84-F9BA-43D5-87BE-67443E8EF086}">
      <p15:sldGuideLst xmlns:p15="http://schemas.microsoft.com/office/powerpoint/2012/main">
        <p15:guide id="1" orient="horz" pos="2160" userDrawn="1">
          <p15:clr>
            <a:srgbClr val="FBAE40"/>
          </p15:clr>
        </p15:guide>
        <p15:guide id="2" pos="2880" userDrawn="1">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Zwei Inhalte">
    <p:spTree>
      <p:nvGrpSpPr>
        <p:cNvPr id="1" name=""/>
        <p:cNvGrpSpPr/>
        <p:nvPr/>
      </p:nvGrpSpPr>
      <p:grpSpPr>
        <a:xfrm>
          <a:off x="0" y="0"/>
          <a:ext cx="0" cy="0"/>
          <a:chOff x="0" y="0"/>
          <a:chExt cx="0" cy="0"/>
        </a:xfrm>
      </p:grpSpPr>
      <p:sp>
        <p:nvSpPr>
          <p:cNvPr id="2" name="Title 1"/>
          <p:cNvSpPr>
            <a:spLocks noGrp="1"/>
          </p:cNvSpPr>
          <p:nvPr>
            <p:ph type="title"/>
          </p:nvPr>
        </p:nvSpPr>
        <p:spPr>
          <a:xfrm>
            <a:off x="612813" y="225425"/>
            <a:ext cx="7920000" cy="1332000"/>
          </a:xfrm>
          <a:prstGeom prst="rect">
            <a:avLst/>
          </a:prstGeom>
        </p:spPr>
        <p:txBody>
          <a:bodyPr/>
          <a:lstStyle/>
          <a:p>
            <a:r>
              <a:rPr lang="de-DE"/>
              <a:t>Titelmasterformat durch Klicken bearbeiten</a:t>
            </a:r>
            <a:endParaRPr lang="en-US" dirty="0"/>
          </a:p>
        </p:txBody>
      </p:sp>
      <p:sp>
        <p:nvSpPr>
          <p:cNvPr id="3" name="Content Placeholder 2"/>
          <p:cNvSpPr>
            <a:spLocks noGrp="1"/>
          </p:cNvSpPr>
          <p:nvPr>
            <p:ph sz="half" idx="1"/>
          </p:nvPr>
        </p:nvSpPr>
        <p:spPr>
          <a:xfrm>
            <a:off x="628650" y="1844677"/>
            <a:ext cx="3886200" cy="4032249"/>
          </a:xfrm>
          <a:prstGeom prst="rect">
            <a:avLst/>
          </a:prstGeom>
        </p:spPr>
        <p:txBody>
          <a:bodyPr/>
          <a:lstStyle/>
          <a:p>
            <a:pPr lvl="0"/>
            <a:r>
              <a:rPr lang="de-DE" dirty="0"/>
              <a:t>Textmasterformat bearbeiten</a:t>
            </a:r>
          </a:p>
          <a:p>
            <a:pPr lvl="1"/>
            <a:r>
              <a:rPr lang="de-DE" dirty="0"/>
              <a:t>Zweite Ebene</a:t>
            </a:r>
          </a:p>
          <a:p>
            <a:pPr lvl="2"/>
            <a:r>
              <a:rPr lang="de-DE" dirty="0"/>
              <a:t>Dritte Ebene</a:t>
            </a:r>
          </a:p>
          <a:p>
            <a:pPr lvl="3"/>
            <a:r>
              <a:rPr lang="de-DE" dirty="0"/>
              <a:t>Vierte Ebene</a:t>
            </a:r>
          </a:p>
          <a:p>
            <a:pPr lvl="4"/>
            <a:r>
              <a:rPr lang="de-DE" dirty="0"/>
              <a:t>Fünfte Ebene</a:t>
            </a:r>
            <a:endParaRPr lang="en-US" dirty="0"/>
          </a:p>
        </p:txBody>
      </p:sp>
      <p:sp>
        <p:nvSpPr>
          <p:cNvPr id="4" name="Content Placeholder 3"/>
          <p:cNvSpPr>
            <a:spLocks noGrp="1"/>
          </p:cNvSpPr>
          <p:nvPr>
            <p:ph sz="half" idx="2"/>
          </p:nvPr>
        </p:nvSpPr>
        <p:spPr>
          <a:xfrm>
            <a:off x="4629150" y="1844675"/>
            <a:ext cx="3886200" cy="4032250"/>
          </a:xfrm>
          <a:prstGeom prst="rect">
            <a:avLst/>
          </a:prstGeom>
        </p:spPr>
        <p:txBody>
          <a:body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11" name="Bildplatzhalter 4"/>
          <p:cNvSpPr>
            <a:spLocks noGrp="1"/>
          </p:cNvSpPr>
          <p:nvPr>
            <p:ph type="pic" sz="quarter" idx="15" hasCustomPrompt="1"/>
          </p:nvPr>
        </p:nvSpPr>
        <p:spPr>
          <a:xfrm>
            <a:off x="6170613" y="6173788"/>
            <a:ext cx="1165225" cy="577850"/>
          </a:xfrm>
        </p:spPr>
        <p:txBody>
          <a:bodyPr anchor="ctr">
            <a:normAutofit/>
          </a:bodyPr>
          <a:lstStyle>
            <a:lvl1pPr marL="0" indent="0" algn="ctr">
              <a:buNone/>
              <a:defRPr sz="1400"/>
            </a:lvl1pPr>
          </a:lstStyle>
          <a:p>
            <a:r>
              <a:rPr lang="de-DE" dirty="0"/>
              <a:t>Projektlogo</a:t>
            </a:r>
          </a:p>
        </p:txBody>
      </p:sp>
      <p:sp>
        <p:nvSpPr>
          <p:cNvPr id="15" name="Datumsplatzhalter 2"/>
          <p:cNvSpPr>
            <a:spLocks noGrp="1"/>
          </p:cNvSpPr>
          <p:nvPr>
            <p:ph type="dt" sz="half" idx="16"/>
          </p:nvPr>
        </p:nvSpPr>
        <p:spPr>
          <a:xfrm>
            <a:off x="628650" y="6356350"/>
            <a:ext cx="937683" cy="365125"/>
          </a:xfrm>
          <a:prstGeom prst="rect">
            <a:avLst/>
          </a:prstGeom>
        </p:spPr>
        <p:txBody>
          <a:bodyPr vert="horz" lIns="91440" tIns="45720" rIns="91440" bIns="45720" rtlCol="0" anchor="ctr"/>
          <a:lstStyle>
            <a:lvl1pPr algn="l">
              <a:defRPr sz="1200">
                <a:solidFill>
                  <a:srgbClr val="A4ADB6"/>
                </a:solidFill>
              </a:defRPr>
            </a:lvl1pPr>
          </a:lstStyle>
          <a:p>
            <a:fld id="{7E6961B8-E763-4621-9D5D-38F66A348052}" type="datetime1">
              <a:rPr lang="de-DE" smtClean="0"/>
              <a:t>02.10.2019</a:t>
            </a:fld>
            <a:endParaRPr lang="de-DE" dirty="0"/>
          </a:p>
        </p:txBody>
      </p:sp>
      <p:sp>
        <p:nvSpPr>
          <p:cNvPr id="16" name="Fußzeilenplatzhalter 5"/>
          <p:cNvSpPr>
            <a:spLocks noGrp="1"/>
          </p:cNvSpPr>
          <p:nvPr>
            <p:ph type="ftr" sz="quarter" idx="3"/>
          </p:nvPr>
        </p:nvSpPr>
        <p:spPr>
          <a:xfrm>
            <a:off x="2505216" y="6356350"/>
            <a:ext cx="3582318" cy="365125"/>
          </a:xfrm>
          <a:prstGeom prst="rect">
            <a:avLst/>
          </a:prstGeom>
        </p:spPr>
        <p:txBody>
          <a:bodyPr vert="horz" lIns="91440" tIns="45720" rIns="91440" bIns="45720" rtlCol="0" anchor="ctr"/>
          <a:lstStyle>
            <a:lvl1pPr algn="ctr">
              <a:defRPr sz="1200">
                <a:solidFill>
                  <a:srgbClr val="A4ADB6"/>
                </a:solidFill>
              </a:defRPr>
            </a:lvl1pPr>
          </a:lstStyle>
          <a:p>
            <a:endParaRPr lang="de-DE" dirty="0"/>
          </a:p>
        </p:txBody>
      </p:sp>
      <p:sp>
        <p:nvSpPr>
          <p:cNvPr id="17" name="Foliennummernplatzhalter 12"/>
          <p:cNvSpPr>
            <a:spLocks noGrp="1"/>
          </p:cNvSpPr>
          <p:nvPr>
            <p:ph type="sldNum" sz="quarter" idx="4"/>
          </p:nvPr>
        </p:nvSpPr>
        <p:spPr>
          <a:xfrm>
            <a:off x="1683948" y="6356350"/>
            <a:ext cx="703652" cy="365125"/>
          </a:xfrm>
          <a:prstGeom prst="rect">
            <a:avLst/>
          </a:prstGeom>
        </p:spPr>
        <p:txBody>
          <a:bodyPr vert="horz" lIns="91440" tIns="45720" rIns="91440" bIns="45720" rtlCol="0" anchor="ctr"/>
          <a:lstStyle>
            <a:lvl1pPr algn="r">
              <a:defRPr sz="1200">
                <a:solidFill>
                  <a:srgbClr val="A4ADB6"/>
                </a:solidFill>
              </a:defRPr>
            </a:lvl1pPr>
          </a:lstStyle>
          <a:p>
            <a:pPr algn="ctr"/>
            <a:r>
              <a:rPr lang="de-DE"/>
              <a:t> Folie </a:t>
            </a:r>
            <a:fld id="{812F24F4-33A2-4A6F-87E3-ABC44FA42587}" type="slidenum">
              <a:rPr lang="de-DE" smtClean="0"/>
              <a:pPr algn="ctr"/>
              <a:t>‹Nr.›</a:t>
            </a:fld>
            <a:endParaRPr lang="de-DE" dirty="0"/>
          </a:p>
        </p:txBody>
      </p:sp>
    </p:spTree>
    <p:extLst>
      <p:ext uri="{BB962C8B-B14F-4D97-AF65-F5344CB8AC3E}">
        <p14:creationId xmlns:p14="http://schemas.microsoft.com/office/powerpoint/2010/main" val="377124885"/>
      </p:ext>
    </p:extLst>
  </p:cSld>
  <p:clrMapOvr>
    <a:masterClrMapping/>
  </p:clrMapOvr>
  <p:extLst mod="1">
    <p:ext uri="{DCECCB84-F9BA-43D5-87BE-67443E8EF086}">
      <p15:sldGuideLst xmlns:p15="http://schemas.microsoft.com/office/powerpoint/2012/main">
        <p15:guide id="1" orient="horz" pos="142" userDrawn="1">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Nur Titel">
    <p:spTree>
      <p:nvGrpSpPr>
        <p:cNvPr id="1" name=""/>
        <p:cNvGrpSpPr/>
        <p:nvPr/>
      </p:nvGrpSpPr>
      <p:grpSpPr>
        <a:xfrm>
          <a:off x="0" y="0"/>
          <a:ext cx="0" cy="0"/>
          <a:chOff x="0" y="0"/>
          <a:chExt cx="0" cy="0"/>
        </a:xfrm>
      </p:grpSpPr>
      <p:sp>
        <p:nvSpPr>
          <p:cNvPr id="6" name="Title Placeholder 1"/>
          <p:cNvSpPr>
            <a:spLocks noGrp="1"/>
          </p:cNvSpPr>
          <p:nvPr>
            <p:ph type="title"/>
          </p:nvPr>
        </p:nvSpPr>
        <p:spPr>
          <a:xfrm>
            <a:off x="612813" y="225424"/>
            <a:ext cx="7920000" cy="1332000"/>
          </a:xfrm>
          <a:prstGeom prst="rect">
            <a:avLst/>
          </a:prstGeom>
        </p:spPr>
        <p:txBody>
          <a:bodyPr vert="horz" lIns="91440" tIns="45720" rIns="91440" bIns="45720" rtlCol="0" anchor="ctr">
            <a:normAutofit/>
          </a:bodyPr>
          <a:lstStyle/>
          <a:p>
            <a:r>
              <a:rPr lang="de-DE" dirty="0"/>
              <a:t>Titelmasterformat durch Klicken bearbeiten</a:t>
            </a:r>
            <a:endParaRPr lang="en-US" dirty="0"/>
          </a:p>
        </p:txBody>
      </p:sp>
      <p:sp>
        <p:nvSpPr>
          <p:cNvPr id="3" name="Bildplatzhalter 4"/>
          <p:cNvSpPr>
            <a:spLocks noGrp="1"/>
          </p:cNvSpPr>
          <p:nvPr>
            <p:ph type="pic" sz="quarter" idx="15" hasCustomPrompt="1"/>
          </p:nvPr>
        </p:nvSpPr>
        <p:spPr>
          <a:xfrm>
            <a:off x="6170613" y="6173788"/>
            <a:ext cx="1165225" cy="577850"/>
          </a:xfrm>
        </p:spPr>
        <p:txBody>
          <a:bodyPr anchor="ctr">
            <a:normAutofit/>
          </a:bodyPr>
          <a:lstStyle>
            <a:lvl1pPr marL="0" indent="0" algn="ctr">
              <a:buNone/>
              <a:defRPr sz="1400"/>
            </a:lvl1pPr>
          </a:lstStyle>
          <a:p>
            <a:r>
              <a:rPr lang="de-DE" dirty="0"/>
              <a:t>Projektlogo</a:t>
            </a:r>
          </a:p>
        </p:txBody>
      </p:sp>
      <p:sp>
        <p:nvSpPr>
          <p:cNvPr id="11" name="Datumsplatzhalter 2"/>
          <p:cNvSpPr>
            <a:spLocks noGrp="1"/>
          </p:cNvSpPr>
          <p:nvPr>
            <p:ph type="dt" sz="half" idx="2"/>
          </p:nvPr>
        </p:nvSpPr>
        <p:spPr>
          <a:xfrm>
            <a:off x="628650" y="6356350"/>
            <a:ext cx="937683" cy="365125"/>
          </a:xfrm>
          <a:prstGeom prst="rect">
            <a:avLst/>
          </a:prstGeom>
        </p:spPr>
        <p:txBody>
          <a:bodyPr vert="horz" lIns="91440" tIns="45720" rIns="91440" bIns="45720" rtlCol="0" anchor="ctr"/>
          <a:lstStyle>
            <a:lvl1pPr algn="l">
              <a:defRPr sz="1200">
                <a:solidFill>
                  <a:srgbClr val="A4ADB6"/>
                </a:solidFill>
              </a:defRPr>
            </a:lvl1pPr>
          </a:lstStyle>
          <a:p>
            <a:fld id="{B7E06C08-2B17-43F1-A072-02A8688504CF}" type="datetime1">
              <a:rPr lang="de-DE" smtClean="0"/>
              <a:t>02.10.2019</a:t>
            </a:fld>
            <a:endParaRPr lang="de-DE" dirty="0"/>
          </a:p>
        </p:txBody>
      </p:sp>
      <p:sp>
        <p:nvSpPr>
          <p:cNvPr id="12" name="Fußzeilenplatzhalter 5"/>
          <p:cNvSpPr>
            <a:spLocks noGrp="1"/>
          </p:cNvSpPr>
          <p:nvPr>
            <p:ph type="ftr" sz="quarter" idx="3"/>
          </p:nvPr>
        </p:nvSpPr>
        <p:spPr>
          <a:xfrm>
            <a:off x="2505216" y="6356350"/>
            <a:ext cx="3582318" cy="365125"/>
          </a:xfrm>
          <a:prstGeom prst="rect">
            <a:avLst/>
          </a:prstGeom>
        </p:spPr>
        <p:txBody>
          <a:bodyPr vert="horz" lIns="91440" tIns="45720" rIns="91440" bIns="45720" rtlCol="0" anchor="ctr"/>
          <a:lstStyle>
            <a:lvl1pPr algn="ctr">
              <a:defRPr sz="1200">
                <a:solidFill>
                  <a:srgbClr val="A4ADB6"/>
                </a:solidFill>
              </a:defRPr>
            </a:lvl1pPr>
          </a:lstStyle>
          <a:p>
            <a:endParaRPr lang="de-DE" dirty="0"/>
          </a:p>
        </p:txBody>
      </p:sp>
      <p:sp>
        <p:nvSpPr>
          <p:cNvPr id="13" name="Foliennummernplatzhalter 12"/>
          <p:cNvSpPr>
            <a:spLocks noGrp="1"/>
          </p:cNvSpPr>
          <p:nvPr>
            <p:ph type="sldNum" sz="quarter" idx="4"/>
          </p:nvPr>
        </p:nvSpPr>
        <p:spPr>
          <a:xfrm>
            <a:off x="1683948" y="6356350"/>
            <a:ext cx="703652" cy="365125"/>
          </a:xfrm>
          <a:prstGeom prst="rect">
            <a:avLst/>
          </a:prstGeom>
        </p:spPr>
        <p:txBody>
          <a:bodyPr vert="horz" lIns="91440" tIns="45720" rIns="91440" bIns="45720" rtlCol="0" anchor="ctr"/>
          <a:lstStyle>
            <a:lvl1pPr algn="r">
              <a:defRPr sz="1200">
                <a:solidFill>
                  <a:srgbClr val="A4ADB6"/>
                </a:solidFill>
              </a:defRPr>
            </a:lvl1pPr>
          </a:lstStyle>
          <a:p>
            <a:pPr algn="ctr"/>
            <a:r>
              <a:rPr lang="de-DE"/>
              <a:t> Folie </a:t>
            </a:r>
            <a:fld id="{812F24F4-33A2-4A6F-87E3-ABC44FA42587}" type="slidenum">
              <a:rPr lang="de-DE" smtClean="0"/>
              <a:pPr algn="ctr"/>
              <a:t>‹Nr.›</a:t>
            </a:fld>
            <a:endParaRPr lang="de-DE" dirty="0"/>
          </a:p>
        </p:txBody>
      </p:sp>
    </p:spTree>
    <p:extLst>
      <p:ext uri="{BB962C8B-B14F-4D97-AF65-F5344CB8AC3E}">
        <p14:creationId xmlns:p14="http://schemas.microsoft.com/office/powerpoint/2010/main" val="29805413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1_Leer">
    <p:spTree>
      <p:nvGrpSpPr>
        <p:cNvPr id="1" name=""/>
        <p:cNvGrpSpPr/>
        <p:nvPr/>
      </p:nvGrpSpPr>
      <p:grpSpPr>
        <a:xfrm>
          <a:off x="0" y="0"/>
          <a:ext cx="0" cy="0"/>
          <a:chOff x="0" y="0"/>
          <a:chExt cx="0" cy="0"/>
        </a:xfrm>
      </p:grpSpPr>
      <p:sp>
        <p:nvSpPr>
          <p:cNvPr id="2" name="Bildplatzhalter 4"/>
          <p:cNvSpPr>
            <a:spLocks noGrp="1"/>
          </p:cNvSpPr>
          <p:nvPr>
            <p:ph type="pic" sz="quarter" idx="15" hasCustomPrompt="1"/>
          </p:nvPr>
        </p:nvSpPr>
        <p:spPr>
          <a:xfrm>
            <a:off x="6170613" y="6173788"/>
            <a:ext cx="1165225" cy="577850"/>
          </a:xfrm>
        </p:spPr>
        <p:txBody>
          <a:bodyPr anchor="ctr">
            <a:normAutofit/>
          </a:bodyPr>
          <a:lstStyle>
            <a:lvl1pPr marL="0" indent="0" algn="ctr">
              <a:buNone/>
              <a:defRPr sz="1400"/>
            </a:lvl1pPr>
          </a:lstStyle>
          <a:p>
            <a:r>
              <a:rPr lang="de-DE" dirty="0"/>
              <a:t>Projektlogo</a:t>
            </a:r>
          </a:p>
        </p:txBody>
      </p:sp>
      <p:sp>
        <p:nvSpPr>
          <p:cNvPr id="7" name="Datumsplatzhalter 2"/>
          <p:cNvSpPr>
            <a:spLocks noGrp="1"/>
          </p:cNvSpPr>
          <p:nvPr>
            <p:ph type="dt" sz="half" idx="2"/>
          </p:nvPr>
        </p:nvSpPr>
        <p:spPr>
          <a:xfrm>
            <a:off x="628650" y="6356350"/>
            <a:ext cx="937683" cy="365125"/>
          </a:xfrm>
          <a:prstGeom prst="rect">
            <a:avLst/>
          </a:prstGeom>
        </p:spPr>
        <p:txBody>
          <a:bodyPr vert="horz" lIns="91440" tIns="45720" rIns="91440" bIns="45720" rtlCol="0" anchor="ctr"/>
          <a:lstStyle>
            <a:lvl1pPr algn="l">
              <a:defRPr sz="1200">
                <a:solidFill>
                  <a:srgbClr val="A4ADB6"/>
                </a:solidFill>
              </a:defRPr>
            </a:lvl1pPr>
          </a:lstStyle>
          <a:p>
            <a:fld id="{514C555C-37E2-44ED-BE6C-12A21C01C579}" type="datetime1">
              <a:rPr lang="de-DE" smtClean="0"/>
              <a:t>02.10.2019</a:t>
            </a:fld>
            <a:endParaRPr lang="de-DE" dirty="0"/>
          </a:p>
        </p:txBody>
      </p:sp>
      <p:sp>
        <p:nvSpPr>
          <p:cNvPr id="8" name="Fußzeilenplatzhalter 5"/>
          <p:cNvSpPr>
            <a:spLocks noGrp="1"/>
          </p:cNvSpPr>
          <p:nvPr>
            <p:ph type="ftr" sz="quarter" idx="3"/>
          </p:nvPr>
        </p:nvSpPr>
        <p:spPr>
          <a:xfrm>
            <a:off x="2505216" y="6356350"/>
            <a:ext cx="3582318" cy="365125"/>
          </a:xfrm>
          <a:prstGeom prst="rect">
            <a:avLst/>
          </a:prstGeom>
        </p:spPr>
        <p:txBody>
          <a:bodyPr vert="horz" lIns="91440" tIns="45720" rIns="91440" bIns="45720" rtlCol="0" anchor="ctr"/>
          <a:lstStyle>
            <a:lvl1pPr algn="ctr">
              <a:defRPr sz="1200">
                <a:solidFill>
                  <a:srgbClr val="A4ADB6"/>
                </a:solidFill>
              </a:defRPr>
            </a:lvl1pPr>
          </a:lstStyle>
          <a:p>
            <a:endParaRPr lang="de-DE" dirty="0"/>
          </a:p>
        </p:txBody>
      </p:sp>
      <p:sp>
        <p:nvSpPr>
          <p:cNvPr id="9" name="Foliennummernplatzhalter 12"/>
          <p:cNvSpPr>
            <a:spLocks noGrp="1"/>
          </p:cNvSpPr>
          <p:nvPr>
            <p:ph type="sldNum" sz="quarter" idx="4"/>
          </p:nvPr>
        </p:nvSpPr>
        <p:spPr>
          <a:xfrm>
            <a:off x="1683948" y="6356350"/>
            <a:ext cx="703652" cy="365125"/>
          </a:xfrm>
          <a:prstGeom prst="rect">
            <a:avLst/>
          </a:prstGeom>
        </p:spPr>
        <p:txBody>
          <a:bodyPr vert="horz" lIns="91440" tIns="45720" rIns="91440" bIns="45720" rtlCol="0" anchor="ctr"/>
          <a:lstStyle>
            <a:lvl1pPr algn="r">
              <a:defRPr sz="1200">
                <a:solidFill>
                  <a:srgbClr val="A4ADB6"/>
                </a:solidFill>
              </a:defRPr>
            </a:lvl1pPr>
          </a:lstStyle>
          <a:p>
            <a:pPr algn="ctr"/>
            <a:r>
              <a:rPr lang="de-DE"/>
              <a:t> Folie </a:t>
            </a:r>
            <a:fld id="{812F24F4-33A2-4A6F-87E3-ABC44FA42587}" type="slidenum">
              <a:rPr lang="de-DE" smtClean="0"/>
              <a:pPr algn="ctr"/>
              <a:t>‹Nr.›</a:t>
            </a:fld>
            <a:endParaRPr lang="de-DE" dirty="0"/>
          </a:p>
        </p:txBody>
      </p:sp>
    </p:spTree>
    <p:extLst>
      <p:ext uri="{BB962C8B-B14F-4D97-AF65-F5344CB8AC3E}">
        <p14:creationId xmlns:p14="http://schemas.microsoft.com/office/powerpoint/2010/main" val="1054253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Leer">
    <p:spTree>
      <p:nvGrpSpPr>
        <p:cNvPr id="1" name=""/>
        <p:cNvGrpSpPr/>
        <p:nvPr/>
      </p:nvGrpSpPr>
      <p:grpSpPr>
        <a:xfrm>
          <a:off x="0" y="0"/>
          <a:ext cx="0" cy="0"/>
          <a:chOff x="0" y="0"/>
          <a:chExt cx="0" cy="0"/>
        </a:xfrm>
      </p:grpSpPr>
      <p:sp>
        <p:nvSpPr>
          <p:cNvPr id="4" name="Rechteck 3"/>
          <p:cNvSpPr/>
          <p:nvPr userDrawn="1"/>
        </p:nvSpPr>
        <p:spPr>
          <a:xfrm>
            <a:off x="0" y="0"/>
            <a:ext cx="9144000" cy="603232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800"/>
          </a:p>
        </p:txBody>
      </p:sp>
      <p:sp>
        <p:nvSpPr>
          <p:cNvPr id="3" name="Bildplatzhalter 4"/>
          <p:cNvSpPr>
            <a:spLocks noGrp="1"/>
          </p:cNvSpPr>
          <p:nvPr>
            <p:ph type="pic" sz="quarter" idx="15" hasCustomPrompt="1"/>
          </p:nvPr>
        </p:nvSpPr>
        <p:spPr>
          <a:xfrm>
            <a:off x="6170613" y="6173788"/>
            <a:ext cx="1165225" cy="577850"/>
          </a:xfrm>
        </p:spPr>
        <p:txBody>
          <a:bodyPr anchor="ctr">
            <a:normAutofit/>
          </a:bodyPr>
          <a:lstStyle>
            <a:lvl1pPr marL="0" indent="0" algn="ctr">
              <a:buNone/>
              <a:defRPr sz="1400"/>
            </a:lvl1pPr>
          </a:lstStyle>
          <a:p>
            <a:r>
              <a:rPr lang="de-DE" dirty="0"/>
              <a:t>Projektlogo</a:t>
            </a:r>
          </a:p>
        </p:txBody>
      </p:sp>
      <p:sp>
        <p:nvSpPr>
          <p:cNvPr id="11" name="Datumsplatzhalter 2"/>
          <p:cNvSpPr>
            <a:spLocks noGrp="1"/>
          </p:cNvSpPr>
          <p:nvPr>
            <p:ph type="dt" sz="half" idx="2"/>
          </p:nvPr>
        </p:nvSpPr>
        <p:spPr>
          <a:xfrm>
            <a:off x="628650" y="6356350"/>
            <a:ext cx="937683" cy="365125"/>
          </a:xfrm>
          <a:prstGeom prst="rect">
            <a:avLst/>
          </a:prstGeom>
        </p:spPr>
        <p:txBody>
          <a:bodyPr vert="horz" lIns="91440" tIns="45720" rIns="91440" bIns="45720" rtlCol="0" anchor="ctr"/>
          <a:lstStyle>
            <a:lvl1pPr algn="l">
              <a:defRPr sz="1200">
                <a:solidFill>
                  <a:srgbClr val="A4ADB6"/>
                </a:solidFill>
              </a:defRPr>
            </a:lvl1pPr>
          </a:lstStyle>
          <a:p>
            <a:fld id="{F2F1D57B-2905-4E99-8DD2-DA23D35CE01F}" type="datetime1">
              <a:rPr lang="de-DE" smtClean="0"/>
              <a:t>02.10.2019</a:t>
            </a:fld>
            <a:endParaRPr lang="de-DE" dirty="0"/>
          </a:p>
        </p:txBody>
      </p:sp>
      <p:sp>
        <p:nvSpPr>
          <p:cNvPr id="12" name="Fußzeilenplatzhalter 5"/>
          <p:cNvSpPr>
            <a:spLocks noGrp="1"/>
          </p:cNvSpPr>
          <p:nvPr>
            <p:ph type="ftr" sz="quarter" idx="3"/>
          </p:nvPr>
        </p:nvSpPr>
        <p:spPr>
          <a:xfrm>
            <a:off x="2505216" y="6356350"/>
            <a:ext cx="3582318" cy="365125"/>
          </a:xfrm>
          <a:prstGeom prst="rect">
            <a:avLst/>
          </a:prstGeom>
        </p:spPr>
        <p:txBody>
          <a:bodyPr vert="horz" lIns="91440" tIns="45720" rIns="91440" bIns="45720" rtlCol="0" anchor="ctr"/>
          <a:lstStyle>
            <a:lvl1pPr algn="ctr">
              <a:defRPr sz="1200">
                <a:solidFill>
                  <a:srgbClr val="A4ADB6"/>
                </a:solidFill>
              </a:defRPr>
            </a:lvl1pPr>
          </a:lstStyle>
          <a:p>
            <a:endParaRPr lang="de-DE" dirty="0"/>
          </a:p>
        </p:txBody>
      </p:sp>
      <p:sp>
        <p:nvSpPr>
          <p:cNvPr id="13" name="Foliennummernplatzhalter 12"/>
          <p:cNvSpPr>
            <a:spLocks noGrp="1"/>
          </p:cNvSpPr>
          <p:nvPr>
            <p:ph type="sldNum" sz="quarter" idx="4"/>
          </p:nvPr>
        </p:nvSpPr>
        <p:spPr>
          <a:xfrm>
            <a:off x="1683948" y="6356350"/>
            <a:ext cx="703652" cy="365125"/>
          </a:xfrm>
          <a:prstGeom prst="rect">
            <a:avLst/>
          </a:prstGeom>
        </p:spPr>
        <p:txBody>
          <a:bodyPr vert="horz" lIns="91440" tIns="45720" rIns="91440" bIns="45720" rtlCol="0" anchor="ctr"/>
          <a:lstStyle>
            <a:lvl1pPr algn="r">
              <a:defRPr sz="1200">
                <a:solidFill>
                  <a:srgbClr val="A4ADB6"/>
                </a:solidFill>
              </a:defRPr>
            </a:lvl1pPr>
          </a:lstStyle>
          <a:p>
            <a:pPr algn="ctr"/>
            <a:r>
              <a:rPr lang="de-DE"/>
              <a:t> Folie </a:t>
            </a:r>
            <a:fld id="{812F24F4-33A2-4A6F-87E3-ABC44FA42587}" type="slidenum">
              <a:rPr lang="de-DE" smtClean="0"/>
              <a:pPr algn="ctr"/>
              <a:t>‹Nr.›</a:t>
            </a:fld>
            <a:endParaRPr lang="de-DE" dirty="0"/>
          </a:p>
        </p:txBody>
      </p:sp>
    </p:spTree>
    <p:extLst>
      <p:ext uri="{BB962C8B-B14F-4D97-AF65-F5344CB8AC3E}">
        <p14:creationId xmlns:p14="http://schemas.microsoft.com/office/powerpoint/2010/main" val="243817531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Zwischentitel">
    <p:spTree>
      <p:nvGrpSpPr>
        <p:cNvPr id="1" name=""/>
        <p:cNvGrpSpPr/>
        <p:nvPr/>
      </p:nvGrpSpPr>
      <p:grpSpPr>
        <a:xfrm>
          <a:off x="0" y="0"/>
          <a:ext cx="0" cy="0"/>
          <a:chOff x="0" y="0"/>
          <a:chExt cx="0" cy="0"/>
        </a:xfrm>
      </p:grpSpPr>
      <p:sp>
        <p:nvSpPr>
          <p:cNvPr id="7" name="Rechteck 6"/>
          <p:cNvSpPr/>
          <p:nvPr userDrawn="1"/>
        </p:nvSpPr>
        <p:spPr>
          <a:xfrm>
            <a:off x="0" y="1683803"/>
            <a:ext cx="9144000" cy="4348518"/>
          </a:xfrm>
          <a:prstGeom prst="rect">
            <a:avLst/>
          </a:prstGeom>
          <a:solidFill>
            <a:srgbClr val="008CC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800"/>
          </a:p>
        </p:txBody>
      </p:sp>
      <p:sp>
        <p:nvSpPr>
          <p:cNvPr id="2" name="Title 1"/>
          <p:cNvSpPr>
            <a:spLocks noGrp="1"/>
          </p:cNvSpPr>
          <p:nvPr>
            <p:ph type="title" hasCustomPrompt="1"/>
          </p:nvPr>
        </p:nvSpPr>
        <p:spPr>
          <a:xfrm>
            <a:off x="623888" y="1844677"/>
            <a:ext cx="7886700" cy="2717801"/>
          </a:xfrm>
          <a:prstGeom prst="rect">
            <a:avLst/>
          </a:prstGeom>
        </p:spPr>
        <p:txBody>
          <a:bodyPr anchor="ctr">
            <a:normAutofit/>
          </a:bodyPr>
          <a:lstStyle>
            <a:lvl1pPr>
              <a:defRPr sz="4800">
                <a:solidFill>
                  <a:schemeClr val="bg1"/>
                </a:solidFill>
              </a:defRPr>
            </a:lvl1pPr>
          </a:lstStyle>
          <a:p>
            <a:r>
              <a:rPr lang="de-DE" dirty="0"/>
              <a:t>Zwischentitelmasterformat durch Klicken bearbeiten</a:t>
            </a:r>
            <a:endParaRPr lang="en-US" dirty="0"/>
          </a:p>
        </p:txBody>
      </p:sp>
      <p:sp>
        <p:nvSpPr>
          <p:cNvPr id="3" name="Text Placeholder 2"/>
          <p:cNvSpPr>
            <a:spLocks noGrp="1"/>
          </p:cNvSpPr>
          <p:nvPr>
            <p:ph type="body" idx="1"/>
          </p:nvPr>
        </p:nvSpPr>
        <p:spPr>
          <a:xfrm>
            <a:off x="623888" y="4589466"/>
            <a:ext cx="7886700" cy="1287461"/>
          </a:xfrm>
          <a:prstGeom prst="rect">
            <a:avLst/>
          </a:prstGeo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e-DE"/>
              <a:t>Textmasterformat bearbeiten</a:t>
            </a:r>
          </a:p>
        </p:txBody>
      </p:sp>
      <p:sp>
        <p:nvSpPr>
          <p:cNvPr id="5" name="Bildplatzhalter 4"/>
          <p:cNvSpPr>
            <a:spLocks noGrp="1"/>
          </p:cNvSpPr>
          <p:nvPr>
            <p:ph type="pic" sz="quarter" idx="15" hasCustomPrompt="1"/>
          </p:nvPr>
        </p:nvSpPr>
        <p:spPr>
          <a:xfrm>
            <a:off x="6170613" y="6173788"/>
            <a:ext cx="1165225" cy="577850"/>
          </a:xfrm>
        </p:spPr>
        <p:txBody>
          <a:bodyPr anchor="ctr">
            <a:normAutofit/>
          </a:bodyPr>
          <a:lstStyle>
            <a:lvl1pPr marL="0" indent="0" algn="ctr">
              <a:buNone/>
              <a:defRPr sz="1400"/>
            </a:lvl1pPr>
          </a:lstStyle>
          <a:p>
            <a:r>
              <a:rPr lang="de-DE" dirty="0"/>
              <a:t>Projektlogo</a:t>
            </a:r>
          </a:p>
        </p:txBody>
      </p:sp>
      <p:sp>
        <p:nvSpPr>
          <p:cNvPr id="11" name="Datumsplatzhalter 2"/>
          <p:cNvSpPr>
            <a:spLocks noGrp="1"/>
          </p:cNvSpPr>
          <p:nvPr>
            <p:ph type="dt" sz="half" idx="2"/>
          </p:nvPr>
        </p:nvSpPr>
        <p:spPr>
          <a:xfrm>
            <a:off x="628650" y="6356350"/>
            <a:ext cx="937683" cy="365125"/>
          </a:xfrm>
          <a:prstGeom prst="rect">
            <a:avLst/>
          </a:prstGeom>
        </p:spPr>
        <p:txBody>
          <a:bodyPr vert="horz" lIns="91440" tIns="45720" rIns="91440" bIns="45720" rtlCol="0" anchor="ctr"/>
          <a:lstStyle>
            <a:lvl1pPr algn="l">
              <a:defRPr sz="1200">
                <a:solidFill>
                  <a:srgbClr val="A4ADB6"/>
                </a:solidFill>
              </a:defRPr>
            </a:lvl1pPr>
          </a:lstStyle>
          <a:p>
            <a:fld id="{F8B4B845-6DC3-45BC-9049-17AD7992C39F}" type="datetime1">
              <a:rPr lang="de-DE" smtClean="0"/>
              <a:t>02.10.2019</a:t>
            </a:fld>
            <a:endParaRPr lang="de-DE" dirty="0"/>
          </a:p>
        </p:txBody>
      </p:sp>
      <p:sp>
        <p:nvSpPr>
          <p:cNvPr id="12" name="Fußzeilenplatzhalter 5"/>
          <p:cNvSpPr>
            <a:spLocks noGrp="1"/>
          </p:cNvSpPr>
          <p:nvPr>
            <p:ph type="ftr" sz="quarter" idx="3"/>
          </p:nvPr>
        </p:nvSpPr>
        <p:spPr>
          <a:xfrm>
            <a:off x="2505216" y="6356350"/>
            <a:ext cx="3582318" cy="365125"/>
          </a:xfrm>
          <a:prstGeom prst="rect">
            <a:avLst/>
          </a:prstGeom>
        </p:spPr>
        <p:txBody>
          <a:bodyPr vert="horz" lIns="91440" tIns="45720" rIns="91440" bIns="45720" rtlCol="0" anchor="ctr"/>
          <a:lstStyle>
            <a:lvl1pPr algn="ctr">
              <a:defRPr sz="1200">
                <a:solidFill>
                  <a:srgbClr val="A4ADB6"/>
                </a:solidFill>
              </a:defRPr>
            </a:lvl1pPr>
          </a:lstStyle>
          <a:p>
            <a:endParaRPr lang="de-DE" dirty="0"/>
          </a:p>
        </p:txBody>
      </p:sp>
      <p:sp>
        <p:nvSpPr>
          <p:cNvPr id="13" name="Foliennummernplatzhalter 12"/>
          <p:cNvSpPr>
            <a:spLocks noGrp="1"/>
          </p:cNvSpPr>
          <p:nvPr>
            <p:ph type="sldNum" sz="quarter" idx="4"/>
          </p:nvPr>
        </p:nvSpPr>
        <p:spPr>
          <a:xfrm>
            <a:off x="1683948" y="6356350"/>
            <a:ext cx="703652" cy="365125"/>
          </a:xfrm>
          <a:prstGeom prst="rect">
            <a:avLst/>
          </a:prstGeom>
        </p:spPr>
        <p:txBody>
          <a:bodyPr vert="horz" lIns="91440" tIns="45720" rIns="91440" bIns="45720" rtlCol="0" anchor="ctr"/>
          <a:lstStyle>
            <a:lvl1pPr algn="r">
              <a:defRPr sz="1200">
                <a:solidFill>
                  <a:srgbClr val="A4ADB6"/>
                </a:solidFill>
              </a:defRPr>
            </a:lvl1pPr>
          </a:lstStyle>
          <a:p>
            <a:pPr algn="ctr"/>
            <a:r>
              <a:rPr lang="de-DE"/>
              <a:t> Folie </a:t>
            </a:r>
            <a:fld id="{812F24F4-33A2-4A6F-87E3-ABC44FA42587}" type="slidenum">
              <a:rPr lang="de-DE" smtClean="0"/>
              <a:pPr algn="ctr"/>
              <a:t>‹Nr.›</a:t>
            </a:fld>
            <a:endParaRPr lang="de-DE" dirty="0"/>
          </a:p>
        </p:txBody>
      </p:sp>
    </p:spTree>
    <p:extLst>
      <p:ext uri="{BB962C8B-B14F-4D97-AF65-F5344CB8AC3E}">
        <p14:creationId xmlns:p14="http://schemas.microsoft.com/office/powerpoint/2010/main" val="330134102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itel, Zwischentitel und Inhalt">
    <p:spTree>
      <p:nvGrpSpPr>
        <p:cNvPr id="1" name=""/>
        <p:cNvGrpSpPr/>
        <p:nvPr/>
      </p:nvGrpSpPr>
      <p:grpSpPr>
        <a:xfrm>
          <a:off x="0" y="0"/>
          <a:ext cx="0" cy="0"/>
          <a:chOff x="0" y="0"/>
          <a:chExt cx="0" cy="0"/>
        </a:xfrm>
      </p:grpSpPr>
      <p:sp>
        <p:nvSpPr>
          <p:cNvPr id="2" name="Title 1"/>
          <p:cNvSpPr>
            <a:spLocks noGrp="1"/>
          </p:cNvSpPr>
          <p:nvPr>
            <p:ph type="title"/>
          </p:nvPr>
        </p:nvSpPr>
        <p:spPr>
          <a:xfrm>
            <a:off x="612000" y="225425"/>
            <a:ext cx="7920000" cy="1332000"/>
          </a:xfrm>
          <a:prstGeom prst="rect">
            <a:avLst/>
          </a:prstGeom>
        </p:spPr>
        <p:txBody>
          <a:bodyPr/>
          <a:lstStyle/>
          <a:p>
            <a:r>
              <a:rPr lang="de-DE" dirty="0"/>
              <a:t>Titelmasterformat durch Klicken bearbeiten</a:t>
            </a:r>
            <a:endParaRPr lang="en-US" dirty="0"/>
          </a:p>
        </p:txBody>
      </p:sp>
      <p:sp>
        <p:nvSpPr>
          <p:cNvPr id="3" name="Text Placeholder 2"/>
          <p:cNvSpPr>
            <a:spLocks noGrp="1"/>
          </p:cNvSpPr>
          <p:nvPr>
            <p:ph type="body" idx="1"/>
          </p:nvPr>
        </p:nvSpPr>
        <p:spPr>
          <a:xfrm>
            <a:off x="611188" y="1844675"/>
            <a:ext cx="7920000" cy="823912"/>
          </a:xfrm>
          <a:prstGeom prst="rect">
            <a:avLst/>
          </a:prstGeom>
        </p:spPr>
        <p:txBody>
          <a:bodyPr anchor="ctr"/>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dirty="0"/>
              <a:t>Textmasterformat bearbeiten</a:t>
            </a:r>
          </a:p>
        </p:txBody>
      </p:sp>
      <p:sp>
        <p:nvSpPr>
          <p:cNvPr id="4" name="Content Placeholder 3"/>
          <p:cNvSpPr>
            <a:spLocks noGrp="1"/>
          </p:cNvSpPr>
          <p:nvPr>
            <p:ph sz="half" idx="2"/>
          </p:nvPr>
        </p:nvSpPr>
        <p:spPr>
          <a:xfrm>
            <a:off x="611188" y="2809461"/>
            <a:ext cx="7920000" cy="3067464"/>
          </a:xfrm>
          <a:prstGeom prst="rect">
            <a:avLst/>
          </a:prstGeom>
        </p:spPr>
        <p:txBody>
          <a:bodyPr/>
          <a:lstStyle/>
          <a:p>
            <a:pPr lvl="0"/>
            <a:r>
              <a:rPr lang="de-DE" dirty="0"/>
              <a:t>Textmasterformat bearbeiten</a:t>
            </a:r>
          </a:p>
          <a:p>
            <a:pPr lvl="1"/>
            <a:r>
              <a:rPr lang="de-DE" dirty="0"/>
              <a:t>Zweite Ebene</a:t>
            </a:r>
          </a:p>
          <a:p>
            <a:pPr lvl="2"/>
            <a:r>
              <a:rPr lang="de-DE" dirty="0"/>
              <a:t>Dritte Ebene</a:t>
            </a:r>
          </a:p>
          <a:p>
            <a:pPr lvl="3"/>
            <a:r>
              <a:rPr lang="de-DE" dirty="0"/>
              <a:t>Vierte Ebene</a:t>
            </a:r>
          </a:p>
          <a:p>
            <a:pPr lvl="4"/>
            <a:r>
              <a:rPr lang="de-DE" dirty="0"/>
              <a:t>Fünfte Ebene</a:t>
            </a:r>
            <a:endParaRPr lang="en-US" dirty="0"/>
          </a:p>
        </p:txBody>
      </p:sp>
      <p:sp>
        <p:nvSpPr>
          <p:cNvPr id="5" name="Bildplatzhalter 4"/>
          <p:cNvSpPr>
            <a:spLocks noGrp="1"/>
          </p:cNvSpPr>
          <p:nvPr>
            <p:ph type="pic" sz="quarter" idx="15" hasCustomPrompt="1"/>
          </p:nvPr>
        </p:nvSpPr>
        <p:spPr>
          <a:xfrm>
            <a:off x="6170613" y="6173788"/>
            <a:ext cx="1165225" cy="577850"/>
          </a:xfrm>
        </p:spPr>
        <p:txBody>
          <a:bodyPr anchor="ctr">
            <a:normAutofit/>
          </a:bodyPr>
          <a:lstStyle>
            <a:lvl1pPr marL="0" indent="0" algn="ctr">
              <a:buNone/>
              <a:defRPr sz="1400"/>
            </a:lvl1pPr>
          </a:lstStyle>
          <a:p>
            <a:r>
              <a:rPr lang="de-DE" dirty="0"/>
              <a:t>Projektlogo</a:t>
            </a:r>
          </a:p>
        </p:txBody>
      </p:sp>
      <p:sp>
        <p:nvSpPr>
          <p:cNvPr id="12" name="Datumsplatzhalter 2"/>
          <p:cNvSpPr>
            <a:spLocks noGrp="1"/>
          </p:cNvSpPr>
          <p:nvPr>
            <p:ph type="dt" sz="half" idx="16"/>
          </p:nvPr>
        </p:nvSpPr>
        <p:spPr>
          <a:xfrm>
            <a:off x="628650" y="6356350"/>
            <a:ext cx="937683" cy="365125"/>
          </a:xfrm>
          <a:prstGeom prst="rect">
            <a:avLst/>
          </a:prstGeom>
        </p:spPr>
        <p:txBody>
          <a:bodyPr vert="horz" lIns="91440" tIns="45720" rIns="91440" bIns="45720" rtlCol="0" anchor="ctr"/>
          <a:lstStyle>
            <a:lvl1pPr algn="l">
              <a:defRPr sz="1200">
                <a:solidFill>
                  <a:srgbClr val="A4ADB6"/>
                </a:solidFill>
              </a:defRPr>
            </a:lvl1pPr>
          </a:lstStyle>
          <a:p>
            <a:fld id="{026D32B0-575C-43B7-B8BD-48B68FBBD667}" type="datetime1">
              <a:rPr lang="de-DE" smtClean="0"/>
              <a:t>02.10.2019</a:t>
            </a:fld>
            <a:endParaRPr lang="de-DE" dirty="0"/>
          </a:p>
        </p:txBody>
      </p:sp>
      <p:sp>
        <p:nvSpPr>
          <p:cNvPr id="13" name="Fußzeilenplatzhalter 5"/>
          <p:cNvSpPr>
            <a:spLocks noGrp="1"/>
          </p:cNvSpPr>
          <p:nvPr>
            <p:ph type="ftr" sz="quarter" idx="3"/>
          </p:nvPr>
        </p:nvSpPr>
        <p:spPr>
          <a:xfrm>
            <a:off x="2505216" y="6356350"/>
            <a:ext cx="3582318" cy="365125"/>
          </a:xfrm>
          <a:prstGeom prst="rect">
            <a:avLst/>
          </a:prstGeom>
        </p:spPr>
        <p:txBody>
          <a:bodyPr vert="horz" lIns="91440" tIns="45720" rIns="91440" bIns="45720" rtlCol="0" anchor="ctr"/>
          <a:lstStyle>
            <a:lvl1pPr algn="ctr">
              <a:defRPr sz="1200">
                <a:solidFill>
                  <a:srgbClr val="A4ADB6"/>
                </a:solidFill>
              </a:defRPr>
            </a:lvl1pPr>
          </a:lstStyle>
          <a:p>
            <a:endParaRPr lang="de-DE" dirty="0"/>
          </a:p>
        </p:txBody>
      </p:sp>
      <p:sp>
        <p:nvSpPr>
          <p:cNvPr id="14" name="Foliennummernplatzhalter 12"/>
          <p:cNvSpPr>
            <a:spLocks noGrp="1"/>
          </p:cNvSpPr>
          <p:nvPr>
            <p:ph type="sldNum" sz="quarter" idx="4"/>
          </p:nvPr>
        </p:nvSpPr>
        <p:spPr>
          <a:xfrm>
            <a:off x="1683948" y="6356350"/>
            <a:ext cx="703652" cy="365125"/>
          </a:xfrm>
          <a:prstGeom prst="rect">
            <a:avLst/>
          </a:prstGeom>
        </p:spPr>
        <p:txBody>
          <a:bodyPr vert="horz" lIns="91440" tIns="45720" rIns="91440" bIns="45720" rtlCol="0" anchor="ctr"/>
          <a:lstStyle>
            <a:lvl1pPr algn="r">
              <a:defRPr sz="1200">
                <a:solidFill>
                  <a:srgbClr val="A4ADB6"/>
                </a:solidFill>
              </a:defRPr>
            </a:lvl1pPr>
          </a:lstStyle>
          <a:p>
            <a:pPr algn="ctr"/>
            <a:r>
              <a:rPr lang="de-DE"/>
              <a:t> Folie </a:t>
            </a:r>
            <a:fld id="{812F24F4-33A2-4A6F-87E3-ABC44FA42587}" type="slidenum">
              <a:rPr lang="de-DE" smtClean="0"/>
              <a:pPr algn="ctr"/>
              <a:t>‹Nr.›</a:t>
            </a:fld>
            <a:endParaRPr lang="de-DE" dirty="0"/>
          </a:p>
        </p:txBody>
      </p:sp>
    </p:spTree>
    <p:extLst>
      <p:ext uri="{BB962C8B-B14F-4D97-AF65-F5344CB8AC3E}">
        <p14:creationId xmlns:p14="http://schemas.microsoft.com/office/powerpoint/2010/main" val="8487891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Vergleich">
    <p:spTree>
      <p:nvGrpSpPr>
        <p:cNvPr id="1" name=""/>
        <p:cNvGrpSpPr/>
        <p:nvPr/>
      </p:nvGrpSpPr>
      <p:grpSpPr>
        <a:xfrm>
          <a:off x="0" y="0"/>
          <a:ext cx="0" cy="0"/>
          <a:chOff x="0" y="0"/>
          <a:chExt cx="0" cy="0"/>
        </a:xfrm>
      </p:grpSpPr>
      <p:sp>
        <p:nvSpPr>
          <p:cNvPr id="2" name="Title 1"/>
          <p:cNvSpPr>
            <a:spLocks noGrp="1"/>
          </p:cNvSpPr>
          <p:nvPr>
            <p:ph type="title"/>
          </p:nvPr>
        </p:nvSpPr>
        <p:spPr>
          <a:xfrm>
            <a:off x="612813" y="225425"/>
            <a:ext cx="7920000" cy="1332000"/>
          </a:xfrm>
          <a:prstGeom prst="rect">
            <a:avLst/>
          </a:prstGeom>
        </p:spPr>
        <p:txBody>
          <a:bodyPr/>
          <a:lstStyle/>
          <a:p>
            <a:r>
              <a:rPr lang="de-DE" dirty="0"/>
              <a:t>Titelmasterformat durch Klicken bearbeiten</a:t>
            </a:r>
            <a:endParaRPr lang="en-US" dirty="0"/>
          </a:p>
        </p:txBody>
      </p:sp>
      <p:sp>
        <p:nvSpPr>
          <p:cNvPr id="3" name="Text Placeholder 2"/>
          <p:cNvSpPr>
            <a:spLocks noGrp="1"/>
          </p:cNvSpPr>
          <p:nvPr>
            <p:ph type="body" idx="1"/>
          </p:nvPr>
        </p:nvSpPr>
        <p:spPr>
          <a:xfrm>
            <a:off x="628651" y="1844675"/>
            <a:ext cx="3868340"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dirty="0"/>
              <a:t>Textmasterformat bearbeiten</a:t>
            </a:r>
          </a:p>
        </p:txBody>
      </p:sp>
      <p:sp>
        <p:nvSpPr>
          <p:cNvPr id="4" name="Content Placeholder 3"/>
          <p:cNvSpPr>
            <a:spLocks noGrp="1"/>
          </p:cNvSpPr>
          <p:nvPr>
            <p:ph sz="half" idx="2"/>
          </p:nvPr>
        </p:nvSpPr>
        <p:spPr>
          <a:xfrm>
            <a:off x="629842" y="2809461"/>
            <a:ext cx="3868340" cy="3067464"/>
          </a:xfrm>
          <a:prstGeom prst="rect">
            <a:avLst/>
          </a:prstGeom>
        </p:spPr>
        <p:txBody>
          <a:bodyPr/>
          <a:lstStyle/>
          <a:p>
            <a:pPr lvl="0"/>
            <a:r>
              <a:rPr lang="de-DE" dirty="0"/>
              <a:t>Textmasterformat bearbeiten</a:t>
            </a:r>
          </a:p>
          <a:p>
            <a:pPr lvl="1"/>
            <a:r>
              <a:rPr lang="de-DE" dirty="0"/>
              <a:t>Zweite Ebene</a:t>
            </a:r>
          </a:p>
          <a:p>
            <a:pPr lvl="2"/>
            <a:r>
              <a:rPr lang="de-DE" dirty="0"/>
              <a:t>Dritte Ebene</a:t>
            </a:r>
          </a:p>
          <a:p>
            <a:pPr lvl="3"/>
            <a:r>
              <a:rPr lang="de-DE" dirty="0"/>
              <a:t>Vierte Ebene</a:t>
            </a:r>
          </a:p>
          <a:p>
            <a:pPr lvl="4"/>
            <a:r>
              <a:rPr lang="de-DE" dirty="0"/>
              <a:t>Fünfte Ebene</a:t>
            </a:r>
            <a:endParaRPr lang="en-US" dirty="0"/>
          </a:p>
        </p:txBody>
      </p:sp>
      <p:sp>
        <p:nvSpPr>
          <p:cNvPr id="5" name="Text Placeholder 4"/>
          <p:cNvSpPr>
            <a:spLocks noGrp="1"/>
          </p:cNvSpPr>
          <p:nvPr>
            <p:ph type="body" sz="quarter" idx="3"/>
          </p:nvPr>
        </p:nvSpPr>
        <p:spPr>
          <a:xfrm>
            <a:off x="4629151" y="1844675"/>
            <a:ext cx="3887391"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dirty="0"/>
              <a:t>Textmasterformat bearbeiten</a:t>
            </a:r>
          </a:p>
        </p:txBody>
      </p:sp>
      <p:sp>
        <p:nvSpPr>
          <p:cNvPr id="6" name="Content Placeholder 5"/>
          <p:cNvSpPr>
            <a:spLocks noGrp="1"/>
          </p:cNvSpPr>
          <p:nvPr>
            <p:ph sz="quarter" idx="4"/>
          </p:nvPr>
        </p:nvSpPr>
        <p:spPr>
          <a:xfrm>
            <a:off x="4629151" y="2835275"/>
            <a:ext cx="3887391" cy="3041650"/>
          </a:xfrm>
          <a:prstGeom prst="rect">
            <a:avLst/>
          </a:prstGeom>
        </p:spPr>
        <p:txBody>
          <a:bodyPr/>
          <a:lstStyle/>
          <a:p>
            <a:pPr lvl="0"/>
            <a:r>
              <a:rPr lang="de-DE" dirty="0"/>
              <a:t>Textmasterformat bearbeiten</a:t>
            </a:r>
          </a:p>
          <a:p>
            <a:pPr lvl="1"/>
            <a:r>
              <a:rPr lang="de-DE" dirty="0"/>
              <a:t>Zweite Ebene</a:t>
            </a:r>
          </a:p>
          <a:p>
            <a:pPr lvl="2"/>
            <a:r>
              <a:rPr lang="de-DE" dirty="0"/>
              <a:t>Dritte Ebene</a:t>
            </a:r>
          </a:p>
          <a:p>
            <a:pPr lvl="3"/>
            <a:r>
              <a:rPr lang="de-DE" dirty="0"/>
              <a:t>Vierte Ebene</a:t>
            </a:r>
          </a:p>
          <a:p>
            <a:pPr lvl="4"/>
            <a:r>
              <a:rPr lang="de-DE" dirty="0"/>
              <a:t>Fünfte Ebene</a:t>
            </a:r>
            <a:endParaRPr lang="en-US" dirty="0"/>
          </a:p>
        </p:txBody>
      </p:sp>
      <p:sp>
        <p:nvSpPr>
          <p:cNvPr id="7" name="Bildplatzhalter 4"/>
          <p:cNvSpPr>
            <a:spLocks noGrp="1"/>
          </p:cNvSpPr>
          <p:nvPr>
            <p:ph type="pic" sz="quarter" idx="15" hasCustomPrompt="1"/>
          </p:nvPr>
        </p:nvSpPr>
        <p:spPr>
          <a:xfrm>
            <a:off x="6170613" y="6173788"/>
            <a:ext cx="1165225" cy="577850"/>
          </a:xfrm>
        </p:spPr>
        <p:txBody>
          <a:bodyPr anchor="ctr">
            <a:normAutofit/>
          </a:bodyPr>
          <a:lstStyle>
            <a:lvl1pPr marL="0" indent="0" algn="ctr">
              <a:buNone/>
              <a:defRPr sz="1400"/>
            </a:lvl1pPr>
          </a:lstStyle>
          <a:p>
            <a:r>
              <a:rPr lang="de-DE" dirty="0"/>
              <a:t>Projektlogo</a:t>
            </a:r>
          </a:p>
        </p:txBody>
      </p:sp>
      <p:sp>
        <p:nvSpPr>
          <p:cNvPr id="14" name="Datumsplatzhalter 2"/>
          <p:cNvSpPr>
            <a:spLocks noGrp="1"/>
          </p:cNvSpPr>
          <p:nvPr>
            <p:ph type="dt" sz="half" idx="16"/>
          </p:nvPr>
        </p:nvSpPr>
        <p:spPr>
          <a:xfrm>
            <a:off x="628650" y="6356350"/>
            <a:ext cx="937683" cy="365125"/>
          </a:xfrm>
          <a:prstGeom prst="rect">
            <a:avLst/>
          </a:prstGeom>
        </p:spPr>
        <p:txBody>
          <a:bodyPr vert="horz" lIns="91440" tIns="45720" rIns="91440" bIns="45720" rtlCol="0" anchor="ctr"/>
          <a:lstStyle>
            <a:lvl1pPr algn="l">
              <a:defRPr sz="1200">
                <a:solidFill>
                  <a:srgbClr val="A4ADB6"/>
                </a:solidFill>
              </a:defRPr>
            </a:lvl1pPr>
          </a:lstStyle>
          <a:p>
            <a:fld id="{96C799F4-74F0-4B8C-938F-5A0C36883B70}" type="datetime1">
              <a:rPr lang="de-DE" smtClean="0"/>
              <a:t>02.10.2019</a:t>
            </a:fld>
            <a:endParaRPr lang="de-DE" dirty="0"/>
          </a:p>
        </p:txBody>
      </p:sp>
      <p:sp>
        <p:nvSpPr>
          <p:cNvPr id="15" name="Fußzeilenplatzhalter 5"/>
          <p:cNvSpPr>
            <a:spLocks noGrp="1"/>
          </p:cNvSpPr>
          <p:nvPr>
            <p:ph type="ftr" sz="quarter" idx="17"/>
          </p:nvPr>
        </p:nvSpPr>
        <p:spPr>
          <a:xfrm>
            <a:off x="2505216" y="6356350"/>
            <a:ext cx="3582318" cy="365125"/>
          </a:xfrm>
          <a:prstGeom prst="rect">
            <a:avLst/>
          </a:prstGeom>
        </p:spPr>
        <p:txBody>
          <a:bodyPr vert="horz" lIns="91440" tIns="45720" rIns="91440" bIns="45720" rtlCol="0" anchor="ctr"/>
          <a:lstStyle>
            <a:lvl1pPr algn="ctr">
              <a:defRPr sz="1200">
                <a:solidFill>
                  <a:srgbClr val="A4ADB6"/>
                </a:solidFill>
              </a:defRPr>
            </a:lvl1pPr>
          </a:lstStyle>
          <a:p>
            <a:endParaRPr lang="de-DE" dirty="0"/>
          </a:p>
        </p:txBody>
      </p:sp>
      <p:sp>
        <p:nvSpPr>
          <p:cNvPr id="16" name="Foliennummernplatzhalter 12"/>
          <p:cNvSpPr>
            <a:spLocks noGrp="1"/>
          </p:cNvSpPr>
          <p:nvPr>
            <p:ph type="sldNum" sz="quarter" idx="18"/>
          </p:nvPr>
        </p:nvSpPr>
        <p:spPr>
          <a:xfrm>
            <a:off x="1683948" y="6356350"/>
            <a:ext cx="703652" cy="365125"/>
          </a:xfrm>
          <a:prstGeom prst="rect">
            <a:avLst/>
          </a:prstGeom>
        </p:spPr>
        <p:txBody>
          <a:bodyPr vert="horz" lIns="91440" tIns="45720" rIns="91440" bIns="45720" rtlCol="0" anchor="ctr"/>
          <a:lstStyle>
            <a:lvl1pPr algn="r">
              <a:defRPr sz="1200">
                <a:solidFill>
                  <a:srgbClr val="A4ADB6"/>
                </a:solidFill>
              </a:defRPr>
            </a:lvl1pPr>
          </a:lstStyle>
          <a:p>
            <a:pPr algn="ctr"/>
            <a:r>
              <a:rPr lang="de-DE"/>
              <a:t> Folie </a:t>
            </a:r>
            <a:fld id="{812F24F4-33A2-4A6F-87E3-ABC44FA42587}" type="slidenum">
              <a:rPr lang="de-DE" smtClean="0"/>
              <a:pPr algn="ctr"/>
              <a:t>‹Nr.›</a:t>
            </a:fld>
            <a:endParaRPr lang="de-DE" dirty="0"/>
          </a:p>
        </p:txBody>
      </p:sp>
    </p:spTree>
    <p:extLst>
      <p:ext uri="{BB962C8B-B14F-4D97-AF65-F5344CB8AC3E}">
        <p14:creationId xmlns:p14="http://schemas.microsoft.com/office/powerpoint/2010/main" val="3248914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8" name="Rechteck 7"/>
          <p:cNvSpPr/>
          <p:nvPr userDrawn="1"/>
        </p:nvSpPr>
        <p:spPr>
          <a:xfrm>
            <a:off x="0" y="1683803"/>
            <a:ext cx="9144000" cy="4348518"/>
          </a:xfrm>
          <a:prstGeom prst="rect">
            <a:avLst/>
          </a:prstGeom>
          <a:solidFill>
            <a:srgbClr val="CCE9F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800"/>
          </a:p>
        </p:txBody>
      </p:sp>
      <p:sp>
        <p:nvSpPr>
          <p:cNvPr id="11" name="Title Placeholder 1"/>
          <p:cNvSpPr>
            <a:spLocks noGrp="1"/>
          </p:cNvSpPr>
          <p:nvPr>
            <p:ph type="title"/>
          </p:nvPr>
        </p:nvSpPr>
        <p:spPr>
          <a:xfrm>
            <a:off x="612813" y="225425"/>
            <a:ext cx="7920000" cy="1332000"/>
          </a:xfrm>
          <a:prstGeom prst="rect">
            <a:avLst/>
          </a:prstGeom>
        </p:spPr>
        <p:txBody>
          <a:bodyPr vert="horz" lIns="91440" tIns="45720" rIns="91440" bIns="45720" rtlCol="0" anchor="ctr">
            <a:normAutofit/>
          </a:bodyPr>
          <a:lstStyle/>
          <a:p>
            <a:r>
              <a:rPr lang="de-DE" dirty="0"/>
              <a:t>Titelmasterformat durch Klicken bearbeiten</a:t>
            </a:r>
            <a:endParaRPr lang="en-US" dirty="0"/>
          </a:p>
        </p:txBody>
      </p:sp>
      <p:sp>
        <p:nvSpPr>
          <p:cNvPr id="12" name="Text Placeholder 2"/>
          <p:cNvSpPr>
            <a:spLocks noGrp="1"/>
          </p:cNvSpPr>
          <p:nvPr>
            <p:ph type="body" idx="1"/>
          </p:nvPr>
        </p:nvSpPr>
        <p:spPr>
          <a:xfrm>
            <a:off x="611188" y="1844675"/>
            <a:ext cx="7920000" cy="4012721"/>
          </a:xfrm>
          <a:prstGeom prst="rect">
            <a:avLst/>
          </a:prstGeom>
        </p:spPr>
        <p:txBody>
          <a:bodyPr vert="horz" lIns="91440" tIns="45720" rIns="91440" bIns="45720" rtlCol="0">
            <a:normAutofit/>
          </a:bodyPr>
          <a:lstStyle/>
          <a:p>
            <a:pPr lvl="0"/>
            <a:r>
              <a:rPr lang="de-DE" dirty="0"/>
              <a:t>Textmasterformat bearbeiten</a:t>
            </a:r>
          </a:p>
          <a:p>
            <a:pPr lvl="1"/>
            <a:r>
              <a:rPr lang="de-DE" dirty="0"/>
              <a:t>Zweite Ebene</a:t>
            </a:r>
          </a:p>
          <a:p>
            <a:pPr lvl="2"/>
            <a:r>
              <a:rPr lang="de-DE" dirty="0"/>
              <a:t>Dritte Ebene</a:t>
            </a:r>
          </a:p>
          <a:p>
            <a:pPr lvl="3"/>
            <a:r>
              <a:rPr lang="de-DE" dirty="0"/>
              <a:t>Vierte Ebene</a:t>
            </a:r>
          </a:p>
          <a:p>
            <a:pPr lvl="4"/>
            <a:r>
              <a:rPr lang="de-DE" dirty="0"/>
              <a:t>Fünfte Ebene</a:t>
            </a:r>
            <a:endParaRPr lang="en-US" dirty="0"/>
          </a:p>
        </p:txBody>
      </p:sp>
      <p:sp>
        <p:nvSpPr>
          <p:cNvPr id="3" name="Datumsplatzhalter 2"/>
          <p:cNvSpPr>
            <a:spLocks noGrp="1"/>
          </p:cNvSpPr>
          <p:nvPr>
            <p:ph type="dt" sz="half" idx="2"/>
          </p:nvPr>
        </p:nvSpPr>
        <p:spPr>
          <a:xfrm>
            <a:off x="628650" y="6356350"/>
            <a:ext cx="937683" cy="365125"/>
          </a:xfrm>
          <a:prstGeom prst="rect">
            <a:avLst/>
          </a:prstGeom>
        </p:spPr>
        <p:txBody>
          <a:bodyPr vert="horz" lIns="91440" tIns="45720" rIns="91440" bIns="45720" rtlCol="0" anchor="ctr"/>
          <a:lstStyle>
            <a:lvl1pPr algn="l">
              <a:defRPr sz="1200">
                <a:solidFill>
                  <a:srgbClr val="A4ADB6"/>
                </a:solidFill>
              </a:defRPr>
            </a:lvl1pPr>
          </a:lstStyle>
          <a:p>
            <a:fld id="{15A918E5-D937-4385-B3C1-9CE1C1F817BB}" type="datetime1">
              <a:rPr lang="de-DE" smtClean="0"/>
              <a:t>02.10.2019</a:t>
            </a:fld>
            <a:endParaRPr lang="de-DE" dirty="0"/>
          </a:p>
        </p:txBody>
      </p:sp>
      <p:sp>
        <p:nvSpPr>
          <p:cNvPr id="6" name="Fußzeilenplatzhalter 5"/>
          <p:cNvSpPr>
            <a:spLocks noGrp="1"/>
          </p:cNvSpPr>
          <p:nvPr>
            <p:ph type="ftr" sz="quarter" idx="3"/>
          </p:nvPr>
        </p:nvSpPr>
        <p:spPr>
          <a:xfrm>
            <a:off x="2327415" y="6356350"/>
            <a:ext cx="3787635" cy="365125"/>
          </a:xfrm>
          <a:prstGeom prst="rect">
            <a:avLst/>
          </a:prstGeom>
        </p:spPr>
        <p:txBody>
          <a:bodyPr vert="horz" lIns="91440" tIns="45720" rIns="91440" bIns="45720" rtlCol="0" anchor="ctr"/>
          <a:lstStyle>
            <a:lvl1pPr algn="ctr">
              <a:defRPr sz="1200">
                <a:solidFill>
                  <a:srgbClr val="A4ADB6"/>
                </a:solidFill>
              </a:defRPr>
            </a:lvl1pPr>
          </a:lstStyle>
          <a:p>
            <a:endParaRPr lang="de-DE" dirty="0"/>
          </a:p>
        </p:txBody>
      </p:sp>
      <p:sp>
        <p:nvSpPr>
          <p:cNvPr id="13" name="Foliennummernplatzhalter 12"/>
          <p:cNvSpPr>
            <a:spLocks noGrp="1"/>
          </p:cNvSpPr>
          <p:nvPr>
            <p:ph type="sldNum" sz="quarter" idx="4"/>
          </p:nvPr>
        </p:nvSpPr>
        <p:spPr>
          <a:xfrm>
            <a:off x="1683948" y="6356350"/>
            <a:ext cx="525852" cy="365125"/>
          </a:xfrm>
          <a:prstGeom prst="rect">
            <a:avLst/>
          </a:prstGeom>
        </p:spPr>
        <p:txBody>
          <a:bodyPr vert="horz" lIns="91440" tIns="45720" rIns="91440" bIns="45720" rtlCol="0" anchor="ctr"/>
          <a:lstStyle>
            <a:lvl1pPr algn="r">
              <a:defRPr sz="1200">
                <a:solidFill>
                  <a:srgbClr val="A4ADB6"/>
                </a:solidFill>
              </a:defRPr>
            </a:lvl1pPr>
          </a:lstStyle>
          <a:p>
            <a:r>
              <a:rPr lang="de-DE"/>
              <a:t> Folie </a:t>
            </a:r>
            <a:fld id="{812F24F4-33A2-4A6F-87E3-ABC44FA42587}" type="slidenum">
              <a:rPr lang="de-DE" smtClean="0"/>
              <a:pPr/>
              <a:t>‹Nr.›</a:t>
            </a:fld>
            <a:endParaRPr lang="de-DE" dirty="0"/>
          </a:p>
        </p:txBody>
      </p:sp>
      <p:pic>
        <p:nvPicPr>
          <p:cNvPr id="1026" name="Picture 2"/>
          <p:cNvPicPr>
            <a:picLocks noChangeAspect="1" noChangeArrowheads="1"/>
          </p:cNvPicPr>
          <p:nvPr userDrawn="1"/>
        </p:nvPicPr>
        <p:blipFill>
          <a:blip r:embed="rId13">
            <a:extLst>
              <a:ext uri="{28A0092B-C50C-407E-A947-70E740481C1C}">
                <a14:useLocalDpi xmlns:a14="http://schemas.microsoft.com/office/drawing/2010/main" val="0"/>
              </a:ext>
            </a:extLst>
          </a:blip>
          <a:srcRect/>
          <a:stretch>
            <a:fillRect/>
          </a:stretch>
        </p:blipFill>
        <p:spPr bwMode="auto">
          <a:xfrm>
            <a:off x="7274740" y="6120654"/>
            <a:ext cx="1245991" cy="6022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29467679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4" r:id="rId3"/>
    <p:sldLayoutId id="2147483666" r:id="rId4"/>
    <p:sldLayoutId id="2147483671" r:id="rId5"/>
    <p:sldLayoutId id="2147483667" r:id="rId6"/>
    <p:sldLayoutId id="2147483663" r:id="rId7"/>
    <p:sldLayoutId id="2147483670" r:id="rId8"/>
    <p:sldLayoutId id="2147483665" r:id="rId9"/>
    <p:sldLayoutId id="2147483668" r:id="rId10"/>
    <p:sldLayoutId id="2147483669" r:id="rId11"/>
  </p:sldLayoutIdLst>
  <p:hf sldNum="0" hdr="0" ftr="0" dt="0"/>
  <p:txStyles>
    <p:titleStyle>
      <a:lvl1pPr algn="l" defTabSz="914400" rtl="0" eaLnBrk="1" latinLnBrk="0" hangingPunct="1">
        <a:lnSpc>
          <a:spcPct val="90000"/>
        </a:lnSpc>
        <a:spcBef>
          <a:spcPct val="0"/>
        </a:spcBef>
        <a:buNone/>
        <a:defRPr sz="4400" kern="1200">
          <a:solidFill>
            <a:schemeClr val="tx1"/>
          </a:solidFill>
          <a:latin typeface="Arial" panose="020B0604020202020204" pitchFamily="34" charset="0"/>
          <a:ea typeface="+mj-ea"/>
          <a:cs typeface="Arial" panose="020B0604020202020204" pitchFamily="34"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2" pos="2880" userDrawn="1">
          <p15:clr>
            <a:srgbClr val="F26B43"/>
          </p15:clr>
        </p15:guide>
        <p15:guide id="3" orient="horz" pos="2160"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comments" Target="../comments/comment1.xml"/><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el 7"/>
          <p:cNvSpPr>
            <a:spLocks noGrp="1"/>
          </p:cNvSpPr>
          <p:nvPr>
            <p:ph type="ctrTitle"/>
          </p:nvPr>
        </p:nvSpPr>
        <p:spPr/>
        <p:txBody>
          <a:bodyPr/>
          <a:lstStyle/>
          <a:p>
            <a:r>
              <a:rPr lang="de-DE" dirty="0" smtClean="0"/>
              <a:t>Hausarbeiten</a:t>
            </a:r>
            <a:endParaRPr lang="de-DE" dirty="0"/>
          </a:p>
        </p:txBody>
      </p:sp>
      <p:sp>
        <p:nvSpPr>
          <p:cNvPr id="9" name="Untertitel 8"/>
          <p:cNvSpPr>
            <a:spLocks noGrp="1"/>
          </p:cNvSpPr>
          <p:nvPr>
            <p:ph type="subTitle" idx="1"/>
          </p:nvPr>
        </p:nvSpPr>
        <p:spPr/>
        <p:txBody>
          <a:bodyPr/>
          <a:lstStyle/>
          <a:p>
            <a:r>
              <a:rPr lang="de-DE" dirty="0" smtClean="0">
                <a:solidFill>
                  <a:schemeClr val="bg1"/>
                </a:solidFill>
              </a:rPr>
              <a:t>Hinweise zur Betreuung von Hausarbeiten (Ablauf, Bewertung, Gutachten, …)</a:t>
            </a:r>
          </a:p>
          <a:p>
            <a:r>
              <a:rPr lang="de-DE" dirty="0" smtClean="0">
                <a:solidFill>
                  <a:schemeClr val="bg1"/>
                </a:solidFill>
              </a:rPr>
              <a:t>Informationen für Studienleitungen</a:t>
            </a:r>
            <a:endParaRPr lang="de-DE" dirty="0">
              <a:solidFill>
                <a:schemeClr val="bg1"/>
              </a:solidFill>
            </a:endParaRPr>
          </a:p>
        </p:txBody>
      </p:sp>
      <p:sp>
        <p:nvSpPr>
          <p:cNvPr id="10" name="Textplatzhalter 9"/>
          <p:cNvSpPr>
            <a:spLocks noGrp="1"/>
          </p:cNvSpPr>
          <p:nvPr>
            <p:ph type="body" sz="quarter" idx="13"/>
          </p:nvPr>
        </p:nvSpPr>
        <p:spPr/>
        <p:txBody>
          <a:bodyPr/>
          <a:lstStyle/>
          <a:p>
            <a:r>
              <a:rPr lang="de-DE" dirty="0"/>
              <a:t>Maike Abshagen</a:t>
            </a:r>
          </a:p>
        </p:txBody>
      </p:sp>
      <p:sp>
        <p:nvSpPr>
          <p:cNvPr id="11" name="Textplatzhalter 10"/>
          <p:cNvSpPr>
            <a:spLocks noGrp="1"/>
          </p:cNvSpPr>
          <p:nvPr>
            <p:ph type="body" sz="quarter" idx="14"/>
          </p:nvPr>
        </p:nvSpPr>
        <p:spPr/>
        <p:txBody>
          <a:bodyPr/>
          <a:lstStyle/>
          <a:p>
            <a:r>
              <a:rPr lang="de-DE" dirty="0"/>
              <a:t>August 2018</a:t>
            </a:r>
          </a:p>
        </p:txBody>
      </p:sp>
      <p:sp>
        <p:nvSpPr>
          <p:cNvPr id="4" name="Bildplatzhalter 3"/>
          <p:cNvSpPr>
            <a:spLocks noGrp="1"/>
          </p:cNvSpPr>
          <p:nvPr>
            <p:ph type="pic" sz="quarter" idx="15"/>
          </p:nvPr>
        </p:nvSpPr>
        <p:spPr/>
      </p:sp>
    </p:spTree>
    <p:extLst>
      <p:ext uri="{BB962C8B-B14F-4D97-AF65-F5344CB8AC3E}">
        <p14:creationId xmlns:p14="http://schemas.microsoft.com/office/powerpoint/2010/main" val="88766132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nhaltsplatzhalter 1">
            <a:extLst>
              <a:ext uri="{FF2B5EF4-FFF2-40B4-BE49-F238E27FC236}">
                <a16:creationId xmlns:a16="http://schemas.microsoft.com/office/drawing/2014/main" id="{A49CA04F-345C-4A05-A45F-8330A9E567C5}"/>
              </a:ext>
            </a:extLst>
          </p:cNvPr>
          <p:cNvSpPr>
            <a:spLocks noGrp="1"/>
          </p:cNvSpPr>
          <p:nvPr>
            <p:ph idx="1"/>
          </p:nvPr>
        </p:nvSpPr>
        <p:spPr>
          <a:xfrm>
            <a:off x="611188" y="1781969"/>
            <a:ext cx="7920000" cy="4850606"/>
          </a:xfrm>
        </p:spPr>
        <p:txBody>
          <a:bodyPr>
            <a:normAutofit fontScale="62500" lnSpcReduction="20000"/>
          </a:bodyPr>
          <a:lstStyle/>
          <a:p>
            <a:pPr marL="0" indent="0">
              <a:lnSpc>
                <a:spcPct val="120000"/>
              </a:lnSpc>
              <a:spcBef>
                <a:spcPts val="600"/>
              </a:spcBef>
              <a:buNone/>
            </a:pPr>
            <a:r>
              <a:rPr lang="de-DE" b="1" dirty="0">
                <a:solidFill>
                  <a:srgbClr val="002060"/>
                </a:solidFill>
              </a:rPr>
              <a:t>Anhänge</a:t>
            </a:r>
            <a:r>
              <a:rPr lang="de-DE" dirty="0">
                <a:solidFill>
                  <a:srgbClr val="002060"/>
                </a:solidFill>
              </a:rPr>
              <a:t> oder Dokumentationen sind </a:t>
            </a:r>
            <a:r>
              <a:rPr lang="de-DE" b="1" dirty="0">
                <a:solidFill>
                  <a:srgbClr val="002060"/>
                </a:solidFill>
              </a:rPr>
              <a:t>auf fünf Seiten zu begrenzen</a:t>
            </a:r>
            <a:r>
              <a:rPr lang="de-DE" dirty="0">
                <a:solidFill>
                  <a:srgbClr val="002060"/>
                </a:solidFill>
              </a:rPr>
              <a:t>. </a:t>
            </a:r>
          </a:p>
          <a:p>
            <a:pPr marL="0" indent="0">
              <a:lnSpc>
                <a:spcPct val="120000"/>
              </a:lnSpc>
              <a:spcBef>
                <a:spcPts val="600"/>
              </a:spcBef>
              <a:buNone/>
            </a:pPr>
            <a:r>
              <a:rPr lang="de-DE" dirty="0">
                <a:solidFill>
                  <a:srgbClr val="002060"/>
                </a:solidFill>
              </a:rPr>
              <a:t>Die </a:t>
            </a:r>
            <a:r>
              <a:rPr lang="de-DE" b="1" dirty="0">
                <a:solidFill>
                  <a:srgbClr val="002060"/>
                </a:solidFill>
              </a:rPr>
              <a:t>Schriftart ist Arial </a:t>
            </a:r>
            <a:r>
              <a:rPr lang="de-DE" dirty="0">
                <a:solidFill>
                  <a:srgbClr val="002060"/>
                </a:solidFill>
              </a:rPr>
              <a:t>mit dem </a:t>
            </a:r>
            <a:r>
              <a:rPr lang="de-DE" b="1" dirty="0">
                <a:solidFill>
                  <a:srgbClr val="002060"/>
                </a:solidFill>
              </a:rPr>
              <a:t>Zeilenabstand 1,0; </a:t>
            </a:r>
            <a:r>
              <a:rPr lang="de-DE" dirty="0">
                <a:solidFill>
                  <a:srgbClr val="002060"/>
                </a:solidFill>
              </a:rPr>
              <a:t>der Schriftgrad beträgt </a:t>
            </a:r>
            <a:r>
              <a:rPr lang="de-DE" b="1" dirty="0">
                <a:solidFill>
                  <a:srgbClr val="002060"/>
                </a:solidFill>
              </a:rPr>
              <a:t>12 Pt. </a:t>
            </a:r>
          </a:p>
          <a:p>
            <a:pPr marL="0" indent="0">
              <a:lnSpc>
                <a:spcPct val="120000"/>
              </a:lnSpc>
              <a:spcBef>
                <a:spcPts val="600"/>
              </a:spcBef>
              <a:buNone/>
            </a:pPr>
            <a:r>
              <a:rPr lang="de-DE" sz="2600" dirty="0">
                <a:solidFill>
                  <a:srgbClr val="002060"/>
                </a:solidFill>
              </a:rPr>
              <a:t>Die Gliederung der Hausarbeit kann sich an folgendem </a:t>
            </a:r>
            <a:r>
              <a:rPr lang="de-DE" sz="2600" b="1" dirty="0">
                <a:solidFill>
                  <a:srgbClr val="002060"/>
                </a:solidFill>
              </a:rPr>
              <a:t>Vorschlag </a:t>
            </a:r>
            <a:r>
              <a:rPr lang="de-DE" sz="2600" dirty="0">
                <a:solidFill>
                  <a:srgbClr val="002060"/>
                </a:solidFill>
              </a:rPr>
              <a:t>orientieren: </a:t>
            </a:r>
          </a:p>
          <a:p>
            <a:pPr marL="0" indent="0">
              <a:lnSpc>
                <a:spcPct val="120000"/>
              </a:lnSpc>
              <a:spcBef>
                <a:spcPts val="600"/>
              </a:spcBef>
              <a:buNone/>
            </a:pPr>
            <a:r>
              <a:rPr lang="de-DE" sz="2600" dirty="0">
                <a:solidFill>
                  <a:srgbClr val="002060"/>
                </a:solidFill>
              </a:rPr>
              <a:t>1. Problemstellung (max. vier Seiten) Bezug zu den Inhalten der Ausbildung und zu den Ausbildungsstandards, Leitfragen, Zielvorstellungen </a:t>
            </a:r>
          </a:p>
          <a:p>
            <a:pPr marL="0" indent="0">
              <a:lnSpc>
                <a:spcPct val="120000"/>
              </a:lnSpc>
              <a:spcBef>
                <a:spcPts val="600"/>
              </a:spcBef>
              <a:buNone/>
            </a:pPr>
            <a:r>
              <a:rPr lang="de-DE" sz="2600" dirty="0">
                <a:solidFill>
                  <a:srgbClr val="002060"/>
                </a:solidFill>
              </a:rPr>
              <a:t>2. Unterrichtspraxis (ca. acht Seiten) Planung, ausgewählte Aspekte des Unterrichtsgeschehens  </a:t>
            </a:r>
          </a:p>
          <a:p>
            <a:pPr marL="0" indent="0">
              <a:lnSpc>
                <a:spcPct val="120000"/>
              </a:lnSpc>
              <a:spcBef>
                <a:spcPts val="600"/>
              </a:spcBef>
              <a:buNone/>
            </a:pPr>
            <a:r>
              <a:rPr lang="de-DE" sz="2600" dirty="0">
                <a:solidFill>
                  <a:srgbClr val="002060"/>
                </a:solidFill>
              </a:rPr>
              <a:t>3. Evaluation und persönliches Resümee (ca. acht Seiten) Verfahren, Ergebnisse, Schlussfolgerungen </a:t>
            </a:r>
          </a:p>
          <a:p>
            <a:pPr marL="0" indent="0">
              <a:lnSpc>
                <a:spcPct val="120000"/>
              </a:lnSpc>
              <a:spcBef>
                <a:spcPts val="600"/>
              </a:spcBef>
              <a:buNone/>
            </a:pPr>
            <a:r>
              <a:rPr lang="de-DE" dirty="0">
                <a:solidFill>
                  <a:srgbClr val="002060"/>
                </a:solidFill>
              </a:rPr>
              <a:t>Am Ende der Arbeit ist zu versichern, dass die Hausarbeit selbstständig angefertigt worden ist und nur die angegebenen Hilfsmittel verwendet worden sind. Benutzte Quellen (Literatur/Internet) können als Fuß- oder Endnote angegeben werden. </a:t>
            </a:r>
          </a:p>
        </p:txBody>
      </p:sp>
      <p:sp>
        <p:nvSpPr>
          <p:cNvPr id="3" name="Titel 2">
            <a:extLst>
              <a:ext uri="{FF2B5EF4-FFF2-40B4-BE49-F238E27FC236}">
                <a16:creationId xmlns:a16="http://schemas.microsoft.com/office/drawing/2014/main" id="{8F68B79E-845D-48B7-BE58-9CC479E00694}"/>
              </a:ext>
            </a:extLst>
          </p:cNvPr>
          <p:cNvSpPr>
            <a:spLocks noGrp="1"/>
          </p:cNvSpPr>
          <p:nvPr>
            <p:ph type="title"/>
          </p:nvPr>
        </p:nvSpPr>
        <p:spPr/>
        <p:txBody>
          <a:bodyPr>
            <a:normAutofit/>
          </a:bodyPr>
          <a:lstStyle/>
          <a:p>
            <a:r>
              <a:rPr lang="de-DE" dirty="0"/>
              <a:t>Formalia</a:t>
            </a:r>
            <a:r>
              <a:rPr lang="de-DE" sz="4000" dirty="0"/>
              <a:t/>
            </a:r>
            <a:br>
              <a:rPr lang="de-DE" sz="4000" dirty="0"/>
            </a:br>
            <a:r>
              <a:rPr lang="de-DE" sz="1700" dirty="0"/>
              <a:t/>
            </a:r>
            <a:br>
              <a:rPr lang="de-DE" sz="1700" dirty="0"/>
            </a:br>
            <a:r>
              <a:rPr lang="de-DE" sz="2200" dirty="0">
                <a:solidFill>
                  <a:srgbClr val="002060"/>
                </a:solidFill>
              </a:rPr>
              <a:t>Broschüre Ausbildung und Prüfung</a:t>
            </a:r>
          </a:p>
        </p:txBody>
      </p:sp>
    </p:spTree>
    <p:extLst>
      <p:ext uri="{BB962C8B-B14F-4D97-AF65-F5344CB8AC3E}">
        <p14:creationId xmlns:p14="http://schemas.microsoft.com/office/powerpoint/2010/main" val="36950995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nhaltsplatzhalter 1">
            <a:extLst>
              <a:ext uri="{FF2B5EF4-FFF2-40B4-BE49-F238E27FC236}">
                <a16:creationId xmlns:a16="http://schemas.microsoft.com/office/drawing/2014/main" id="{A49CA04F-345C-4A05-A45F-8330A9E567C5}"/>
              </a:ext>
            </a:extLst>
          </p:cNvPr>
          <p:cNvSpPr>
            <a:spLocks noGrp="1"/>
          </p:cNvSpPr>
          <p:nvPr>
            <p:ph idx="1"/>
          </p:nvPr>
        </p:nvSpPr>
        <p:spPr>
          <a:xfrm>
            <a:off x="612000" y="1714501"/>
            <a:ext cx="7920000" cy="4357688"/>
          </a:xfrm>
        </p:spPr>
        <p:txBody>
          <a:bodyPr>
            <a:normAutofit fontScale="85000" lnSpcReduction="20000"/>
          </a:bodyPr>
          <a:lstStyle/>
          <a:p>
            <a:pPr marL="0" indent="0">
              <a:lnSpc>
                <a:spcPct val="120000"/>
              </a:lnSpc>
              <a:buNone/>
            </a:pPr>
            <a:r>
              <a:rPr lang="de-DE" dirty="0">
                <a:solidFill>
                  <a:schemeClr val="tx1">
                    <a:lumMod val="50000"/>
                    <a:lumOff val="50000"/>
                  </a:schemeClr>
                </a:solidFill>
              </a:rPr>
              <a:t>(4) Die Hausarbeit wird von der Studienleiterin oder dem Studienleiter des IQSH </a:t>
            </a:r>
            <a:r>
              <a:rPr lang="de-DE" b="1" dirty="0">
                <a:solidFill>
                  <a:schemeClr val="tx1">
                    <a:lumMod val="50000"/>
                    <a:lumOff val="50000"/>
                  </a:schemeClr>
                </a:solidFill>
              </a:rPr>
              <a:t>benotet</a:t>
            </a:r>
            <a:r>
              <a:rPr lang="de-DE" dirty="0">
                <a:solidFill>
                  <a:schemeClr val="tx1">
                    <a:lumMod val="50000"/>
                    <a:lumOff val="50000"/>
                  </a:schemeClr>
                </a:solidFill>
              </a:rPr>
              <a:t>, die oder der das Thema gestellt hat. </a:t>
            </a:r>
          </a:p>
          <a:p>
            <a:pPr marL="0" indent="0">
              <a:lnSpc>
                <a:spcPct val="120000"/>
              </a:lnSpc>
              <a:buNone/>
            </a:pPr>
            <a:r>
              <a:rPr lang="de-DE" dirty="0">
                <a:solidFill>
                  <a:schemeClr val="tx1">
                    <a:lumMod val="50000"/>
                    <a:lumOff val="50000"/>
                  </a:schemeClr>
                </a:solidFill>
              </a:rPr>
              <a:t>Das IQSH übersendet der Lehrkraft im Vorbereitungs-dienst das Gutachten über die Hausarbeit. </a:t>
            </a:r>
          </a:p>
          <a:p>
            <a:pPr marL="0" indent="0">
              <a:lnSpc>
                <a:spcPct val="120000"/>
              </a:lnSpc>
              <a:buNone/>
            </a:pPr>
            <a:r>
              <a:rPr lang="de-DE" dirty="0">
                <a:solidFill>
                  <a:schemeClr val="tx1">
                    <a:lumMod val="50000"/>
                    <a:lumOff val="50000"/>
                  </a:schemeClr>
                </a:solidFill>
              </a:rPr>
              <a:t>Die Lehrkraft im Vorbereitungsdienst kann eine schriftliche Stellungnahme abgeben.</a:t>
            </a:r>
          </a:p>
          <a:p>
            <a:pPr marL="0" indent="0">
              <a:lnSpc>
                <a:spcPct val="120000"/>
              </a:lnSpc>
              <a:buNone/>
            </a:pPr>
            <a:r>
              <a:rPr lang="de-DE" dirty="0">
                <a:solidFill>
                  <a:schemeClr val="tx1">
                    <a:lumMod val="50000"/>
                    <a:lumOff val="50000"/>
                  </a:schemeClr>
                </a:solidFill>
              </a:rPr>
              <a:t>(5) Die Hausarbeit, deren Benotung und die Stellungnahme der Lehrkraft im Vorbereitungsdienst werden zu den Prüfungsakten genommen.</a:t>
            </a:r>
          </a:p>
        </p:txBody>
      </p:sp>
      <p:sp>
        <p:nvSpPr>
          <p:cNvPr id="3" name="Titel 2">
            <a:extLst>
              <a:ext uri="{FF2B5EF4-FFF2-40B4-BE49-F238E27FC236}">
                <a16:creationId xmlns:a16="http://schemas.microsoft.com/office/drawing/2014/main" id="{8F68B79E-845D-48B7-BE58-9CC479E00694}"/>
              </a:ext>
            </a:extLst>
          </p:cNvPr>
          <p:cNvSpPr>
            <a:spLocks noGrp="1"/>
          </p:cNvSpPr>
          <p:nvPr>
            <p:ph type="title"/>
          </p:nvPr>
        </p:nvSpPr>
        <p:spPr/>
        <p:txBody>
          <a:bodyPr>
            <a:normAutofit/>
          </a:bodyPr>
          <a:lstStyle/>
          <a:p>
            <a:r>
              <a:rPr lang="de-DE" dirty="0"/>
              <a:t>Formalia</a:t>
            </a:r>
            <a:r>
              <a:rPr lang="de-DE" sz="4000" dirty="0"/>
              <a:t/>
            </a:r>
            <a:br>
              <a:rPr lang="de-DE" sz="4000" dirty="0"/>
            </a:br>
            <a:r>
              <a:rPr lang="de-DE" sz="1700" dirty="0"/>
              <a:t/>
            </a:r>
            <a:br>
              <a:rPr lang="de-DE" sz="1700" dirty="0"/>
            </a:br>
            <a:r>
              <a:rPr lang="de-DE" sz="2200" dirty="0">
                <a:solidFill>
                  <a:schemeClr val="tx1">
                    <a:lumMod val="50000"/>
                    <a:lumOff val="50000"/>
                  </a:schemeClr>
                </a:solidFill>
              </a:rPr>
              <a:t>APVO  Lehrkräfte, </a:t>
            </a:r>
            <a:r>
              <a:rPr lang="de-DE" sz="2200" b="1" dirty="0">
                <a:solidFill>
                  <a:schemeClr val="tx1">
                    <a:lumMod val="50000"/>
                    <a:lumOff val="50000"/>
                  </a:schemeClr>
                </a:solidFill>
              </a:rPr>
              <a:t>§ 11 Hausarbeit</a:t>
            </a:r>
            <a:endParaRPr lang="de-DE" sz="2200" dirty="0">
              <a:solidFill>
                <a:schemeClr val="tx1">
                  <a:lumMod val="50000"/>
                  <a:lumOff val="50000"/>
                </a:schemeClr>
              </a:solidFill>
            </a:endParaRPr>
          </a:p>
        </p:txBody>
      </p:sp>
    </p:spTree>
    <p:extLst>
      <p:ext uri="{BB962C8B-B14F-4D97-AF65-F5344CB8AC3E}">
        <p14:creationId xmlns:p14="http://schemas.microsoft.com/office/powerpoint/2010/main" val="373923574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nhaltsplatzhalter 1"/>
          <p:cNvSpPr>
            <a:spLocks noGrp="1"/>
          </p:cNvSpPr>
          <p:nvPr>
            <p:ph idx="1"/>
          </p:nvPr>
        </p:nvSpPr>
        <p:spPr/>
        <p:txBody>
          <a:bodyPr/>
          <a:lstStyle/>
          <a:p>
            <a:pPr marL="0" indent="0">
              <a:buNone/>
            </a:pPr>
            <a:r>
              <a:rPr lang="de-DE" dirty="0" smtClean="0"/>
              <a:t>Überdenkungsverfahren: </a:t>
            </a:r>
          </a:p>
          <a:p>
            <a:r>
              <a:rPr lang="de-DE" dirty="0" smtClean="0"/>
              <a:t>Die </a:t>
            </a:r>
            <a:r>
              <a:rPr lang="de-DE" dirty="0" err="1" smtClean="0"/>
              <a:t>LiV</a:t>
            </a:r>
            <a:r>
              <a:rPr lang="de-DE" dirty="0" smtClean="0"/>
              <a:t> gibt eine Stellungnahme im Schulartbüro ab.</a:t>
            </a:r>
          </a:p>
          <a:p>
            <a:r>
              <a:rPr lang="de-DE" dirty="0" smtClean="0"/>
              <a:t>Die betreuende Studienleitung erhält die Stellungnahme und gleicht die Argumente mit dem Gutachten ab.</a:t>
            </a:r>
          </a:p>
          <a:p>
            <a:r>
              <a:rPr lang="de-DE" dirty="0" smtClean="0"/>
              <a:t>Die Studienleitung überdenkt die Benotung und gibt eine Erklärung im Schulartbüro ab, ob die Note bestätigt oder neu festgelegt wird.</a:t>
            </a:r>
            <a:endParaRPr lang="de-DE" dirty="0"/>
          </a:p>
        </p:txBody>
      </p:sp>
      <p:sp>
        <p:nvSpPr>
          <p:cNvPr id="3" name="Titel 2"/>
          <p:cNvSpPr>
            <a:spLocks noGrp="1"/>
          </p:cNvSpPr>
          <p:nvPr>
            <p:ph type="title"/>
          </p:nvPr>
        </p:nvSpPr>
        <p:spPr/>
        <p:txBody>
          <a:bodyPr/>
          <a:lstStyle/>
          <a:p>
            <a:r>
              <a:rPr lang="de-DE" dirty="0" smtClean="0"/>
              <a:t>Umgang mit Stellungnahmen</a:t>
            </a:r>
            <a:endParaRPr lang="de-DE" dirty="0"/>
          </a:p>
        </p:txBody>
      </p:sp>
      <p:sp>
        <p:nvSpPr>
          <p:cNvPr id="4" name="Bildplatzhalter 3"/>
          <p:cNvSpPr>
            <a:spLocks noGrp="1"/>
          </p:cNvSpPr>
          <p:nvPr>
            <p:ph type="pic" sz="quarter" idx="15"/>
          </p:nvPr>
        </p:nvSpPr>
        <p:spPr/>
      </p:sp>
    </p:spTree>
    <p:extLst>
      <p:ext uri="{BB962C8B-B14F-4D97-AF65-F5344CB8AC3E}">
        <p14:creationId xmlns:p14="http://schemas.microsoft.com/office/powerpoint/2010/main" val="22431908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nhaltsplatzhalter 1"/>
          <p:cNvSpPr>
            <a:spLocks noGrp="1"/>
          </p:cNvSpPr>
          <p:nvPr>
            <p:ph idx="1"/>
          </p:nvPr>
        </p:nvSpPr>
        <p:spPr/>
        <p:txBody>
          <a:bodyPr/>
          <a:lstStyle/>
          <a:p>
            <a:pPr marL="0" indent="0">
              <a:buNone/>
            </a:pPr>
            <a:r>
              <a:rPr lang="de-DE" dirty="0"/>
              <a:t>Sehr geehrte/r (SAT-Büro),</a:t>
            </a:r>
          </a:p>
          <a:p>
            <a:pPr marL="0" indent="0">
              <a:buNone/>
            </a:pPr>
            <a:r>
              <a:rPr lang="de-DE" dirty="0"/>
              <a:t>die Stellungnahme zum Gutachten der Hausarbeit von (Name der </a:t>
            </a:r>
            <a:r>
              <a:rPr lang="de-DE" dirty="0" err="1"/>
              <a:t>LiV</a:t>
            </a:r>
            <a:r>
              <a:rPr lang="de-DE" dirty="0"/>
              <a:t>) begründet keine Abänderung des Gutachtens und/oder der abschließenden Bewertung der Hausarbeit.</a:t>
            </a:r>
          </a:p>
          <a:p>
            <a:pPr marL="0" indent="0">
              <a:buNone/>
            </a:pPr>
            <a:r>
              <a:rPr lang="de-DE" dirty="0"/>
              <a:t>Mit freundlichen Grüßen</a:t>
            </a:r>
          </a:p>
          <a:p>
            <a:pPr marL="0" indent="0">
              <a:buNone/>
            </a:pPr>
            <a:r>
              <a:rPr lang="de-DE" dirty="0"/>
              <a:t>(Unterschrift der </a:t>
            </a:r>
            <a:r>
              <a:rPr lang="de-DE" dirty="0" err="1"/>
              <a:t>StL</a:t>
            </a:r>
            <a:r>
              <a:rPr lang="de-DE" dirty="0"/>
              <a:t>)</a:t>
            </a:r>
          </a:p>
        </p:txBody>
      </p:sp>
      <p:sp>
        <p:nvSpPr>
          <p:cNvPr id="3" name="Titel 2"/>
          <p:cNvSpPr>
            <a:spLocks noGrp="1"/>
          </p:cNvSpPr>
          <p:nvPr>
            <p:ph type="title"/>
          </p:nvPr>
        </p:nvSpPr>
        <p:spPr/>
        <p:txBody>
          <a:bodyPr/>
          <a:lstStyle/>
          <a:p>
            <a:r>
              <a:rPr lang="de-DE" dirty="0" smtClean="0"/>
              <a:t>Text für die Erklärung im Überdenkungsverfahren</a:t>
            </a:r>
            <a:endParaRPr lang="de-DE" dirty="0"/>
          </a:p>
        </p:txBody>
      </p:sp>
    </p:spTree>
    <p:extLst>
      <p:ext uri="{BB962C8B-B14F-4D97-AF65-F5344CB8AC3E}">
        <p14:creationId xmlns:p14="http://schemas.microsoft.com/office/powerpoint/2010/main" val="263510818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el 7"/>
          <p:cNvSpPr>
            <a:spLocks noGrp="1"/>
          </p:cNvSpPr>
          <p:nvPr>
            <p:ph type="ctrTitle"/>
          </p:nvPr>
        </p:nvSpPr>
        <p:spPr/>
        <p:txBody>
          <a:bodyPr/>
          <a:lstStyle/>
          <a:p>
            <a:r>
              <a:rPr lang="de-DE" dirty="0"/>
              <a:t>Benotung</a:t>
            </a:r>
          </a:p>
        </p:txBody>
      </p:sp>
      <p:sp>
        <p:nvSpPr>
          <p:cNvPr id="9" name="Untertitel 8"/>
          <p:cNvSpPr>
            <a:spLocks noGrp="1"/>
          </p:cNvSpPr>
          <p:nvPr>
            <p:ph type="subTitle" idx="1"/>
          </p:nvPr>
        </p:nvSpPr>
        <p:spPr/>
        <p:txBody>
          <a:bodyPr/>
          <a:lstStyle/>
          <a:p>
            <a:r>
              <a:rPr lang="de-DE" dirty="0">
                <a:solidFill>
                  <a:schemeClr val="bg1"/>
                </a:solidFill>
              </a:rPr>
              <a:t>Broschüre Ausbildung und Prüfung, 2016</a:t>
            </a:r>
          </a:p>
        </p:txBody>
      </p:sp>
      <p:sp>
        <p:nvSpPr>
          <p:cNvPr id="10" name="Textplatzhalter 9"/>
          <p:cNvSpPr>
            <a:spLocks noGrp="1"/>
          </p:cNvSpPr>
          <p:nvPr>
            <p:ph type="body" sz="quarter" idx="13"/>
          </p:nvPr>
        </p:nvSpPr>
        <p:spPr/>
        <p:txBody>
          <a:bodyPr/>
          <a:lstStyle/>
          <a:p>
            <a:r>
              <a:rPr lang="de-DE" dirty="0"/>
              <a:t>Maike Abshagen</a:t>
            </a:r>
          </a:p>
        </p:txBody>
      </p:sp>
      <p:sp>
        <p:nvSpPr>
          <p:cNvPr id="11" name="Textplatzhalter 10"/>
          <p:cNvSpPr>
            <a:spLocks noGrp="1"/>
          </p:cNvSpPr>
          <p:nvPr>
            <p:ph type="body" sz="quarter" idx="14"/>
          </p:nvPr>
        </p:nvSpPr>
        <p:spPr/>
        <p:txBody>
          <a:bodyPr/>
          <a:lstStyle/>
          <a:p>
            <a:r>
              <a:rPr lang="de-DE" dirty="0"/>
              <a:t>August 2018</a:t>
            </a:r>
          </a:p>
        </p:txBody>
      </p:sp>
      <p:sp>
        <p:nvSpPr>
          <p:cNvPr id="4" name="Bildplatzhalter 3"/>
          <p:cNvSpPr>
            <a:spLocks noGrp="1"/>
          </p:cNvSpPr>
          <p:nvPr>
            <p:ph type="pic" sz="quarter" idx="15"/>
          </p:nvPr>
        </p:nvSpPr>
        <p:spPr/>
      </p:sp>
    </p:spTree>
    <p:extLst>
      <p:ext uri="{BB962C8B-B14F-4D97-AF65-F5344CB8AC3E}">
        <p14:creationId xmlns:p14="http://schemas.microsoft.com/office/powerpoint/2010/main" val="373746647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Inhaltsplatzhalter 4">
            <a:extLst>
              <a:ext uri="{FF2B5EF4-FFF2-40B4-BE49-F238E27FC236}">
                <a16:creationId xmlns:a16="http://schemas.microsoft.com/office/drawing/2014/main" id="{F17E8971-2A82-41DD-904E-AF299D74DD40}"/>
              </a:ext>
            </a:extLst>
          </p:cNvPr>
          <p:cNvGraphicFramePr>
            <a:graphicFrameLocks noGrp="1"/>
          </p:cNvGraphicFramePr>
          <p:nvPr>
            <p:ph idx="1"/>
            <p:extLst>
              <p:ext uri="{D42A27DB-BD31-4B8C-83A1-F6EECF244321}">
                <p14:modId xmlns:p14="http://schemas.microsoft.com/office/powerpoint/2010/main" val="3095811735"/>
              </p:ext>
            </p:extLst>
          </p:nvPr>
        </p:nvGraphicFramePr>
        <p:xfrm>
          <a:off x="678657" y="1023460"/>
          <a:ext cx="7854156" cy="746285"/>
        </p:xfrm>
        <a:graphic>
          <a:graphicData uri="http://schemas.openxmlformats.org/drawingml/2006/table">
            <a:tbl>
              <a:tblPr>
                <a:tableStyleId>{5C22544A-7EE6-4342-B048-85BDC9FD1C3A}</a:tableStyleId>
              </a:tblPr>
              <a:tblGrid>
                <a:gridCol w="7854156">
                  <a:extLst>
                    <a:ext uri="{9D8B030D-6E8A-4147-A177-3AD203B41FA5}">
                      <a16:colId xmlns:a16="http://schemas.microsoft.com/office/drawing/2014/main" val="3790869904"/>
                    </a:ext>
                  </a:extLst>
                </a:gridCol>
              </a:tblGrid>
              <a:tr h="746285">
                <a:tc>
                  <a:txBody>
                    <a:bodyPr/>
                    <a:lstStyle/>
                    <a:p>
                      <a:pPr>
                        <a:spcAft>
                          <a:spcPts val="300"/>
                        </a:spcAft>
                      </a:pPr>
                      <a:r>
                        <a:rPr lang="de-DE" sz="2000" kern="150" dirty="0">
                          <a:solidFill>
                            <a:schemeClr val="bg1"/>
                          </a:solidFill>
                          <a:effectLst/>
                        </a:rPr>
                        <a:t>Werden Leitfragen und Zielvorstellungen klar formuliert und plausibel vor dem Hintergrund der Ausbildungsstandards begründet?</a:t>
                      </a:r>
                      <a:endParaRPr lang="de-DE" sz="2000" kern="150" dirty="0">
                        <a:solidFill>
                          <a:schemeClr val="bg1"/>
                        </a:solidFill>
                        <a:effectLst/>
                        <a:latin typeface="Times New Roman" panose="02020603050405020304" pitchFamily="18" charset="0"/>
                        <a:ea typeface="SimSun" panose="02010600030101010101" pitchFamily="2" charset="-122"/>
                        <a:cs typeface="Mangal" panose="02040503050203030202" pitchFamily="18" charset="0"/>
                      </a:endParaRPr>
                    </a:p>
                  </a:txBody>
                  <a:tcPr marL="34925" marR="34925" marT="34925" marB="34925">
                    <a:solidFill>
                      <a:srgbClr val="405B8A"/>
                    </a:solidFill>
                  </a:tcPr>
                </a:tc>
                <a:extLst>
                  <a:ext uri="{0D108BD9-81ED-4DB2-BD59-A6C34878D82A}">
                    <a16:rowId xmlns:a16="http://schemas.microsoft.com/office/drawing/2014/main" val="462083172"/>
                  </a:ext>
                </a:extLst>
              </a:tr>
            </a:tbl>
          </a:graphicData>
        </a:graphic>
      </p:graphicFrame>
      <p:sp>
        <p:nvSpPr>
          <p:cNvPr id="3" name="Titel 2">
            <a:extLst>
              <a:ext uri="{FF2B5EF4-FFF2-40B4-BE49-F238E27FC236}">
                <a16:creationId xmlns:a16="http://schemas.microsoft.com/office/drawing/2014/main" id="{B557ED76-160D-4D0E-B791-86D2A9ADF101}"/>
              </a:ext>
            </a:extLst>
          </p:cNvPr>
          <p:cNvSpPr>
            <a:spLocks noGrp="1"/>
          </p:cNvSpPr>
          <p:nvPr>
            <p:ph type="title"/>
          </p:nvPr>
        </p:nvSpPr>
        <p:spPr>
          <a:xfrm>
            <a:off x="612813" y="225425"/>
            <a:ext cx="7920000" cy="681831"/>
          </a:xfrm>
        </p:spPr>
        <p:txBody>
          <a:bodyPr>
            <a:normAutofit fontScale="90000"/>
          </a:bodyPr>
          <a:lstStyle/>
          <a:p>
            <a:r>
              <a:rPr lang="de-DE" sz="3200" dirty="0"/>
              <a:t>Inhaltliche Kriterien</a:t>
            </a:r>
            <a:r>
              <a:rPr lang="de-DE" sz="1200" dirty="0"/>
              <a:t/>
            </a:r>
            <a:br>
              <a:rPr lang="de-DE" sz="1200" dirty="0"/>
            </a:br>
            <a:r>
              <a:rPr lang="de-DE" sz="1600" dirty="0">
                <a:solidFill>
                  <a:srgbClr val="002060"/>
                </a:solidFill>
              </a:rPr>
              <a:t>Broschüre Ausbildung und Prüfung</a:t>
            </a:r>
          </a:p>
        </p:txBody>
      </p:sp>
      <p:sp>
        <p:nvSpPr>
          <p:cNvPr id="6" name="Textfeld 5">
            <a:extLst>
              <a:ext uri="{FF2B5EF4-FFF2-40B4-BE49-F238E27FC236}">
                <a16:creationId xmlns:a16="http://schemas.microsoft.com/office/drawing/2014/main" id="{96972B5D-CF79-49D5-A127-F9689C5E84D3}"/>
              </a:ext>
            </a:extLst>
          </p:cNvPr>
          <p:cNvSpPr txBox="1"/>
          <p:nvPr/>
        </p:nvSpPr>
        <p:spPr>
          <a:xfrm>
            <a:off x="645735" y="1885949"/>
            <a:ext cx="7920000" cy="4370427"/>
          </a:xfrm>
          <a:prstGeom prst="rect">
            <a:avLst/>
          </a:prstGeom>
          <a:noFill/>
        </p:spPr>
        <p:txBody>
          <a:bodyPr wrap="square" rtlCol="0">
            <a:spAutoFit/>
          </a:bodyPr>
          <a:lstStyle/>
          <a:p>
            <a:pPr marL="285750" lvl="0" indent="-285750">
              <a:buFont typeface="Arial" panose="020B0604020202020204" pitchFamily="34" charset="0"/>
              <a:buChar char="•"/>
            </a:pPr>
            <a:r>
              <a:rPr lang="de-DE" sz="2000" dirty="0" smtClean="0"/>
              <a:t>Es ist zu prüfen, ob die Genese der Leitfrage schlüssig ist.</a:t>
            </a:r>
            <a:endParaRPr lang="de-DE" sz="2000" dirty="0"/>
          </a:p>
          <a:p>
            <a:pPr marL="285750" lvl="0" indent="-285750">
              <a:buFont typeface="Arial" panose="020B0604020202020204" pitchFamily="34" charset="0"/>
              <a:buChar char="•"/>
            </a:pPr>
            <a:r>
              <a:rPr lang="de-DE" sz="2000" b="1" dirty="0" smtClean="0"/>
              <a:t>Zielvorstellungen</a:t>
            </a:r>
            <a:r>
              <a:rPr lang="de-DE" sz="2000" dirty="0" smtClean="0"/>
              <a:t> </a:t>
            </a:r>
            <a:r>
              <a:rPr lang="de-DE" sz="2000" dirty="0"/>
              <a:t>ergeben sich häufig aus den Fachanforderungen oder dem schulinternen Fachcurriculum. Zielvorstellungen operationalisieren die Leitfrage näher und können sich auf jede der fachspezifischen Kompetenzen beziehen.</a:t>
            </a:r>
          </a:p>
          <a:p>
            <a:pPr marL="285750" lvl="0" indent="-285750">
              <a:buFont typeface="Arial" panose="020B0604020202020204" pitchFamily="34" charset="0"/>
              <a:buChar char="•"/>
            </a:pPr>
            <a:r>
              <a:rPr lang="de-DE" sz="2000" dirty="0"/>
              <a:t>Zielvorstellungen lassen sich durch Indikatoren messen.</a:t>
            </a:r>
          </a:p>
          <a:p>
            <a:endParaRPr lang="de-DE" sz="2000" dirty="0"/>
          </a:p>
          <a:p>
            <a:r>
              <a:rPr lang="de-DE" sz="2000" dirty="0"/>
              <a:t>Zur Leitfrage:</a:t>
            </a:r>
          </a:p>
          <a:p>
            <a:pPr marL="285750" lvl="0" indent="-285750">
              <a:buFont typeface="Arial" panose="020B0604020202020204" pitchFamily="34" charset="0"/>
              <a:buChar char="•"/>
            </a:pPr>
            <a:r>
              <a:rPr lang="de-DE" sz="2000" dirty="0" smtClean="0"/>
              <a:t>Die Leitfrage wird als Frage formuliert.</a:t>
            </a:r>
            <a:endParaRPr lang="de-DE" sz="2000" dirty="0"/>
          </a:p>
          <a:p>
            <a:pPr marL="285750" lvl="0" indent="-285750">
              <a:buFont typeface="Arial" panose="020B0604020202020204" pitchFamily="34" charset="0"/>
              <a:buChar char="•"/>
            </a:pPr>
            <a:r>
              <a:rPr lang="de-DE" sz="2000" dirty="0"/>
              <a:t>Die Frage sollte </a:t>
            </a:r>
            <a:r>
              <a:rPr lang="de-DE" sz="2000" b="1" dirty="0"/>
              <a:t>überprüfba</a:t>
            </a:r>
            <a:r>
              <a:rPr lang="de-DE" sz="2000" dirty="0"/>
              <a:t>r sein. Einige Kompetenzzuwächse sind nur </a:t>
            </a:r>
            <a:r>
              <a:rPr lang="de-DE" sz="2000" b="1" dirty="0"/>
              <a:t>sehr schwer </a:t>
            </a:r>
            <a:r>
              <a:rPr lang="de-DE" sz="2000" b="1" dirty="0" smtClean="0"/>
              <a:t>nachzuweisen</a:t>
            </a:r>
            <a:r>
              <a:rPr lang="de-DE" sz="2000" dirty="0" smtClean="0"/>
              <a:t>. </a:t>
            </a:r>
            <a:r>
              <a:rPr lang="de-DE" sz="2000" dirty="0"/>
              <a:t>Das </a:t>
            </a:r>
            <a:r>
              <a:rPr lang="de-DE" sz="2000" dirty="0" smtClean="0"/>
              <a:t>heißt, man </a:t>
            </a:r>
            <a:r>
              <a:rPr lang="de-DE" sz="2000" dirty="0"/>
              <a:t>muss </a:t>
            </a:r>
            <a:r>
              <a:rPr lang="de-DE" sz="2000" dirty="0" smtClean="0"/>
              <a:t>ein </a:t>
            </a:r>
            <a:r>
              <a:rPr lang="de-DE" sz="2000" dirty="0"/>
              <a:t>tragfähiges Konzept entwickeln (d.h. die Leitfrage </a:t>
            </a:r>
            <a:r>
              <a:rPr lang="de-DE" sz="2000" b="1" dirty="0"/>
              <a:t>auf Aspekte beschränken</a:t>
            </a:r>
            <a:r>
              <a:rPr lang="de-DE" sz="2000" dirty="0"/>
              <a:t>, für die man im Rahmen der Arbeit </a:t>
            </a:r>
            <a:r>
              <a:rPr lang="de-DE" sz="2000" b="1" dirty="0"/>
              <a:t>Antworten finden kann</a:t>
            </a:r>
            <a:r>
              <a:rPr lang="de-DE" sz="2000" dirty="0"/>
              <a:t>).</a:t>
            </a:r>
          </a:p>
          <a:p>
            <a:pPr marL="285750" indent="-285750">
              <a:buFont typeface="Arial" panose="020B0604020202020204" pitchFamily="34" charset="0"/>
              <a:buChar char="•"/>
            </a:pPr>
            <a:endParaRPr lang="de-DE" sz="2000" dirty="0"/>
          </a:p>
        </p:txBody>
      </p:sp>
    </p:spTree>
    <p:extLst>
      <p:ext uri="{BB962C8B-B14F-4D97-AF65-F5344CB8AC3E}">
        <p14:creationId xmlns:p14="http://schemas.microsoft.com/office/powerpoint/2010/main" val="93324814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Inhaltsplatzhalter 1">
            <a:extLst>
              <a:ext uri="{FF2B5EF4-FFF2-40B4-BE49-F238E27FC236}">
                <a16:creationId xmlns:a16="http://schemas.microsoft.com/office/drawing/2014/main" id="{95ADCF70-C59A-4397-8968-96F213570047}"/>
              </a:ext>
            </a:extLst>
          </p:cNvPr>
          <p:cNvSpPr>
            <a:spLocks noGrp="1"/>
          </p:cNvSpPr>
          <p:nvPr>
            <p:ph idx="1"/>
          </p:nvPr>
        </p:nvSpPr>
        <p:spPr>
          <a:xfrm>
            <a:off x="612813" y="1557424"/>
            <a:ext cx="8366800" cy="5300575"/>
          </a:xfrm>
        </p:spPr>
        <p:txBody>
          <a:bodyPr>
            <a:noAutofit/>
          </a:bodyPr>
          <a:lstStyle/>
          <a:p>
            <a:pPr marL="0" indent="0">
              <a:lnSpc>
                <a:spcPct val="110000"/>
              </a:lnSpc>
              <a:buNone/>
            </a:pPr>
            <a:r>
              <a:rPr lang="de-DE" sz="1700" dirty="0"/>
              <a:t>Lateinunterricht: </a:t>
            </a:r>
          </a:p>
          <a:p>
            <a:pPr>
              <a:lnSpc>
                <a:spcPct val="110000"/>
              </a:lnSpc>
            </a:pPr>
            <a:r>
              <a:rPr lang="de-DE" sz="1700" dirty="0"/>
              <a:t>Zielrichtung: Die Schülerinnen und Schüler kennen Verfahren, um sich einen Überblick über einen Text zu verschaffen, und mit ihrer Hilfe einen Text sinnhaft vorerschließen zu können. (Fachanforderungen, B II)    </a:t>
            </a:r>
          </a:p>
          <a:p>
            <a:pPr>
              <a:lnSpc>
                <a:spcPct val="110000"/>
              </a:lnSpc>
            </a:pPr>
            <a:r>
              <a:rPr lang="de-DE" sz="1700" dirty="0"/>
              <a:t>Ansatz der Leitfrage: Welche Faktoren sind von Bedeutung, damit die Schülerinnen und Schüler dieses Ziel erreichen? </a:t>
            </a:r>
          </a:p>
          <a:p>
            <a:pPr>
              <a:lnSpc>
                <a:spcPct val="110000"/>
              </a:lnSpc>
            </a:pPr>
            <a:endParaRPr lang="de-DE" sz="1700" dirty="0"/>
          </a:p>
          <a:p>
            <a:pPr marL="0" indent="0">
              <a:lnSpc>
                <a:spcPct val="110000"/>
              </a:lnSpc>
              <a:buNone/>
            </a:pPr>
            <a:r>
              <a:rPr lang="de-DE" sz="1700" dirty="0"/>
              <a:t>Mathematikunterricht:</a:t>
            </a:r>
          </a:p>
          <a:p>
            <a:pPr>
              <a:lnSpc>
                <a:spcPct val="110000"/>
              </a:lnSpc>
            </a:pPr>
            <a:r>
              <a:rPr lang="de-DE" sz="1700" dirty="0"/>
              <a:t>Zielrichtung: Die Schülerinnen und Schüler bauen eine Grundvorstellung zu quadratischen Funktionen auf (mit Zuordnungsaspekt, den Aspekt der Funktion als Ganzes sowie den </a:t>
            </a:r>
            <a:r>
              <a:rPr lang="de-DE" sz="1700" dirty="0" err="1"/>
              <a:t>Kovariationsaspekt</a:t>
            </a:r>
            <a:r>
              <a:rPr lang="de-DE" sz="1700" dirty="0"/>
              <a:t>). [Die Zielvorstellungen leiten sich hieraus ab]</a:t>
            </a:r>
          </a:p>
          <a:p>
            <a:pPr>
              <a:lnSpc>
                <a:spcPct val="110000"/>
              </a:lnSpc>
            </a:pPr>
            <a:r>
              <a:rPr lang="de-DE" sz="1700" dirty="0"/>
              <a:t>Ansatz der Leitfrage: Durch den gezielten Wechsel der Darstellungsformen (Fachanforderungen, Kompetenz „Mathematische Darstellungen verwenden“) den Aufbau der Grundvorstellungen initiieren.</a:t>
            </a:r>
          </a:p>
        </p:txBody>
      </p:sp>
      <p:sp>
        <p:nvSpPr>
          <p:cNvPr id="3" name="Titel 2">
            <a:extLst>
              <a:ext uri="{FF2B5EF4-FFF2-40B4-BE49-F238E27FC236}">
                <a16:creationId xmlns:a16="http://schemas.microsoft.com/office/drawing/2014/main" id="{C4DA4CEA-0943-4ACE-9AB2-2B00F47E2CB2}"/>
              </a:ext>
            </a:extLst>
          </p:cNvPr>
          <p:cNvSpPr>
            <a:spLocks noGrp="1"/>
          </p:cNvSpPr>
          <p:nvPr>
            <p:ph type="title"/>
          </p:nvPr>
        </p:nvSpPr>
        <p:spPr/>
        <p:txBody>
          <a:bodyPr/>
          <a:lstStyle/>
          <a:p>
            <a:r>
              <a:rPr lang="de-DE" dirty="0"/>
              <a:t>Zielvorstellungen - Beispiele</a:t>
            </a:r>
          </a:p>
        </p:txBody>
      </p:sp>
      <p:sp>
        <p:nvSpPr>
          <p:cNvPr id="4" name="Textfeld 3"/>
          <p:cNvSpPr txBox="1"/>
          <p:nvPr/>
        </p:nvSpPr>
        <p:spPr>
          <a:xfrm rot="19876073">
            <a:off x="-429069" y="3879436"/>
            <a:ext cx="10003764" cy="523220"/>
          </a:xfrm>
          <a:prstGeom prst="rect">
            <a:avLst/>
          </a:prstGeom>
          <a:solidFill>
            <a:schemeClr val="accent4">
              <a:lumMod val="60000"/>
              <a:lumOff val="40000"/>
            </a:schemeClr>
          </a:solidFill>
        </p:spPr>
        <p:txBody>
          <a:bodyPr wrap="none" rtlCol="0">
            <a:spAutoFit/>
          </a:bodyPr>
          <a:lstStyle/>
          <a:p>
            <a:r>
              <a:rPr lang="de-DE" sz="2800" dirty="0" smtClean="0"/>
              <a:t>Wird in allen Schularten und Fächern gesammelt und dann ergänzt!</a:t>
            </a:r>
            <a:endParaRPr lang="de-DE" sz="2800" dirty="0"/>
          </a:p>
        </p:txBody>
      </p:sp>
    </p:spTree>
    <p:extLst>
      <p:ext uri="{BB962C8B-B14F-4D97-AF65-F5344CB8AC3E}">
        <p14:creationId xmlns:p14="http://schemas.microsoft.com/office/powerpoint/2010/main" val="139577621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Inhaltsplatzhalter 4">
            <a:extLst>
              <a:ext uri="{FF2B5EF4-FFF2-40B4-BE49-F238E27FC236}">
                <a16:creationId xmlns:a16="http://schemas.microsoft.com/office/drawing/2014/main" id="{F17E8971-2A82-41DD-904E-AF299D74DD40}"/>
              </a:ext>
            </a:extLst>
          </p:cNvPr>
          <p:cNvGraphicFramePr>
            <a:graphicFrameLocks noGrp="1"/>
          </p:cNvGraphicFramePr>
          <p:nvPr>
            <p:ph idx="1"/>
            <p:extLst>
              <p:ext uri="{D42A27DB-BD31-4B8C-83A1-F6EECF244321}">
                <p14:modId xmlns:p14="http://schemas.microsoft.com/office/powerpoint/2010/main" val="2646607357"/>
              </p:ext>
            </p:extLst>
          </p:nvPr>
        </p:nvGraphicFramePr>
        <p:xfrm>
          <a:off x="677031" y="1773554"/>
          <a:ext cx="7854156" cy="1532890"/>
        </p:xfrm>
        <a:graphic>
          <a:graphicData uri="http://schemas.openxmlformats.org/drawingml/2006/table">
            <a:tbl>
              <a:tblPr>
                <a:tableStyleId>{5C22544A-7EE6-4342-B048-85BDC9FD1C3A}</a:tableStyleId>
              </a:tblPr>
              <a:tblGrid>
                <a:gridCol w="7854156">
                  <a:extLst>
                    <a:ext uri="{9D8B030D-6E8A-4147-A177-3AD203B41FA5}">
                      <a16:colId xmlns:a16="http://schemas.microsoft.com/office/drawing/2014/main" val="3790869904"/>
                    </a:ext>
                  </a:extLst>
                </a:gridCol>
              </a:tblGrid>
              <a:tr h="746285">
                <a:tc>
                  <a:txBody>
                    <a:bodyPr/>
                    <a:lstStyle/>
                    <a:p>
                      <a:pPr>
                        <a:spcAft>
                          <a:spcPts val="300"/>
                        </a:spcAft>
                      </a:pPr>
                      <a:r>
                        <a:rPr lang="de-DE" sz="2400" kern="1200" dirty="0">
                          <a:solidFill>
                            <a:schemeClr val="bg1"/>
                          </a:solidFill>
                          <a:effectLst/>
                          <a:latin typeface="+mn-lt"/>
                          <a:ea typeface="+mn-ea"/>
                          <a:cs typeface="+mn-cs"/>
                        </a:rPr>
                        <a:t>Wird der </a:t>
                      </a:r>
                      <a:r>
                        <a:rPr lang="de-DE" sz="2400" b="1" kern="1200" dirty="0">
                          <a:solidFill>
                            <a:schemeClr val="bg1"/>
                          </a:solidFill>
                          <a:effectLst/>
                          <a:latin typeface="+mn-lt"/>
                          <a:ea typeface="+mn-ea"/>
                          <a:cs typeface="+mn-cs"/>
                        </a:rPr>
                        <a:t>Bedeutungsgehalt</a:t>
                      </a:r>
                      <a:r>
                        <a:rPr lang="de-DE" sz="2400" kern="1200" dirty="0">
                          <a:solidFill>
                            <a:schemeClr val="bg1"/>
                          </a:solidFill>
                          <a:effectLst/>
                          <a:latin typeface="+mn-lt"/>
                          <a:ea typeface="+mn-ea"/>
                          <a:cs typeface="+mn-cs"/>
                        </a:rPr>
                        <a:t> der ausgewählten Aspekte in Hinsicht auf das Lernen von Schülerinnen und Schülern und auf die unterrichtliche Arbeit der Lehrkraft in Ausbildung nachvollziehbar dargestellt?</a:t>
                      </a:r>
                      <a:endParaRPr lang="de-DE" sz="2800" kern="150" dirty="0">
                        <a:solidFill>
                          <a:schemeClr val="bg1"/>
                        </a:solidFill>
                        <a:effectLst/>
                        <a:latin typeface="Times New Roman" panose="02020603050405020304" pitchFamily="18" charset="0"/>
                        <a:ea typeface="SimSun" panose="02010600030101010101" pitchFamily="2" charset="-122"/>
                        <a:cs typeface="Mangal" panose="02040503050203030202" pitchFamily="18" charset="0"/>
                      </a:endParaRPr>
                    </a:p>
                  </a:txBody>
                  <a:tcPr marL="34925" marR="34925" marT="34925" marB="34925">
                    <a:solidFill>
                      <a:srgbClr val="405B8A"/>
                    </a:solidFill>
                  </a:tcPr>
                </a:tc>
                <a:extLst>
                  <a:ext uri="{0D108BD9-81ED-4DB2-BD59-A6C34878D82A}">
                    <a16:rowId xmlns:a16="http://schemas.microsoft.com/office/drawing/2014/main" val="462083172"/>
                  </a:ext>
                </a:extLst>
              </a:tr>
            </a:tbl>
          </a:graphicData>
        </a:graphic>
      </p:graphicFrame>
      <p:sp>
        <p:nvSpPr>
          <p:cNvPr id="3" name="Titel 2">
            <a:extLst>
              <a:ext uri="{FF2B5EF4-FFF2-40B4-BE49-F238E27FC236}">
                <a16:creationId xmlns:a16="http://schemas.microsoft.com/office/drawing/2014/main" id="{B557ED76-160D-4D0E-B791-86D2A9ADF101}"/>
              </a:ext>
            </a:extLst>
          </p:cNvPr>
          <p:cNvSpPr>
            <a:spLocks noGrp="1"/>
          </p:cNvSpPr>
          <p:nvPr>
            <p:ph type="title"/>
          </p:nvPr>
        </p:nvSpPr>
        <p:spPr>
          <a:xfrm>
            <a:off x="611187" y="525462"/>
            <a:ext cx="7920000" cy="681831"/>
          </a:xfrm>
        </p:spPr>
        <p:txBody>
          <a:bodyPr>
            <a:normAutofit fontScale="90000"/>
          </a:bodyPr>
          <a:lstStyle/>
          <a:p>
            <a:r>
              <a:rPr lang="de-DE" sz="3200" dirty="0"/>
              <a:t>Inhaltliche Kriterien</a:t>
            </a:r>
            <a:r>
              <a:rPr lang="de-DE" sz="1200" dirty="0"/>
              <a:t/>
            </a:r>
            <a:br>
              <a:rPr lang="de-DE" sz="1200" dirty="0"/>
            </a:br>
            <a:r>
              <a:rPr lang="de-DE" sz="1600" dirty="0">
                <a:solidFill>
                  <a:srgbClr val="002060"/>
                </a:solidFill>
              </a:rPr>
              <a:t>Broschüre Ausbildung und Prüfung</a:t>
            </a:r>
          </a:p>
        </p:txBody>
      </p:sp>
      <p:sp>
        <p:nvSpPr>
          <p:cNvPr id="6" name="Textfeld 5">
            <a:extLst>
              <a:ext uri="{FF2B5EF4-FFF2-40B4-BE49-F238E27FC236}">
                <a16:creationId xmlns:a16="http://schemas.microsoft.com/office/drawing/2014/main" id="{96972B5D-CF79-49D5-A127-F9689C5E84D3}"/>
              </a:ext>
            </a:extLst>
          </p:cNvPr>
          <p:cNvSpPr txBox="1"/>
          <p:nvPr/>
        </p:nvSpPr>
        <p:spPr>
          <a:xfrm>
            <a:off x="677031" y="3679824"/>
            <a:ext cx="7854156" cy="1200329"/>
          </a:xfrm>
          <a:prstGeom prst="rect">
            <a:avLst/>
          </a:prstGeom>
          <a:noFill/>
        </p:spPr>
        <p:txBody>
          <a:bodyPr wrap="square" rtlCol="0">
            <a:spAutoFit/>
          </a:bodyPr>
          <a:lstStyle/>
          <a:p>
            <a:pPr marL="285750" lvl="0" indent="-285750">
              <a:buFont typeface="Arial" panose="020B0604020202020204" pitchFamily="34" charset="0"/>
              <a:buChar char="•"/>
            </a:pPr>
            <a:r>
              <a:rPr lang="de-DE" sz="2400" dirty="0" smtClean="0"/>
              <a:t>Es wird dargestellt, </a:t>
            </a:r>
            <a:r>
              <a:rPr lang="de-DE" sz="2400" b="1" dirty="0"/>
              <a:t>warum</a:t>
            </a:r>
            <a:r>
              <a:rPr lang="de-DE" sz="2400" dirty="0"/>
              <a:t> die </a:t>
            </a:r>
            <a:r>
              <a:rPr lang="de-DE" sz="2400" dirty="0" smtClean="0"/>
              <a:t>Leitfrage(n) </a:t>
            </a:r>
            <a:r>
              <a:rPr lang="de-DE" sz="2400" dirty="0"/>
              <a:t>von Interesse </a:t>
            </a:r>
            <a:r>
              <a:rPr lang="de-DE" sz="2400" dirty="0" smtClean="0"/>
              <a:t>ist bzw. sind</a:t>
            </a:r>
            <a:r>
              <a:rPr lang="de-DE" sz="2400" dirty="0"/>
              <a:t>.</a:t>
            </a:r>
          </a:p>
          <a:p>
            <a:pPr marL="285750" lvl="0" indent="-285750">
              <a:buFont typeface="Arial" panose="020B0604020202020204" pitchFamily="34" charset="0"/>
              <a:buChar char="•"/>
            </a:pPr>
            <a:r>
              <a:rPr lang="de-DE" sz="2400" dirty="0"/>
              <a:t>Eine Anbindung an ein Modul ist NICHT erforderlich.</a:t>
            </a:r>
          </a:p>
        </p:txBody>
      </p:sp>
    </p:spTree>
    <p:extLst>
      <p:ext uri="{BB962C8B-B14F-4D97-AF65-F5344CB8AC3E}">
        <p14:creationId xmlns:p14="http://schemas.microsoft.com/office/powerpoint/2010/main" val="327263067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Inhaltsplatzhalter 4">
            <a:extLst>
              <a:ext uri="{FF2B5EF4-FFF2-40B4-BE49-F238E27FC236}">
                <a16:creationId xmlns:a16="http://schemas.microsoft.com/office/drawing/2014/main" id="{F17E8971-2A82-41DD-904E-AF299D74DD40}"/>
              </a:ext>
            </a:extLst>
          </p:cNvPr>
          <p:cNvGraphicFramePr>
            <a:graphicFrameLocks noGrp="1"/>
          </p:cNvGraphicFramePr>
          <p:nvPr>
            <p:ph idx="1"/>
            <p:extLst>
              <p:ext uri="{D42A27DB-BD31-4B8C-83A1-F6EECF244321}">
                <p14:modId xmlns:p14="http://schemas.microsoft.com/office/powerpoint/2010/main" val="2383572511"/>
              </p:ext>
            </p:extLst>
          </p:nvPr>
        </p:nvGraphicFramePr>
        <p:xfrm>
          <a:off x="677031" y="1773554"/>
          <a:ext cx="7854156" cy="1532890"/>
        </p:xfrm>
        <a:graphic>
          <a:graphicData uri="http://schemas.openxmlformats.org/drawingml/2006/table">
            <a:tbl>
              <a:tblPr>
                <a:tableStyleId>{5C22544A-7EE6-4342-B048-85BDC9FD1C3A}</a:tableStyleId>
              </a:tblPr>
              <a:tblGrid>
                <a:gridCol w="7854156">
                  <a:extLst>
                    <a:ext uri="{9D8B030D-6E8A-4147-A177-3AD203B41FA5}">
                      <a16:colId xmlns:a16="http://schemas.microsoft.com/office/drawing/2014/main" val="3790869904"/>
                    </a:ext>
                  </a:extLst>
                </a:gridCol>
              </a:tblGrid>
              <a:tr h="746285">
                <a:tc>
                  <a:txBody>
                    <a:bodyPr/>
                    <a:lstStyle/>
                    <a:p>
                      <a:pPr>
                        <a:spcAft>
                          <a:spcPts val="300"/>
                        </a:spcAft>
                      </a:pPr>
                      <a:r>
                        <a:rPr lang="de-DE" sz="2400" kern="1200" dirty="0">
                          <a:solidFill>
                            <a:schemeClr val="bg1"/>
                          </a:solidFill>
                          <a:effectLst/>
                          <a:latin typeface="+mn-lt"/>
                          <a:ea typeface="+mn-ea"/>
                          <a:cs typeface="+mn-cs"/>
                        </a:rPr>
                        <a:t>Ist die Hausarbeit in die laufende, auf die inhaltlichen und methodischen Vorgaben der </a:t>
                      </a:r>
                      <a:r>
                        <a:rPr lang="de-DE" sz="2400" b="1" kern="1200" dirty="0">
                          <a:solidFill>
                            <a:schemeClr val="bg1"/>
                          </a:solidFill>
                          <a:effectLst/>
                          <a:latin typeface="+mn-lt"/>
                          <a:ea typeface="+mn-ea"/>
                          <a:cs typeface="+mn-cs"/>
                        </a:rPr>
                        <a:t>Fachanforderungen und des schulinternen Fach­curri­culums </a:t>
                      </a:r>
                      <a:r>
                        <a:rPr lang="de-DE" sz="2400" kern="1200" dirty="0">
                          <a:solidFill>
                            <a:schemeClr val="bg1"/>
                          </a:solidFill>
                          <a:effectLst/>
                          <a:latin typeface="+mn-lt"/>
                          <a:ea typeface="+mn-ea"/>
                          <a:cs typeface="+mn-cs"/>
                        </a:rPr>
                        <a:t>bezogene Unterrichtsarbeit eingebettet?</a:t>
                      </a:r>
                    </a:p>
                  </a:txBody>
                  <a:tcPr marL="34925" marR="34925" marT="34925" marB="34925">
                    <a:solidFill>
                      <a:srgbClr val="405B8A"/>
                    </a:solidFill>
                  </a:tcPr>
                </a:tc>
                <a:extLst>
                  <a:ext uri="{0D108BD9-81ED-4DB2-BD59-A6C34878D82A}">
                    <a16:rowId xmlns:a16="http://schemas.microsoft.com/office/drawing/2014/main" val="462083172"/>
                  </a:ext>
                </a:extLst>
              </a:tr>
            </a:tbl>
          </a:graphicData>
        </a:graphic>
      </p:graphicFrame>
      <p:sp>
        <p:nvSpPr>
          <p:cNvPr id="3" name="Titel 2">
            <a:extLst>
              <a:ext uri="{FF2B5EF4-FFF2-40B4-BE49-F238E27FC236}">
                <a16:creationId xmlns:a16="http://schemas.microsoft.com/office/drawing/2014/main" id="{B557ED76-160D-4D0E-B791-86D2A9ADF101}"/>
              </a:ext>
            </a:extLst>
          </p:cNvPr>
          <p:cNvSpPr>
            <a:spLocks noGrp="1"/>
          </p:cNvSpPr>
          <p:nvPr>
            <p:ph type="title"/>
          </p:nvPr>
        </p:nvSpPr>
        <p:spPr>
          <a:xfrm>
            <a:off x="611187" y="525462"/>
            <a:ext cx="7920000" cy="681831"/>
          </a:xfrm>
        </p:spPr>
        <p:txBody>
          <a:bodyPr>
            <a:normAutofit fontScale="90000"/>
          </a:bodyPr>
          <a:lstStyle/>
          <a:p>
            <a:r>
              <a:rPr lang="de-DE" sz="3200" dirty="0"/>
              <a:t>Inhaltliche Kriterien</a:t>
            </a:r>
            <a:r>
              <a:rPr lang="de-DE" sz="1200" dirty="0"/>
              <a:t/>
            </a:r>
            <a:br>
              <a:rPr lang="de-DE" sz="1200" dirty="0"/>
            </a:br>
            <a:r>
              <a:rPr lang="de-DE" sz="1600" dirty="0">
                <a:solidFill>
                  <a:srgbClr val="002060"/>
                </a:solidFill>
              </a:rPr>
              <a:t>Broschüre Ausbildung und Prüfung</a:t>
            </a:r>
          </a:p>
        </p:txBody>
      </p:sp>
      <p:sp>
        <p:nvSpPr>
          <p:cNvPr id="6" name="Textfeld 5">
            <a:extLst>
              <a:ext uri="{FF2B5EF4-FFF2-40B4-BE49-F238E27FC236}">
                <a16:creationId xmlns:a16="http://schemas.microsoft.com/office/drawing/2014/main" id="{96972B5D-CF79-49D5-A127-F9689C5E84D3}"/>
              </a:ext>
            </a:extLst>
          </p:cNvPr>
          <p:cNvSpPr txBox="1"/>
          <p:nvPr/>
        </p:nvSpPr>
        <p:spPr>
          <a:xfrm>
            <a:off x="677031" y="3558372"/>
            <a:ext cx="7920000" cy="1569660"/>
          </a:xfrm>
          <a:prstGeom prst="rect">
            <a:avLst/>
          </a:prstGeom>
          <a:noFill/>
        </p:spPr>
        <p:txBody>
          <a:bodyPr wrap="square" rtlCol="0">
            <a:spAutoFit/>
          </a:bodyPr>
          <a:lstStyle/>
          <a:p>
            <a:pPr marL="285750" lvl="0" indent="-285750">
              <a:buFont typeface="Arial" panose="020B0604020202020204" pitchFamily="34" charset="0"/>
              <a:buChar char="•"/>
            </a:pPr>
            <a:r>
              <a:rPr lang="de-DE" sz="2400" dirty="0"/>
              <a:t>Steht die Einheit in den Fachanforderungen / im Lehrplan / im  schulinternen Fachcurriculum?</a:t>
            </a:r>
          </a:p>
          <a:p>
            <a:pPr marL="285750" lvl="0" indent="-285750">
              <a:buFont typeface="Arial" panose="020B0604020202020204" pitchFamily="34" charset="0"/>
              <a:buChar char="•"/>
            </a:pPr>
            <a:r>
              <a:rPr lang="de-DE" sz="2400" dirty="0"/>
              <a:t>Werden Kompetenzen angesprochen, die explizit in den Fachanforderungen genannt werden?</a:t>
            </a:r>
            <a:endParaRPr lang="de-DE" sz="3200" dirty="0"/>
          </a:p>
        </p:txBody>
      </p:sp>
    </p:spTree>
    <p:extLst>
      <p:ext uri="{BB962C8B-B14F-4D97-AF65-F5344CB8AC3E}">
        <p14:creationId xmlns:p14="http://schemas.microsoft.com/office/powerpoint/2010/main" val="412244142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Inhaltsplatzhalter 4">
            <a:extLst>
              <a:ext uri="{FF2B5EF4-FFF2-40B4-BE49-F238E27FC236}">
                <a16:creationId xmlns:a16="http://schemas.microsoft.com/office/drawing/2014/main" id="{F17E8971-2A82-41DD-904E-AF299D74DD40}"/>
              </a:ext>
            </a:extLst>
          </p:cNvPr>
          <p:cNvGraphicFramePr>
            <a:graphicFrameLocks noGrp="1"/>
          </p:cNvGraphicFramePr>
          <p:nvPr>
            <p:ph idx="1"/>
            <p:extLst>
              <p:ext uri="{D42A27DB-BD31-4B8C-83A1-F6EECF244321}">
                <p14:modId xmlns:p14="http://schemas.microsoft.com/office/powerpoint/2010/main" val="321334116"/>
              </p:ext>
            </p:extLst>
          </p:nvPr>
        </p:nvGraphicFramePr>
        <p:xfrm>
          <a:off x="677031" y="1773555"/>
          <a:ext cx="7854156" cy="562452"/>
        </p:xfrm>
        <a:graphic>
          <a:graphicData uri="http://schemas.openxmlformats.org/drawingml/2006/table">
            <a:tbl>
              <a:tblPr>
                <a:tableStyleId>{5C22544A-7EE6-4342-B048-85BDC9FD1C3A}</a:tableStyleId>
              </a:tblPr>
              <a:tblGrid>
                <a:gridCol w="7854156">
                  <a:extLst>
                    <a:ext uri="{9D8B030D-6E8A-4147-A177-3AD203B41FA5}">
                      <a16:colId xmlns:a16="http://schemas.microsoft.com/office/drawing/2014/main" val="3790869904"/>
                    </a:ext>
                  </a:extLst>
                </a:gridCol>
              </a:tblGrid>
              <a:tr h="562452">
                <a:tc>
                  <a:txBody>
                    <a:bodyPr/>
                    <a:lstStyle/>
                    <a:p>
                      <a:pPr>
                        <a:spcAft>
                          <a:spcPts val="300"/>
                        </a:spcAft>
                      </a:pPr>
                      <a:r>
                        <a:rPr lang="de-DE" sz="2400" kern="1200" dirty="0">
                          <a:solidFill>
                            <a:schemeClr val="bg1"/>
                          </a:solidFill>
                          <a:effectLst/>
                          <a:latin typeface="+mn-lt"/>
                          <a:ea typeface="+mn-ea"/>
                          <a:cs typeface="+mn-cs"/>
                        </a:rPr>
                        <a:t>Sind die fachlichen und didaktischen Ausführungen korrekt?</a:t>
                      </a:r>
                    </a:p>
                  </a:txBody>
                  <a:tcPr marL="34925" marR="34925" marT="34925" marB="34925">
                    <a:solidFill>
                      <a:srgbClr val="405B8A"/>
                    </a:solidFill>
                  </a:tcPr>
                </a:tc>
                <a:extLst>
                  <a:ext uri="{0D108BD9-81ED-4DB2-BD59-A6C34878D82A}">
                    <a16:rowId xmlns:a16="http://schemas.microsoft.com/office/drawing/2014/main" val="462083172"/>
                  </a:ext>
                </a:extLst>
              </a:tr>
            </a:tbl>
          </a:graphicData>
        </a:graphic>
      </p:graphicFrame>
      <p:sp>
        <p:nvSpPr>
          <p:cNvPr id="3" name="Titel 2">
            <a:extLst>
              <a:ext uri="{FF2B5EF4-FFF2-40B4-BE49-F238E27FC236}">
                <a16:creationId xmlns:a16="http://schemas.microsoft.com/office/drawing/2014/main" id="{B557ED76-160D-4D0E-B791-86D2A9ADF101}"/>
              </a:ext>
            </a:extLst>
          </p:cNvPr>
          <p:cNvSpPr>
            <a:spLocks noGrp="1"/>
          </p:cNvSpPr>
          <p:nvPr>
            <p:ph type="title"/>
          </p:nvPr>
        </p:nvSpPr>
        <p:spPr>
          <a:xfrm>
            <a:off x="611187" y="525462"/>
            <a:ext cx="7920000" cy="681831"/>
          </a:xfrm>
        </p:spPr>
        <p:txBody>
          <a:bodyPr>
            <a:normAutofit fontScale="90000"/>
          </a:bodyPr>
          <a:lstStyle/>
          <a:p>
            <a:r>
              <a:rPr lang="de-DE" sz="3200" dirty="0"/>
              <a:t>Inhaltliche Kriterien</a:t>
            </a:r>
            <a:r>
              <a:rPr lang="de-DE" sz="1200" dirty="0"/>
              <a:t/>
            </a:r>
            <a:br>
              <a:rPr lang="de-DE" sz="1200" dirty="0"/>
            </a:br>
            <a:r>
              <a:rPr lang="de-DE" sz="1600" dirty="0">
                <a:solidFill>
                  <a:srgbClr val="002060"/>
                </a:solidFill>
              </a:rPr>
              <a:t>Broschüre Ausbildung und Prüfung</a:t>
            </a:r>
          </a:p>
        </p:txBody>
      </p:sp>
      <p:sp>
        <p:nvSpPr>
          <p:cNvPr id="6" name="Textfeld 5">
            <a:extLst>
              <a:ext uri="{FF2B5EF4-FFF2-40B4-BE49-F238E27FC236}">
                <a16:creationId xmlns:a16="http://schemas.microsoft.com/office/drawing/2014/main" id="{96972B5D-CF79-49D5-A127-F9689C5E84D3}"/>
              </a:ext>
            </a:extLst>
          </p:cNvPr>
          <p:cNvSpPr txBox="1"/>
          <p:nvPr/>
        </p:nvSpPr>
        <p:spPr>
          <a:xfrm>
            <a:off x="677031" y="2336007"/>
            <a:ext cx="7920000" cy="3416320"/>
          </a:xfrm>
          <a:prstGeom prst="rect">
            <a:avLst/>
          </a:prstGeom>
          <a:noFill/>
        </p:spPr>
        <p:txBody>
          <a:bodyPr wrap="square" rtlCol="0">
            <a:spAutoFit/>
          </a:bodyPr>
          <a:lstStyle/>
          <a:p>
            <a:pPr marL="285750" lvl="0" indent="-285750">
              <a:buFont typeface="Arial" panose="020B0604020202020204" pitchFamily="34" charset="0"/>
              <a:buChar char="•"/>
            </a:pPr>
            <a:r>
              <a:rPr lang="de-DE" sz="2400" dirty="0"/>
              <a:t>Ist </a:t>
            </a:r>
            <a:r>
              <a:rPr lang="de-DE" sz="2400" dirty="0" smtClean="0"/>
              <a:t>die Sache fachlich </a:t>
            </a:r>
            <a:r>
              <a:rPr lang="de-DE" sz="2400" dirty="0"/>
              <a:t>richtig dargestellt?</a:t>
            </a:r>
          </a:p>
          <a:p>
            <a:pPr marL="285750" lvl="0" indent="-285750">
              <a:buFont typeface="Arial" panose="020B0604020202020204" pitchFamily="34" charset="0"/>
              <a:buChar char="•"/>
            </a:pPr>
            <a:r>
              <a:rPr lang="de-DE" sz="2400" dirty="0"/>
              <a:t>Wird zwischen didaktischen und methodischen Entscheidungen unterschieden?</a:t>
            </a:r>
          </a:p>
          <a:p>
            <a:pPr marL="285750" lvl="0" indent="-285750">
              <a:buFont typeface="Arial" panose="020B0604020202020204" pitchFamily="34" charset="0"/>
              <a:buChar char="•"/>
            </a:pPr>
            <a:r>
              <a:rPr lang="de-DE" sz="2400" dirty="0"/>
              <a:t>Wird </a:t>
            </a:r>
            <a:r>
              <a:rPr lang="de-DE" sz="2400" dirty="0" smtClean="0"/>
              <a:t>die Sache didaktisch </a:t>
            </a:r>
            <a:r>
              <a:rPr lang="de-DE" sz="2400" dirty="0"/>
              <a:t>aufbereitet? </a:t>
            </a:r>
          </a:p>
          <a:p>
            <a:pPr marL="285750" lvl="0" indent="-285750">
              <a:buFont typeface="Arial" panose="020B0604020202020204" pitchFamily="34" charset="0"/>
              <a:buChar char="•"/>
            </a:pPr>
            <a:r>
              <a:rPr lang="de-DE" sz="2400" dirty="0"/>
              <a:t>Wird die </a:t>
            </a:r>
            <a:r>
              <a:rPr lang="de-DE" sz="2400" b="1" dirty="0"/>
              <a:t>Auswahl</a:t>
            </a:r>
            <a:r>
              <a:rPr lang="de-DE" sz="2400" dirty="0"/>
              <a:t> der </a:t>
            </a:r>
            <a:r>
              <a:rPr lang="de-DE" sz="2400" dirty="0" smtClean="0"/>
              <a:t>Aufgaben/die Methodik </a:t>
            </a:r>
            <a:r>
              <a:rPr lang="de-DE" sz="2400" b="1" dirty="0"/>
              <a:t>begründet</a:t>
            </a:r>
            <a:r>
              <a:rPr lang="de-DE" sz="2400" dirty="0"/>
              <a:t>? </a:t>
            </a:r>
          </a:p>
          <a:p>
            <a:pPr marL="285750" lvl="0" indent="-285750">
              <a:buFont typeface="Arial" panose="020B0604020202020204" pitchFamily="34" charset="0"/>
              <a:buChar char="•"/>
            </a:pPr>
            <a:r>
              <a:rPr lang="de-DE" sz="2400" dirty="0"/>
              <a:t>Passt die Auswahl zu den Zielvorstellungen und der </a:t>
            </a:r>
            <a:r>
              <a:rPr lang="de-DE" sz="2400" dirty="0" smtClean="0"/>
              <a:t>Leitfrage bzw. den Leitfragen?</a:t>
            </a:r>
            <a:endParaRPr lang="de-DE" sz="2400" dirty="0"/>
          </a:p>
          <a:p>
            <a:pPr marL="285750" lvl="0" indent="-285750">
              <a:buFont typeface="Arial" panose="020B0604020202020204" pitchFamily="34" charset="0"/>
              <a:buChar char="•"/>
            </a:pPr>
            <a:r>
              <a:rPr lang="de-DE" sz="2400" dirty="0"/>
              <a:t>Sind die Arbeitsblätter</a:t>
            </a:r>
            <a:r>
              <a:rPr lang="de-DE" sz="2400" b="1" dirty="0"/>
              <a:t> fehlerfrei</a:t>
            </a:r>
            <a:r>
              <a:rPr lang="de-DE" sz="2400" dirty="0"/>
              <a:t>?</a:t>
            </a:r>
          </a:p>
          <a:p>
            <a:pPr marL="285750" lvl="0" indent="-285750">
              <a:buFont typeface="Arial" panose="020B0604020202020204" pitchFamily="34" charset="0"/>
              <a:buChar char="•"/>
            </a:pPr>
            <a:r>
              <a:rPr lang="de-DE" sz="2400" dirty="0"/>
              <a:t>Werden entsprechende </a:t>
            </a:r>
            <a:r>
              <a:rPr lang="de-DE" sz="2400" b="1" dirty="0"/>
              <a:t>Fachtermini</a:t>
            </a:r>
            <a:r>
              <a:rPr lang="de-DE" sz="2400" dirty="0"/>
              <a:t> korrekt verwendet?</a:t>
            </a:r>
          </a:p>
        </p:txBody>
      </p:sp>
    </p:spTree>
    <p:extLst>
      <p:ext uri="{BB962C8B-B14F-4D97-AF65-F5344CB8AC3E}">
        <p14:creationId xmlns:p14="http://schemas.microsoft.com/office/powerpoint/2010/main" val="288264186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nhaltsplatzhalter 1"/>
          <p:cNvSpPr>
            <a:spLocks noGrp="1"/>
          </p:cNvSpPr>
          <p:nvPr>
            <p:ph idx="1"/>
          </p:nvPr>
        </p:nvSpPr>
        <p:spPr/>
        <p:txBody>
          <a:bodyPr/>
          <a:lstStyle/>
          <a:p>
            <a:r>
              <a:rPr lang="de-DE" dirty="0"/>
              <a:t>Ordnet die Informationen ein, die in der Broschüre zur Ausbildung und Prüfung stehen (Seite 22 – 24). Es wird vorausgesetzt, dass die Broschüre gelesen wurde.</a:t>
            </a:r>
          </a:p>
          <a:p>
            <a:r>
              <a:rPr lang="de-DE" dirty="0"/>
              <a:t>Soll allgemeine Hinweise geben, wie Hausarbeiten geplant, durchgeführt und aufgeschrieben werden, weil die </a:t>
            </a:r>
            <a:r>
              <a:rPr lang="de-DE" dirty="0" err="1"/>
              <a:t>LiV</a:t>
            </a:r>
            <a:r>
              <a:rPr lang="de-DE" dirty="0"/>
              <a:t> noch wenig Erfahrungen in diesem Bereich haben (trotz Studium).</a:t>
            </a:r>
          </a:p>
        </p:txBody>
      </p:sp>
      <p:sp>
        <p:nvSpPr>
          <p:cNvPr id="3" name="Titel 2"/>
          <p:cNvSpPr>
            <a:spLocks noGrp="1"/>
          </p:cNvSpPr>
          <p:nvPr>
            <p:ph type="title"/>
          </p:nvPr>
        </p:nvSpPr>
        <p:spPr/>
        <p:txBody>
          <a:bodyPr/>
          <a:lstStyle/>
          <a:p>
            <a:r>
              <a:rPr lang="de-DE" dirty="0"/>
              <a:t>Das Webinar für die </a:t>
            </a:r>
            <a:r>
              <a:rPr lang="de-DE" dirty="0" err="1"/>
              <a:t>LiV</a:t>
            </a:r>
            <a:endParaRPr lang="de-DE" dirty="0"/>
          </a:p>
        </p:txBody>
      </p:sp>
    </p:spTree>
    <p:extLst>
      <p:ext uri="{BB962C8B-B14F-4D97-AF65-F5344CB8AC3E}">
        <p14:creationId xmlns:p14="http://schemas.microsoft.com/office/powerpoint/2010/main" val="315853036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Inhaltsplatzhalter 4">
            <a:extLst>
              <a:ext uri="{FF2B5EF4-FFF2-40B4-BE49-F238E27FC236}">
                <a16:creationId xmlns:a16="http://schemas.microsoft.com/office/drawing/2014/main" id="{F17E8971-2A82-41DD-904E-AF299D74DD40}"/>
              </a:ext>
            </a:extLst>
          </p:cNvPr>
          <p:cNvGraphicFramePr>
            <a:graphicFrameLocks noGrp="1"/>
          </p:cNvGraphicFramePr>
          <p:nvPr>
            <p:ph idx="1"/>
            <p:extLst>
              <p:ext uri="{D42A27DB-BD31-4B8C-83A1-F6EECF244321}">
                <p14:modId xmlns:p14="http://schemas.microsoft.com/office/powerpoint/2010/main" val="1352664487"/>
              </p:ext>
            </p:extLst>
          </p:nvPr>
        </p:nvGraphicFramePr>
        <p:xfrm>
          <a:off x="677031" y="1773555"/>
          <a:ext cx="7854156" cy="801370"/>
        </p:xfrm>
        <a:graphic>
          <a:graphicData uri="http://schemas.openxmlformats.org/drawingml/2006/table">
            <a:tbl>
              <a:tblPr>
                <a:tableStyleId>{5C22544A-7EE6-4342-B048-85BDC9FD1C3A}</a:tableStyleId>
              </a:tblPr>
              <a:tblGrid>
                <a:gridCol w="7854156">
                  <a:extLst>
                    <a:ext uri="{9D8B030D-6E8A-4147-A177-3AD203B41FA5}">
                      <a16:colId xmlns:a16="http://schemas.microsoft.com/office/drawing/2014/main" val="3790869904"/>
                    </a:ext>
                  </a:extLst>
                </a:gridCol>
              </a:tblGrid>
              <a:tr h="562452">
                <a:tc>
                  <a:txBody>
                    <a:bodyPr/>
                    <a:lstStyle/>
                    <a:p>
                      <a:pPr>
                        <a:spcAft>
                          <a:spcPts val="300"/>
                        </a:spcAft>
                      </a:pPr>
                      <a:r>
                        <a:rPr lang="de-DE" sz="2400" kern="1200" dirty="0">
                          <a:solidFill>
                            <a:schemeClr val="bg1"/>
                          </a:solidFill>
                          <a:effectLst/>
                          <a:latin typeface="+mn-lt"/>
                          <a:ea typeface="+mn-ea"/>
                          <a:cs typeface="+mn-cs"/>
                        </a:rPr>
                        <a:t>Ist die dargelegte </a:t>
                      </a:r>
                      <a:r>
                        <a:rPr lang="de-DE" sz="2400" b="1" kern="1200" dirty="0">
                          <a:solidFill>
                            <a:schemeClr val="bg1"/>
                          </a:solidFill>
                          <a:effectLst/>
                          <a:latin typeface="+mn-lt"/>
                          <a:ea typeface="+mn-ea"/>
                          <a:cs typeface="+mn-cs"/>
                        </a:rPr>
                        <a:t>Konzeption</a:t>
                      </a:r>
                      <a:r>
                        <a:rPr lang="de-DE" sz="2400" kern="1200" dirty="0">
                          <a:solidFill>
                            <a:schemeClr val="bg1"/>
                          </a:solidFill>
                          <a:effectLst/>
                          <a:latin typeface="+mn-lt"/>
                          <a:ea typeface="+mn-ea"/>
                          <a:cs typeface="+mn-cs"/>
                        </a:rPr>
                        <a:t> geeignet, Antworten auf die Leitfragen zu finden und die Zielvorstellungen zu realisieren?</a:t>
                      </a:r>
                      <a:endParaRPr lang="de-DE" sz="3200" kern="1200" dirty="0">
                        <a:solidFill>
                          <a:schemeClr val="bg1"/>
                        </a:solidFill>
                        <a:effectLst/>
                        <a:latin typeface="+mn-lt"/>
                        <a:ea typeface="+mn-ea"/>
                        <a:cs typeface="+mn-cs"/>
                      </a:endParaRPr>
                    </a:p>
                  </a:txBody>
                  <a:tcPr marL="34925" marR="34925" marT="34925" marB="34925">
                    <a:solidFill>
                      <a:srgbClr val="405B8A"/>
                    </a:solidFill>
                  </a:tcPr>
                </a:tc>
                <a:extLst>
                  <a:ext uri="{0D108BD9-81ED-4DB2-BD59-A6C34878D82A}">
                    <a16:rowId xmlns:a16="http://schemas.microsoft.com/office/drawing/2014/main" val="462083172"/>
                  </a:ext>
                </a:extLst>
              </a:tr>
            </a:tbl>
          </a:graphicData>
        </a:graphic>
      </p:graphicFrame>
      <p:sp>
        <p:nvSpPr>
          <p:cNvPr id="3" name="Titel 2">
            <a:extLst>
              <a:ext uri="{FF2B5EF4-FFF2-40B4-BE49-F238E27FC236}">
                <a16:creationId xmlns:a16="http://schemas.microsoft.com/office/drawing/2014/main" id="{B557ED76-160D-4D0E-B791-86D2A9ADF101}"/>
              </a:ext>
            </a:extLst>
          </p:cNvPr>
          <p:cNvSpPr>
            <a:spLocks noGrp="1"/>
          </p:cNvSpPr>
          <p:nvPr>
            <p:ph type="title"/>
          </p:nvPr>
        </p:nvSpPr>
        <p:spPr>
          <a:xfrm>
            <a:off x="611187" y="525462"/>
            <a:ext cx="7920000" cy="681831"/>
          </a:xfrm>
        </p:spPr>
        <p:txBody>
          <a:bodyPr>
            <a:normAutofit fontScale="90000"/>
          </a:bodyPr>
          <a:lstStyle/>
          <a:p>
            <a:r>
              <a:rPr lang="de-DE" sz="3200" dirty="0"/>
              <a:t>Inhaltliche Kriterien</a:t>
            </a:r>
            <a:r>
              <a:rPr lang="de-DE" sz="1200" dirty="0"/>
              <a:t/>
            </a:r>
            <a:br>
              <a:rPr lang="de-DE" sz="1200" dirty="0"/>
            </a:br>
            <a:r>
              <a:rPr lang="de-DE" sz="1600" dirty="0">
                <a:solidFill>
                  <a:srgbClr val="002060"/>
                </a:solidFill>
              </a:rPr>
              <a:t>Broschüre Ausbildung und Prüfung</a:t>
            </a:r>
          </a:p>
        </p:txBody>
      </p:sp>
      <p:sp>
        <p:nvSpPr>
          <p:cNvPr id="6" name="Textfeld 5">
            <a:extLst>
              <a:ext uri="{FF2B5EF4-FFF2-40B4-BE49-F238E27FC236}">
                <a16:creationId xmlns:a16="http://schemas.microsoft.com/office/drawing/2014/main" id="{96972B5D-CF79-49D5-A127-F9689C5E84D3}"/>
              </a:ext>
            </a:extLst>
          </p:cNvPr>
          <p:cNvSpPr txBox="1"/>
          <p:nvPr/>
        </p:nvSpPr>
        <p:spPr>
          <a:xfrm>
            <a:off x="677031" y="2713415"/>
            <a:ext cx="7920000" cy="4154984"/>
          </a:xfrm>
          <a:prstGeom prst="rect">
            <a:avLst/>
          </a:prstGeom>
          <a:noFill/>
        </p:spPr>
        <p:txBody>
          <a:bodyPr wrap="square" rtlCol="0">
            <a:spAutoFit/>
          </a:bodyPr>
          <a:lstStyle/>
          <a:p>
            <a:pPr marL="285750" lvl="0" indent="-285750">
              <a:buFont typeface="Arial" panose="020B0604020202020204" pitchFamily="34" charset="0"/>
              <a:buChar char="•"/>
            </a:pPr>
            <a:r>
              <a:rPr lang="de-DE" sz="2200" dirty="0"/>
              <a:t>Ist die Konzeption so angelegt, dass die Leitfragen beantwortet werden können?</a:t>
            </a:r>
          </a:p>
          <a:p>
            <a:pPr marL="285750" lvl="0" indent="-285750">
              <a:buFont typeface="Arial" panose="020B0604020202020204" pitchFamily="34" charset="0"/>
              <a:buChar char="•"/>
            </a:pPr>
            <a:r>
              <a:rPr lang="de-DE" sz="2200" dirty="0"/>
              <a:t>Können die Schülerinnen und Schüler in der Einheit so arbeiten, dass die Zielvorstellungen umgesetzt werden können?</a:t>
            </a:r>
          </a:p>
          <a:p>
            <a:pPr marL="285750" lvl="0" indent="-285750">
              <a:buFont typeface="Arial" panose="020B0604020202020204" pitchFamily="34" charset="0"/>
              <a:buChar char="•"/>
            </a:pPr>
            <a:r>
              <a:rPr lang="de-DE" sz="2200" dirty="0"/>
              <a:t>Wird das Konzept so dargestellt, dass es für </a:t>
            </a:r>
            <a:r>
              <a:rPr lang="de-DE" sz="2200" b="1" dirty="0"/>
              <a:t>Außenstehende nachvollziehbar</a:t>
            </a:r>
            <a:r>
              <a:rPr lang="de-DE" sz="2200" dirty="0"/>
              <a:t> ist?</a:t>
            </a:r>
          </a:p>
          <a:p>
            <a:pPr marL="285750" lvl="0" indent="-285750">
              <a:buFont typeface="Arial" panose="020B0604020202020204" pitchFamily="34" charset="0"/>
              <a:buChar char="•"/>
            </a:pPr>
            <a:r>
              <a:rPr lang="de-DE" sz="2200" dirty="0"/>
              <a:t>Das</a:t>
            </a:r>
            <a:r>
              <a:rPr lang="de-DE" sz="2200" b="1" dirty="0"/>
              <a:t> Konzept</a:t>
            </a:r>
            <a:r>
              <a:rPr lang="de-DE" sz="2200" dirty="0"/>
              <a:t> sollte </a:t>
            </a:r>
            <a:r>
              <a:rPr lang="de-DE" sz="2200" b="1" dirty="0"/>
              <a:t>vor der Durchführung</a:t>
            </a:r>
            <a:r>
              <a:rPr lang="de-DE" sz="2200" dirty="0"/>
              <a:t> der Hausarbeit verfasst werden und nicht mit den Ergebnissen vermischt werden (</a:t>
            </a:r>
            <a:r>
              <a:rPr lang="de-DE" sz="2200" b="1" dirty="0"/>
              <a:t>klare Trennung</a:t>
            </a:r>
            <a:r>
              <a:rPr lang="de-DE" sz="2200" dirty="0"/>
              <a:t> zwischen </a:t>
            </a:r>
            <a:r>
              <a:rPr lang="de-DE" sz="2200" b="1" dirty="0"/>
              <a:t>Planung</a:t>
            </a:r>
            <a:r>
              <a:rPr lang="de-DE" sz="2200" dirty="0"/>
              <a:t> und </a:t>
            </a:r>
            <a:r>
              <a:rPr lang="de-DE" sz="2200" b="1" dirty="0"/>
              <a:t>Durchführung</a:t>
            </a:r>
            <a:r>
              <a:rPr lang="de-DE" sz="2200" dirty="0"/>
              <a:t>!).</a:t>
            </a:r>
          </a:p>
          <a:p>
            <a:pPr marL="285750" lvl="0" indent="-285750">
              <a:buFont typeface="Arial" panose="020B0604020202020204" pitchFamily="34" charset="0"/>
              <a:buChar char="•"/>
            </a:pPr>
            <a:r>
              <a:rPr lang="de-DE" sz="2200" dirty="0"/>
              <a:t>Literaturhinweis: Riecke-</a:t>
            </a:r>
            <a:r>
              <a:rPr lang="de-DE" sz="2200" dirty="0" err="1"/>
              <a:t>Baulecke</a:t>
            </a:r>
            <a:r>
              <a:rPr lang="de-DE" sz="2200" dirty="0"/>
              <a:t>, T.(2016) Schulentwicklung. </a:t>
            </a:r>
          </a:p>
          <a:p>
            <a:pPr lvl="1"/>
            <a:r>
              <a:rPr lang="de-DE" dirty="0"/>
              <a:t>In: Möller, J., Köller, M., Riecke-</a:t>
            </a:r>
            <a:r>
              <a:rPr lang="de-DE" dirty="0" err="1"/>
              <a:t>Baulecke</a:t>
            </a:r>
            <a:r>
              <a:rPr lang="de-DE" dirty="0"/>
              <a:t> (</a:t>
            </a:r>
            <a:r>
              <a:rPr lang="de-DE" dirty="0" err="1"/>
              <a:t>Hrsg</a:t>
            </a:r>
            <a:r>
              <a:rPr lang="de-DE" dirty="0"/>
              <a:t>): Basiswissen </a:t>
            </a:r>
          </a:p>
          <a:p>
            <a:pPr lvl="1"/>
            <a:r>
              <a:rPr lang="de-DE" dirty="0"/>
              <a:t>Lehrerbildung, Lehren und Lernen. Klett Kallmeyer</a:t>
            </a:r>
            <a:endParaRPr lang="de-DE" sz="2200" dirty="0"/>
          </a:p>
        </p:txBody>
      </p:sp>
    </p:spTree>
    <p:extLst>
      <p:ext uri="{BB962C8B-B14F-4D97-AF65-F5344CB8AC3E}">
        <p14:creationId xmlns:p14="http://schemas.microsoft.com/office/powerpoint/2010/main" val="128019266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Inhaltsplatzhalter 4">
            <a:extLst>
              <a:ext uri="{FF2B5EF4-FFF2-40B4-BE49-F238E27FC236}">
                <a16:creationId xmlns:a16="http://schemas.microsoft.com/office/drawing/2014/main" id="{F17E8971-2A82-41DD-904E-AF299D74DD40}"/>
              </a:ext>
            </a:extLst>
          </p:cNvPr>
          <p:cNvGraphicFramePr>
            <a:graphicFrameLocks noGrp="1"/>
          </p:cNvGraphicFramePr>
          <p:nvPr>
            <p:ph idx="1"/>
            <p:extLst>
              <p:ext uri="{D42A27DB-BD31-4B8C-83A1-F6EECF244321}">
                <p14:modId xmlns:p14="http://schemas.microsoft.com/office/powerpoint/2010/main" val="2804927721"/>
              </p:ext>
            </p:extLst>
          </p:nvPr>
        </p:nvGraphicFramePr>
        <p:xfrm>
          <a:off x="677031" y="1444940"/>
          <a:ext cx="7854156" cy="1167130"/>
        </p:xfrm>
        <a:graphic>
          <a:graphicData uri="http://schemas.openxmlformats.org/drawingml/2006/table">
            <a:tbl>
              <a:tblPr>
                <a:tableStyleId>{5C22544A-7EE6-4342-B048-85BDC9FD1C3A}</a:tableStyleId>
              </a:tblPr>
              <a:tblGrid>
                <a:gridCol w="7854156">
                  <a:extLst>
                    <a:ext uri="{9D8B030D-6E8A-4147-A177-3AD203B41FA5}">
                      <a16:colId xmlns:a16="http://schemas.microsoft.com/office/drawing/2014/main" val="3790869904"/>
                    </a:ext>
                  </a:extLst>
                </a:gridCol>
              </a:tblGrid>
              <a:tr h="562452">
                <a:tc>
                  <a:txBody>
                    <a:bodyPr/>
                    <a:lstStyle/>
                    <a:p>
                      <a:pPr>
                        <a:spcAft>
                          <a:spcPts val="300"/>
                        </a:spcAft>
                      </a:pPr>
                      <a:r>
                        <a:rPr lang="de-DE" sz="2400" kern="1200" dirty="0">
                          <a:solidFill>
                            <a:schemeClr val="bg1"/>
                          </a:solidFill>
                          <a:effectLst/>
                          <a:latin typeface="+mn-lt"/>
                          <a:ea typeface="+mn-ea"/>
                          <a:cs typeface="+mn-cs"/>
                        </a:rPr>
                        <a:t>Wird die </a:t>
                      </a:r>
                      <a:r>
                        <a:rPr lang="de-DE" sz="2400" b="1" kern="1200" dirty="0">
                          <a:solidFill>
                            <a:schemeClr val="bg1"/>
                          </a:solidFill>
                          <a:effectLst/>
                          <a:latin typeface="+mn-lt"/>
                          <a:ea typeface="+mn-ea"/>
                          <a:cs typeface="+mn-cs"/>
                        </a:rPr>
                        <a:t>Umsetzung der Konzeption </a:t>
                      </a:r>
                      <a:r>
                        <a:rPr lang="de-DE" sz="2400" kern="1200" dirty="0">
                          <a:solidFill>
                            <a:schemeClr val="bg1"/>
                          </a:solidFill>
                          <a:effectLst/>
                          <a:latin typeface="+mn-lt"/>
                          <a:ea typeface="+mn-ea"/>
                          <a:cs typeface="+mn-cs"/>
                        </a:rPr>
                        <a:t>in die Unterrichtspraxis </a:t>
                      </a:r>
                      <a:r>
                        <a:rPr lang="de-DE" sz="2400" b="1" kern="1200" dirty="0">
                          <a:solidFill>
                            <a:schemeClr val="bg1"/>
                          </a:solidFill>
                          <a:effectLst/>
                          <a:latin typeface="+mn-lt"/>
                          <a:ea typeface="+mn-ea"/>
                          <a:cs typeface="+mn-cs"/>
                        </a:rPr>
                        <a:t>verständlich</a:t>
                      </a:r>
                      <a:r>
                        <a:rPr lang="de-DE" sz="2400" kern="1200" dirty="0">
                          <a:solidFill>
                            <a:schemeClr val="bg1"/>
                          </a:solidFill>
                          <a:effectLst/>
                          <a:latin typeface="+mn-lt"/>
                          <a:ea typeface="+mn-ea"/>
                          <a:cs typeface="+mn-cs"/>
                        </a:rPr>
                        <a:t> dargestellt und auf die für die Beantwortung der Leitfragen wesentlichen Gesichtspunkte </a:t>
                      </a:r>
                      <a:r>
                        <a:rPr lang="de-DE" sz="2400" b="1" kern="1200" dirty="0">
                          <a:solidFill>
                            <a:schemeClr val="bg1"/>
                          </a:solidFill>
                          <a:effectLst/>
                          <a:latin typeface="+mn-lt"/>
                          <a:ea typeface="+mn-ea"/>
                          <a:cs typeface="+mn-cs"/>
                        </a:rPr>
                        <a:t>konzentriert</a:t>
                      </a:r>
                      <a:r>
                        <a:rPr lang="de-DE" sz="2400" kern="1200" dirty="0">
                          <a:solidFill>
                            <a:schemeClr val="bg1"/>
                          </a:solidFill>
                          <a:effectLst/>
                          <a:latin typeface="+mn-lt"/>
                          <a:ea typeface="+mn-ea"/>
                          <a:cs typeface="+mn-cs"/>
                        </a:rPr>
                        <a:t>?</a:t>
                      </a:r>
                    </a:p>
                  </a:txBody>
                  <a:tcPr marL="34925" marR="34925" marT="34925" marB="34925">
                    <a:solidFill>
                      <a:srgbClr val="405B8A"/>
                    </a:solidFill>
                  </a:tcPr>
                </a:tc>
                <a:extLst>
                  <a:ext uri="{0D108BD9-81ED-4DB2-BD59-A6C34878D82A}">
                    <a16:rowId xmlns:a16="http://schemas.microsoft.com/office/drawing/2014/main" val="462083172"/>
                  </a:ext>
                </a:extLst>
              </a:tr>
            </a:tbl>
          </a:graphicData>
        </a:graphic>
      </p:graphicFrame>
      <p:sp>
        <p:nvSpPr>
          <p:cNvPr id="3" name="Titel 2">
            <a:extLst>
              <a:ext uri="{FF2B5EF4-FFF2-40B4-BE49-F238E27FC236}">
                <a16:creationId xmlns:a16="http://schemas.microsoft.com/office/drawing/2014/main" id="{B557ED76-160D-4D0E-B791-86D2A9ADF101}"/>
              </a:ext>
            </a:extLst>
          </p:cNvPr>
          <p:cNvSpPr>
            <a:spLocks noGrp="1"/>
          </p:cNvSpPr>
          <p:nvPr>
            <p:ph type="title"/>
          </p:nvPr>
        </p:nvSpPr>
        <p:spPr>
          <a:xfrm>
            <a:off x="611187" y="525462"/>
            <a:ext cx="7920000" cy="681831"/>
          </a:xfrm>
        </p:spPr>
        <p:txBody>
          <a:bodyPr>
            <a:normAutofit fontScale="90000"/>
          </a:bodyPr>
          <a:lstStyle/>
          <a:p>
            <a:r>
              <a:rPr lang="de-DE" sz="3200" dirty="0"/>
              <a:t>Inhaltliche Kriterien</a:t>
            </a:r>
            <a:r>
              <a:rPr lang="de-DE" sz="1200" dirty="0"/>
              <a:t/>
            </a:r>
            <a:br>
              <a:rPr lang="de-DE" sz="1200" dirty="0"/>
            </a:br>
            <a:r>
              <a:rPr lang="de-DE" sz="1600" dirty="0">
                <a:solidFill>
                  <a:srgbClr val="002060"/>
                </a:solidFill>
              </a:rPr>
              <a:t>Broschüre Ausbildung und Prüfung</a:t>
            </a:r>
          </a:p>
        </p:txBody>
      </p:sp>
      <p:sp>
        <p:nvSpPr>
          <p:cNvPr id="6" name="Textfeld 5">
            <a:extLst>
              <a:ext uri="{FF2B5EF4-FFF2-40B4-BE49-F238E27FC236}">
                <a16:creationId xmlns:a16="http://schemas.microsoft.com/office/drawing/2014/main" id="{96972B5D-CF79-49D5-A127-F9689C5E84D3}"/>
              </a:ext>
            </a:extLst>
          </p:cNvPr>
          <p:cNvSpPr txBox="1"/>
          <p:nvPr/>
        </p:nvSpPr>
        <p:spPr>
          <a:xfrm>
            <a:off x="677031" y="2612070"/>
            <a:ext cx="8245513" cy="3170099"/>
          </a:xfrm>
          <a:prstGeom prst="rect">
            <a:avLst/>
          </a:prstGeom>
          <a:noFill/>
        </p:spPr>
        <p:txBody>
          <a:bodyPr wrap="square" rtlCol="0">
            <a:spAutoFit/>
          </a:bodyPr>
          <a:lstStyle/>
          <a:p>
            <a:pPr marL="285750" lvl="0" indent="-285750">
              <a:buFont typeface="Arial" panose="020B0604020202020204" pitchFamily="34" charset="0"/>
              <a:buChar char="•"/>
            </a:pPr>
            <a:r>
              <a:rPr lang="de-DE" sz="2000" dirty="0"/>
              <a:t>Eine tabellarische Übersicht hilft.</a:t>
            </a:r>
          </a:p>
          <a:p>
            <a:pPr marL="285750" lvl="0" indent="-285750">
              <a:buFont typeface="Arial" panose="020B0604020202020204" pitchFamily="34" charset="0"/>
              <a:buChar char="•"/>
            </a:pPr>
            <a:r>
              <a:rPr lang="de-DE" sz="2000" dirty="0" smtClean="0"/>
              <a:t>Wurden Unterrichtsstunden ausgewählt </a:t>
            </a:r>
            <a:r>
              <a:rPr lang="de-DE" sz="2000" dirty="0"/>
              <a:t>und </a:t>
            </a:r>
            <a:r>
              <a:rPr lang="de-DE" sz="2000" dirty="0" smtClean="0"/>
              <a:t>dargestellt?</a:t>
            </a:r>
            <a:endParaRPr lang="de-DE" sz="2000" dirty="0"/>
          </a:p>
          <a:p>
            <a:pPr marL="285750" lvl="0" indent="-285750">
              <a:buFont typeface="Arial" panose="020B0604020202020204" pitchFamily="34" charset="0"/>
              <a:buChar char="•"/>
            </a:pPr>
            <a:r>
              <a:rPr lang="de-DE" sz="2000" dirty="0"/>
              <a:t>Es </a:t>
            </a:r>
            <a:r>
              <a:rPr lang="de-DE" sz="2000" b="1" dirty="0"/>
              <a:t>reicht nicht</a:t>
            </a:r>
            <a:r>
              <a:rPr lang="de-DE" sz="2000" dirty="0"/>
              <a:t> zu schreiben, dass </a:t>
            </a:r>
            <a:r>
              <a:rPr lang="de-DE" sz="2000" b="1" dirty="0"/>
              <a:t>alles wie geplant</a:t>
            </a:r>
            <a:r>
              <a:rPr lang="de-DE" sz="2000" dirty="0"/>
              <a:t> gelaufen ist.</a:t>
            </a:r>
          </a:p>
          <a:p>
            <a:pPr marL="285750" lvl="0" indent="-285750">
              <a:buFont typeface="Arial" panose="020B0604020202020204" pitchFamily="34" charset="0"/>
              <a:buChar char="•"/>
            </a:pPr>
            <a:r>
              <a:rPr lang="de-DE" sz="2000" dirty="0"/>
              <a:t>Interessant sind die Begründungen für das Abweichen vom Plan.</a:t>
            </a:r>
          </a:p>
          <a:p>
            <a:pPr marL="285750" lvl="0" indent="-285750">
              <a:buFont typeface="Arial" panose="020B0604020202020204" pitchFamily="34" charset="0"/>
              <a:buChar char="•"/>
            </a:pPr>
            <a:r>
              <a:rPr lang="de-DE" sz="2000" dirty="0" smtClean="0"/>
              <a:t>Können die ausgewählten </a:t>
            </a:r>
            <a:r>
              <a:rPr lang="de-DE" sz="2000" dirty="0"/>
              <a:t>Unterrichtsstunden </a:t>
            </a:r>
            <a:r>
              <a:rPr lang="de-DE" sz="2000" b="1" dirty="0" smtClean="0"/>
              <a:t>nachvollzogen</a:t>
            </a:r>
            <a:r>
              <a:rPr lang="de-DE" sz="2000" dirty="0" smtClean="0"/>
              <a:t> werden? </a:t>
            </a:r>
            <a:r>
              <a:rPr lang="de-DE" sz="2000" dirty="0"/>
              <a:t>Arbeitsaufträge und Arbeitsblätter sind </a:t>
            </a:r>
            <a:r>
              <a:rPr lang="de-DE" sz="2000" b="1" dirty="0"/>
              <a:t>hilfreich</a:t>
            </a:r>
            <a:r>
              <a:rPr lang="de-DE" sz="2000" dirty="0"/>
              <a:t>. </a:t>
            </a:r>
          </a:p>
          <a:p>
            <a:pPr marL="285750" lvl="0" indent="-285750">
              <a:buFont typeface="Arial" panose="020B0604020202020204" pitchFamily="34" charset="0"/>
              <a:buChar char="•"/>
            </a:pPr>
            <a:r>
              <a:rPr lang="de-DE" sz="2000" dirty="0"/>
              <a:t>Im Rahmen der </a:t>
            </a:r>
            <a:r>
              <a:rPr lang="de-DE" sz="2000" b="1" dirty="0"/>
              <a:t>Evaluation</a:t>
            </a:r>
            <a:r>
              <a:rPr lang="de-DE" sz="2000" dirty="0"/>
              <a:t> der UE sollten die im </a:t>
            </a:r>
            <a:r>
              <a:rPr lang="de-DE" sz="2000" b="1" dirty="0"/>
              <a:t>Anhang enthaltenen Materialien</a:t>
            </a:r>
            <a:r>
              <a:rPr lang="de-DE" sz="2000" dirty="0"/>
              <a:t> entsprechend kommentiert werden, um die Ergebnisse möglichst nachvollziehbar zu veranschaulichen.</a:t>
            </a:r>
          </a:p>
          <a:p>
            <a:pPr marL="285750" lvl="0" indent="-285750">
              <a:buFont typeface="Arial" panose="020B0604020202020204" pitchFamily="34" charset="0"/>
              <a:buChar char="•"/>
            </a:pPr>
            <a:r>
              <a:rPr lang="de-DE" sz="2000" dirty="0"/>
              <a:t>Die diesbezüglichen </a:t>
            </a:r>
            <a:r>
              <a:rPr lang="de-DE" sz="2000" b="1" dirty="0"/>
              <a:t>Hinweise</a:t>
            </a:r>
            <a:r>
              <a:rPr lang="de-DE" sz="2000" dirty="0"/>
              <a:t> sollten </a:t>
            </a:r>
            <a:r>
              <a:rPr lang="de-DE" sz="2000" b="1" dirty="0"/>
              <a:t>eindeutig</a:t>
            </a:r>
            <a:r>
              <a:rPr lang="de-DE" sz="2000" dirty="0"/>
              <a:t> sein (nicht nur: s. Anhang</a:t>
            </a:r>
            <a:r>
              <a:rPr lang="de-DE" sz="2000" dirty="0" smtClean="0"/>
              <a:t>!)</a:t>
            </a:r>
          </a:p>
        </p:txBody>
      </p:sp>
    </p:spTree>
    <p:extLst>
      <p:ext uri="{BB962C8B-B14F-4D97-AF65-F5344CB8AC3E}">
        <p14:creationId xmlns:p14="http://schemas.microsoft.com/office/powerpoint/2010/main" val="109138651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Inhaltsplatzhalter 4">
            <a:extLst>
              <a:ext uri="{FF2B5EF4-FFF2-40B4-BE49-F238E27FC236}">
                <a16:creationId xmlns:a16="http://schemas.microsoft.com/office/drawing/2014/main" id="{F17E8971-2A82-41DD-904E-AF299D74DD40}"/>
              </a:ext>
            </a:extLst>
          </p:cNvPr>
          <p:cNvGraphicFramePr>
            <a:graphicFrameLocks noGrp="1"/>
          </p:cNvGraphicFramePr>
          <p:nvPr>
            <p:ph idx="1"/>
            <p:extLst>
              <p:ext uri="{D42A27DB-BD31-4B8C-83A1-F6EECF244321}">
                <p14:modId xmlns:p14="http://schemas.microsoft.com/office/powerpoint/2010/main" val="185384989"/>
              </p:ext>
            </p:extLst>
          </p:nvPr>
        </p:nvGraphicFramePr>
        <p:xfrm>
          <a:off x="677031" y="1444940"/>
          <a:ext cx="7854156" cy="1167130"/>
        </p:xfrm>
        <a:graphic>
          <a:graphicData uri="http://schemas.openxmlformats.org/drawingml/2006/table">
            <a:tbl>
              <a:tblPr>
                <a:tableStyleId>{5C22544A-7EE6-4342-B048-85BDC9FD1C3A}</a:tableStyleId>
              </a:tblPr>
              <a:tblGrid>
                <a:gridCol w="7854156">
                  <a:extLst>
                    <a:ext uri="{9D8B030D-6E8A-4147-A177-3AD203B41FA5}">
                      <a16:colId xmlns:a16="http://schemas.microsoft.com/office/drawing/2014/main" val="3790869904"/>
                    </a:ext>
                  </a:extLst>
                </a:gridCol>
              </a:tblGrid>
              <a:tr h="562452">
                <a:tc>
                  <a:txBody>
                    <a:bodyPr/>
                    <a:lstStyle/>
                    <a:p>
                      <a:pPr>
                        <a:spcAft>
                          <a:spcPts val="300"/>
                        </a:spcAft>
                      </a:pPr>
                      <a:r>
                        <a:rPr lang="de-DE" sz="2400" kern="1200" dirty="0">
                          <a:solidFill>
                            <a:schemeClr val="bg1"/>
                          </a:solidFill>
                          <a:effectLst/>
                          <a:latin typeface="+mn-lt"/>
                          <a:ea typeface="+mn-ea"/>
                          <a:cs typeface="+mn-cs"/>
                        </a:rPr>
                        <a:t>Werden die </a:t>
                      </a:r>
                      <a:r>
                        <a:rPr lang="de-DE" sz="2400" b="1" kern="1200" dirty="0">
                          <a:solidFill>
                            <a:schemeClr val="bg1"/>
                          </a:solidFill>
                          <a:effectLst/>
                          <a:latin typeface="+mn-lt"/>
                          <a:ea typeface="+mn-ea"/>
                          <a:cs typeface="+mn-cs"/>
                        </a:rPr>
                        <a:t>Ergebnisse der Unterrichtspraxis</a:t>
                      </a:r>
                      <a:r>
                        <a:rPr lang="de-DE" sz="2400" kern="1200" dirty="0">
                          <a:solidFill>
                            <a:schemeClr val="bg1"/>
                          </a:solidFill>
                          <a:effectLst/>
                          <a:latin typeface="+mn-lt"/>
                          <a:ea typeface="+mn-ea"/>
                          <a:cs typeface="+mn-cs"/>
                        </a:rPr>
                        <a:t> in Hinblick auf die Leitfragen überprüft? Wird die Aussagekraft der angewandten </a:t>
                      </a:r>
                      <a:r>
                        <a:rPr lang="de-DE" sz="2400" b="1" kern="1200" dirty="0">
                          <a:solidFill>
                            <a:schemeClr val="bg1"/>
                          </a:solidFill>
                          <a:effectLst/>
                          <a:latin typeface="+mn-lt"/>
                          <a:ea typeface="+mn-ea"/>
                          <a:cs typeface="+mn-cs"/>
                        </a:rPr>
                        <a:t>Evaluationsverfahren</a:t>
                      </a:r>
                      <a:r>
                        <a:rPr lang="de-DE" sz="2400" kern="1200" dirty="0">
                          <a:solidFill>
                            <a:schemeClr val="bg1"/>
                          </a:solidFill>
                          <a:effectLst/>
                          <a:latin typeface="+mn-lt"/>
                          <a:ea typeface="+mn-ea"/>
                          <a:cs typeface="+mn-cs"/>
                        </a:rPr>
                        <a:t> angemessen reflektiert?</a:t>
                      </a:r>
                      <a:endParaRPr lang="de-DE" sz="3200" kern="1200" dirty="0">
                        <a:solidFill>
                          <a:schemeClr val="bg1"/>
                        </a:solidFill>
                        <a:effectLst/>
                        <a:latin typeface="+mn-lt"/>
                        <a:ea typeface="+mn-ea"/>
                        <a:cs typeface="+mn-cs"/>
                      </a:endParaRPr>
                    </a:p>
                  </a:txBody>
                  <a:tcPr marL="34925" marR="34925" marT="34925" marB="34925">
                    <a:solidFill>
                      <a:srgbClr val="405B8A"/>
                    </a:solidFill>
                  </a:tcPr>
                </a:tc>
                <a:extLst>
                  <a:ext uri="{0D108BD9-81ED-4DB2-BD59-A6C34878D82A}">
                    <a16:rowId xmlns:a16="http://schemas.microsoft.com/office/drawing/2014/main" val="462083172"/>
                  </a:ext>
                </a:extLst>
              </a:tr>
            </a:tbl>
          </a:graphicData>
        </a:graphic>
      </p:graphicFrame>
      <p:sp>
        <p:nvSpPr>
          <p:cNvPr id="3" name="Titel 2">
            <a:extLst>
              <a:ext uri="{FF2B5EF4-FFF2-40B4-BE49-F238E27FC236}">
                <a16:creationId xmlns:a16="http://schemas.microsoft.com/office/drawing/2014/main" id="{B557ED76-160D-4D0E-B791-86D2A9ADF101}"/>
              </a:ext>
            </a:extLst>
          </p:cNvPr>
          <p:cNvSpPr>
            <a:spLocks noGrp="1"/>
          </p:cNvSpPr>
          <p:nvPr>
            <p:ph type="title"/>
          </p:nvPr>
        </p:nvSpPr>
        <p:spPr>
          <a:xfrm>
            <a:off x="611187" y="525462"/>
            <a:ext cx="7920000" cy="681831"/>
          </a:xfrm>
        </p:spPr>
        <p:txBody>
          <a:bodyPr>
            <a:normAutofit fontScale="90000"/>
          </a:bodyPr>
          <a:lstStyle/>
          <a:p>
            <a:r>
              <a:rPr lang="de-DE" sz="3200" dirty="0"/>
              <a:t>Inhaltliche Kriterien</a:t>
            </a:r>
            <a:r>
              <a:rPr lang="de-DE" sz="1200" dirty="0"/>
              <a:t/>
            </a:r>
            <a:br>
              <a:rPr lang="de-DE" sz="1200" dirty="0"/>
            </a:br>
            <a:r>
              <a:rPr lang="de-DE" sz="1600" dirty="0">
                <a:solidFill>
                  <a:srgbClr val="002060"/>
                </a:solidFill>
              </a:rPr>
              <a:t>Broschüre Ausbildung und Prüfung</a:t>
            </a:r>
          </a:p>
        </p:txBody>
      </p:sp>
      <p:sp>
        <p:nvSpPr>
          <p:cNvPr id="6" name="Textfeld 5">
            <a:extLst>
              <a:ext uri="{FF2B5EF4-FFF2-40B4-BE49-F238E27FC236}">
                <a16:creationId xmlns:a16="http://schemas.microsoft.com/office/drawing/2014/main" id="{96972B5D-CF79-49D5-A127-F9689C5E84D3}"/>
              </a:ext>
            </a:extLst>
          </p:cNvPr>
          <p:cNvSpPr txBox="1"/>
          <p:nvPr/>
        </p:nvSpPr>
        <p:spPr>
          <a:xfrm>
            <a:off x="677032" y="2776379"/>
            <a:ext cx="7854156" cy="2800767"/>
          </a:xfrm>
          <a:prstGeom prst="rect">
            <a:avLst/>
          </a:prstGeom>
          <a:noFill/>
        </p:spPr>
        <p:txBody>
          <a:bodyPr wrap="square" rtlCol="0">
            <a:spAutoFit/>
          </a:bodyPr>
          <a:lstStyle/>
          <a:p>
            <a:pPr marL="285750" lvl="0" indent="-285750">
              <a:buFont typeface="Arial" panose="020B0604020202020204" pitchFamily="34" charset="0"/>
              <a:buChar char="•"/>
            </a:pPr>
            <a:r>
              <a:rPr lang="de-DE" sz="2200" dirty="0" smtClean="0"/>
              <a:t>Werden die </a:t>
            </a:r>
            <a:r>
              <a:rPr lang="de-DE" sz="2200" dirty="0"/>
              <a:t>ausgewählten Instrumente (Fragebogen, Test, Unterrichtstagebuch, ...) </a:t>
            </a:r>
            <a:r>
              <a:rPr lang="de-DE" sz="2200" dirty="0" smtClean="0"/>
              <a:t>diskutiert?</a:t>
            </a:r>
            <a:endParaRPr lang="de-DE" sz="2200" dirty="0"/>
          </a:p>
          <a:p>
            <a:pPr marL="285750" lvl="0" indent="-285750">
              <a:buFont typeface="Arial" panose="020B0604020202020204" pitchFamily="34" charset="0"/>
              <a:buChar char="•"/>
            </a:pPr>
            <a:r>
              <a:rPr lang="de-DE" sz="2200" dirty="0" smtClean="0"/>
              <a:t>Wird die Größe der Stichprobe berücksichtigt und reflektiert? </a:t>
            </a:r>
          </a:p>
          <a:p>
            <a:pPr marL="285750" lvl="0" indent="-285750">
              <a:buFont typeface="Arial" panose="020B0604020202020204" pitchFamily="34" charset="0"/>
              <a:buChar char="•"/>
            </a:pPr>
            <a:r>
              <a:rPr lang="de-DE" sz="2200" b="1" dirty="0" smtClean="0"/>
              <a:t>Ergebnisse</a:t>
            </a:r>
            <a:r>
              <a:rPr lang="de-DE" sz="2200" dirty="0" smtClean="0"/>
              <a:t> </a:t>
            </a:r>
            <a:r>
              <a:rPr lang="de-DE" sz="2200" dirty="0"/>
              <a:t>und </a:t>
            </a:r>
            <a:r>
              <a:rPr lang="de-DE" sz="2200" b="1" dirty="0"/>
              <a:t>Interpretation</a:t>
            </a:r>
            <a:r>
              <a:rPr lang="de-DE" sz="2200" dirty="0"/>
              <a:t> sollten </a:t>
            </a:r>
            <a:r>
              <a:rPr lang="de-DE" sz="2200" b="1" dirty="0"/>
              <a:t>getrennt</a:t>
            </a:r>
            <a:r>
              <a:rPr lang="de-DE" sz="2200" dirty="0"/>
              <a:t> werden.</a:t>
            </a:r>
          </a:p>
          <a:p>
            <a:pPr marL="285750" lvl="0" indent="-285750">
              <a:buFont typeface="Arial" panose="020B0604020202020204" pitchFamily="34" charset="0"/>
              <a:buChar char="•"/>
            </a:pPr>
            <a:r>
              <a:rPr lang="de-DE" sz="2200" dirty="0" smtClean="0"/>
              <a:t>Eine Evaluation </a:t>
            </a:r>
            <a:r>
              <a:rPr lang="de-DE" sz="2200" dirty="0"/>
              <a:t>mittels vorher-nachher-Test ist für viele Leitfragen </a:t>
            </a:r>
            <a:r>
              <a:rPr lang="de-DE" sz="2200" dirty="0" smtClean="0"/>
              <a:t>hilfreich.</a:t>
            </a:r>
            <a:endParaRPr lang="de-DE" sz="2200" dirty="0"/>
          </a:p>
          <a:p>
            <a:pPr marL="285750" lvl="0" indent="-285750">
              <a:buFont typeface="Arial" panose="020B0604020202020204" pitchFamily="34" charset="0"/>
              <a:buChar char="•"/>
            </a:pPr>
            <a:r>
              <a:rPr lang="de-DE" sz="2200" dirty="0"/>
              <a:t>Auch </a:t>
            </a:r>
            <a:r>
              <a:rPr lang="de-DE" sz="2200" dirty="0" err="1"/>
              <a:t>SuS</a:t>
            </a:r>
            <a:r>
              <a:rPr lang="de-DE" sz="2200" dirty="0"/>
              <a:t> können </a:t>
            </a:r>
            <a:r>
              <a:rPr lang="de-DE" sz="2200" b="1" dirty="0"/>
              <a:t>exemplarisch</a:t>
            </a:r>
            <a:r>
              <a:rPr lang="de-DE" sz="2200" dirty="0"/>
              <a:t> beobachtet werden (z.B. Vergleich verschiedener Leistungsstände)</a:t>
            </a:r>
          </a:p>
        </p:txBody>
      </p:sp>
    </p:spTree>
    <p:extLst>
      <p:ext uri="{BB962C8B-B14F-4D97-AF65-F5344CB8AC3E}">
        <p14:creationId xmlns:p14="http://schemas.microsoft.com/office/powerpoint/2010/main" val="195968951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Inhaltsplatzhalter 4">
            <a:extLst>
              <a:ext uri="{FF2B5EF4-FFF2-40B4-BE49-F238E27FC236}">
                <a16:creationId xmlns:a16="http://schemas.microsoft.com/office/drawing/2014/main" id="{F17E8971-2A82-41DD-904E-AF299D74DD40}"/>
              </a:ext>
            </a:extLst>
          </p:cNvPr>
          <p:cNvGraphicFramePr>
            <a:graphicFrameLocks noGrp="1"/>
          </p:cNvGraphicFramePr>
          <p:nvPr>
            <p:ph idx="1"/>
            <p:extLst>
              <p:ext uri="{D42A27DB-BD31-4B8C-83A1-F6EECF244321}">
                <p14:modId xmlns:p14="http://schemas.microsoft.com/office/powerpoint/2010/main" val="2188600045"/>
              </p:ext>
            </p:extLst>
          </p:nvPr>
        </p:nvGraphicFramePr>
        <p:xfrm>
          <a:off x="677031" y="1444940"/>
          <a:ext cx="8045488" cy="1167130"/>
        </p:xfrm>
        <a:graphic>
          <a:graphicData uri="http://schemas.openxmlformats.org/drawingml/2006/table">
            <a:tbl>
              <a:tblPr>
                <a:tableStyleId>{5C22544A-7EE6-4342-B048-85BDC9FD1C3A}</a:tableStyleId>
              </a:tblPr>
              <a:tblGrid>
                <a:gridCol w="8045488">
                  <a:extLst>
                    <a:ext uri="{9D8B030D-6E8A-4147-A177-3AD203B41FA5}">
                      <a16:colId xmlns:a16="http://schemas.microsoft.com/office/drawing/2014/main" val="3790869904"/>
                    </a:ext>
                  </a:extLst>
                </a:gridCol>
              </a:tblGrid>
              <a:tr h="562452">
                <a:tc>
                  <a:txBody>
                    <a:bodyPr/>
                    <a:lstStyle/>
                    <a:p>
                      <a:pPr>
                        <a:spcAft>
                          <a:spcPts val="300"/>
                        </a:spcAft>
                      </a:pPr>
                      <a:r>
                        <a:rPr lang="de-DE" sz="2400" kern="1200" dirty="0">
                          <a:solidFill>
                            <a:schemeClr val="bg1"/>
                          </a:solidFill>
                          <a:effectLst/>
                          <a:latin typeface="+mn-lt"/>
                          <a:ea typeface="+mn-ea"/>
                          <a:cs typeface="+mn-cs"/>
                        </a:rPr>
                        <a:t>Werden die Ergebnisse in Hinblick auf die formulierten </a:t>
                      </a:r>
                      <a:r>
                        <a:rPr lang="de-DE" sz="2400" b="1" kern="1200" dirty="0">
                          <a:solidFill>
                            <a:schemeClr val="bg1"/>
                          </a:solidFill>
                          <a:effectLst/>
                          <a:latin typeface="+mn-lt"/>
                          <a:ea typeface="+mn-ea"/>
                          <a:cs typeface="+mn-cs"/>
                        </a:rPr>
                        <a:t>Ziel-vorstellungen</a:t>
                      </a:r>
                      <a:r>
                        <a:rPr lang="de-DE" sz="2400" kern="1200" dirty="0">
                          <a:solidFill>
                            <a:schemeClr val="bg1"/>
                          </a:solidFill>
                          <a:effectLst/>
                          <a:latin typeface="+mn-lt"/>
                          <a:ea typeface="+mn-ea"/>
                          <a:cs typeface="+mn-cs"/>
                        </a:rPr>
                        <a:t> nachvollziehbar </a:t>
                      </a:r>
                      <a:r>
                        <a:rPr lang="de-DE" sz="2400" b="1" kern="1200" dirty="0">
                          <a:solidFill>
                            <a:schemeClr val="bg1"/>
                          </a:solidFill>
                          <a:effectLst/>
                          <a:latin typeface="+mn-lt"/>
                          <a:ea typeface="+mn-ea"/>
                          <a:cs typeface="+mn-cs"/>
                        </a:rPr>
                        <a:t>bewertet</a:t>
                      </a:r>
                      <a:r>
                        <a:rPr lang="de-DE" sz="2400" kern="1200" dirty="0">
                          <a:solidFill>
                            <a:schemeClr val="bg1"/>
                          </a:solidFill>
                          <a:effectLst/>
                          <a:latin typeface="+mn-lt"/>
                          <a:ea typeface="+mn-ea"/>
                          <a:cs typeface="+mn-cs"/>
                        </a:rPr>
                        <a:t>? Werden </a:t>
                      </a:r>
                      <a:r>
                        <a:rPr lang="de-DE" sz="2400" b="1" kern="1200" dirty="0">
                          <a:solidFill>
                            <a:schemeClr val="bg1"/>
                          </a:solidFill>
                          <a:effectLst/>
                          <a:latin typeface="+mn-lt"/>
                          <a:ea typeface="+mn-ea"/>
                          <a:cs typeface="+mn-cs"/>
                        </a:rPr>
                        <a:t>Schluss-folgerungen</a:t>
                      </a:r>
                      <a:r>
                        <a:rPr lang="de-DE" sz="2400" kern="1200" dirty="0">
                          <a:solidFill>
                            <a:schemeClr val="bg1"/>
                          </a:solidFill>
                          <a:effectLst/>
                          <a:latin typeface="+mn-lt"/>
                          <a:ea typeface="+mn-ea"/>
                          <a:cs typeface="+mn-cs"/>
                        </a:rPr>
                        <a:t> für die weitere unterrichtliche Tätigkeit abgeleitet?</a:t>
                      </a:r>
                      <a:endParaRPr lang="de-DE" sz="4000" kern="1200" dirty="0">
                        <a:solidFill>
                          <a:schemeClr val="bg1"/>
                        </a:solidFill>
                        <a:effectLst/>
                        <a:latin typeface="+mn-lt"/>
                        <a:ea typeface="+mn-ea"/>
                        <a:cs typeface="+mn-cs"/>
                      </a:endParaRPr>
                    </a:p>
                  </a:txBody>
                  <a:tcPr marL="34925" marR="34925" marT="34925" marB="34925">
                    <a:solidFill>
                      <a:srgbClr val="405B8A"/>
                    </a:solidFill>
                  </a:tcPr>
                </a:tc>
                <a:extLst>
                  <a:ext uri="{0D108BD9-81ED-4DB2-BD59-A6C34878D82A}">
                    <a16:rowId xmlns:a16="http://schemas.microsoft.com/office/drawing/2014/main" val="462083172"/>
                  </a:ext>
                </a:extLst>
              </a:tr>
            </a:tbl>
          </a:graphicData>
        </a:graphic>
      </p:graphicFrame>
      <p:sp>
        <p:nvSpPr>
          <p:cNvPr id="3" name="Titel 2">
            <a:extLst>
              <a:ext uri="{FF2B5EF4-FFF2-40B4-BE49-F238E27FC236}">
                <a16:creationId xmlns:a16="http://schemas.microsoft.com/office/drawing/2014/main" id="{B557ED76-160D-4D0E-B791-86D2A9ADF101}"/>
              </a:ext>
            </a:extLst>
          </p:cNvPr>
          <p:cNvSpPr>
            <a:spLocks noGrp="1"/>
          </p:cNvSpPr>
          <p:nvPr>
            <p:ph type="title"/>
          </p:nvPr>
        </p:nvSpPr>
        <p:spPr>
          <a:xfrm>
            <a:off x="611187" y="525462"/>
            <a:ext cx="7920000" cy="681831"/>
          </a:xfrm>
        </p:spPr>
        <p:txBody>
          <a:bodyPr>
            <a:normAutofit fontScale="90000"/>
          </a:bodyPr>
          <a:lstStyle/>
          <a:p>
            <a:r>
              <a:rPr lang="de-DE" sz="3200" dirty="0"/>
              <a:t>Inhaltliche Kriterien</a:t>
            </a:r>
            <a:r>
              <a:rPr lang="de-DE" sz="1200" dirty="0"/>
              <a:t/>
            </a:r>
            <a:br>
              <a:rPr lang="de-DE" sz="1200" dirty="0"/>
            </a:br>
            <a:r>
              <a:rPr lang="de-DE" sz="1600" dirty="0">
                <a:solidFill>
                  <a:srgbClr val="002060"/>
                </a:solidFill>
              </a:rPr>
              <a:t>Broschüre Ausbildung und Prüfung</a:t>
            </a:r>
          </a:p>
        </p:txBody>
      </p:sp>
      <p:sp>
        <p:nvSpPr>
          <p:cNvPr id="6" name="Textfeld 5">
            <a:extLst>
              <a:ext uri="{FF2B5EF4-FFF2-40B4-BE49-F238E27FC236}">
                <a16:creationId xmlns:a16="http://schemas.microsoft.com/office/drawing/2014/main" id="{96972B5D-CF79-49D5-A127-F9689C5E84D3}"/>
              </a:ext>
            </a:extLst>
          </p:cNvPr>
          <p:cNvSpPr txBox="1"/>
          <p:nvPr/>
        </p:nvSpPr>
        <p:spPr>
          <a:xfrm>
            <a:off x="677031" y="2776379"/>
            <a:ext cx="8245513" cy="2308324"/>
          </a:xfrm>
          <a:prstGeom prst="rect">
            <a:avLst/>
          </a:prstGeom>
          <a:noFill/>
        </p:spPr>
        <p:txBody>
          <a:bodyPr wrap="square" rtlCol="0">
            <a:spAutoFit/>
          </a:bodyPr>
          <a:lstStyle/>
          <a:p>
            <a:pPr marL="285750" indent="-285750">
              <a:buFont typeface="Arial" panose="020B0604020202020204" pitchFamily="34" charset="0"/>
              <a:buChar char="•"/>
            </a:pPr>
            <a:r>
              <a:rPr lang="de-DE" sz="2400" dirty="0" smtClean="0"/>
              <a:t>Gefragt </a:t>
            </a:r>
            <a:r>
              <a:rPr lang="de-DE" sz="2400" dirty="0"/>
              <a:t>ist eine ehrliche </a:t>
            </a:r>
            <a:r>
              <a:rPr lang="de-DE" sz="2400" dirty="0" smtClean="0"/>
              <a:t>Einschätzung, inwiefern das angestrebte Ziel erreicht wurde.</a:t>
            </a:r>
            <a:endParaRPr lang="de-DE" sz="2400" dirty="0"/>
          </a:p>
          <a:p>
            <a:pPr marL="285750" indent="-285750">
              <a:buFont typeface="Arial" panose="020B0604020202020204" pitchFamily="34" charset="0"/>
              <a:buChar char="•"/>
            </a:pPr>
            <a:r>
              <a:rPr lang="de-DE" sz="2400" dirty="0" smtClean="0"/>
              <a:t>Wird dargestellt, was </a:t>
            </a:r>
            <a:r>
              <a:rPr lang="de-DE" sz="2400" dirty="0"/>
              <a:t>beim nächsten Mal </a:t>
            </a:r>
            <a:r>
              <a:rPr lang="de-DE" sz="2400" dirty="0" smtClean="0"/>
              <a:t>verändert würde?</a:t>
            </a:r>
            <a:endParaRPr lang="de-DE" sz="2400" dirty="0"/>
          </a:p>
          <a:p>
            <a:pPr marL="285750" indent="-285750">
              <a:buFont typeface="Arial" panose="020B0604020202020204" pitchFamily="34" charset="0"/>
              <a:buChar char="•"/>
            </a:pPr>
            <a:r>
              <a:rPr lang="de-DE" sz="2400" dirty="0"/>
              <a:t>Welche Konsequenzen werden für die Weiterarbeit formuliert (fachlich und in Bezug auf die Lehrerrolle und das Lehrerhandeln)?</a:t>
            </a:r>
          </a:p>
        </p:txBody>
      </p:sp>
    </p:spTree>
    <p:extLst>
      <p:ext uri="{BB962C8B-B14F-4D97-AF65-F5344CB8AC3E}">
        <p14:creationId xmlns:p14="http://schemas.microsoft.com/office/powerpoint/2010/main" val="253832503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Inhaltsplatzhalter 4">
            <a:extLst>
              <a:ext uri="{FF2B5EF4-FFF2-40B4-BE49-F238E27FC236}">
                <a16:creationId xmlns:a16="http://schemas.microsoft.com/office/drawing/2014/main" id="{F17E8971-2A82-41DD-904E-AF299D74DD40}"/>
              </a:ext>
            </a:extLst>
          </p:cNvPr>
          <p:cNvGraphicFramePr>
            <a:graphicFrameLocks noGrp="1"/>
          </p:cNvGraphicFramePr>
          <p:nvPr>
            <p:ph idx="1"/>
            <p:extLst>
              <p:ext uri="{D42A27DB-BD31-4B8C-83A1-F6EECF244321}">
                <p14:modId xmlns:p14="http://schemas.microsoft.com/office/powerpoint/2010/main" val="4293609615"/>
              </p:ext>
            </p:extLst>
          </p:nvPr>
        </p:nvGraphicFramePr>
        <p:xfrm>
          <a:off x="677031" y="1316348"/>
          <a:ext cx="8045488" cy="2630170"/>
        </p:xfrm>
        <a:graphic>
          <a:graphicData uri="http://schemas.openxmlformats.org/drawingml/2006/table">
            <a:tbl>
              <a:tblPr>
                <a:tableStyleId>{5C22544A-7EE6-4342-B048-85BDC9FD1C3A}</a:tableStyleId>
              </a:tblPr>
              <a:tblGrid>
                <a:gridCol w="8045488">
                  <a:extLst>
                    <a:ext uri="{9D8B030D-6E8A-4147-A177-3AD203B41FA5}">
                      <a16:colId xmlns:a16="http://schemas.microsoft.com/office/drawing/2014/main" val="3790869904"/>
                    </a:ext>
                  </a:extLst>
                </a:gridCol>
              </a:tblGrid>
              <a:tr h="562452">
                <a:tc>
                  <a:txBody>
                    <a:bodyPr/>
                    <a:lstStyle/>
                    <a:p>
                      <a:r>
                        <a:rPr lang="de-DE" sz="2400" b="0" kern="1200" dirty="0">
                          <a:solidFill>
                            <a:schemeClr val="bg1"/>
                          </a:solidFill>
                          <a:effectLst/>
                          <a:latin typeface="+mn-lt"/>
                          <a:ea typeface="+mn-ea"/>
                          <a:cs typeface="+mn-cs"/>
                        </a:rPr>
                        <a:t>Ist die Arbeit </a:t>
                      </a:r>
                      <a:r>
                        <a:rPr lang="de-DE" sz="2400" b="1" kern="1200" dirty="0">
                          <a:solidFill>
                            <a:schemeClr val="bg1"/>
                          </a:solidFill>
                          <a:effectLst/>
                          <a:latin typeface="+mn-lt"/>
                          <a:ea typeface="+mn-ea"/>
                          <a:cs typeface="+mn-cs"/>
                        </a:rPr>
                        <a:t>übersichtlich</a:t>
                      </a:r>
                      <a:r>
                        <a:rPr lang="de-DE" sz="2400" b="0" kern="1200" dirty="0">
                          <a:solidFill>
                            <a:schemeClr val="bg1"/>
                          </a:solidFill>
                          <a:effectLst/>
                          <a:latin typeface="+mn-lt"/>
                          <a:ea typeface="+mn-ea"/>
                          <a:cs typeface="+mn-cs"/>
                        </a:rPr>
                        <a:t> strukturiert?</a:t>
                      </a:r>
                    </a:p>
                    <a:p>
                      <a:r>
                        <a:rPr lang="de-DE" sz="2400" kern="1200" dirty="0">
                          <a:solidFill>
                            <a:schemeClr val="bg1"/>
                          </a:solidFill>
                          <a:effectLst/>
                          <a:latin typeface="+mn-lt"/>
                          <a:ea typeface="+mn-ea"/>
                          <a:cs typeface="+mn-cs"/>
                        </a:rPr>
                        <a:t>Ist die Darstellung </a:t>
                      </a:r>
                      <a:r>
                        <a:rPr lang="de-DE" sz="2400" b="1" kern="1200" dirty="0">
                          <a:solidFill>
                            <a:schemeClr val="bg1"/>
                          </a:solidFill>
                          <a:effectLst/>
                          <a:latin typeface="+mn-lt"/>
                          <a:ea typeface="+mn-ea"/>
                          <a:cs typeface="+mn-cs"/>
                        </a:rPr>
                        <a:t>sprachlich</a:t>
                      </a:r>
                      <a:r>
                        <a:rPr lang="de-DE" sz="2400" kern="1200" dirty="0">
                          <a:solidFill>
                            <a:schemeClr val="bg1"/>
                          </a:solidFill>
                          <a:effectLst/>
                          <a:latin typeface="+mn-lt"/>
                          <a:ea typeface="+mn-ea"/>
                          <a:cs typeface="+mn-cs"/>
                        </a:rPr>
                        <a:t> präzise, verständlich und in der Gedankenführung stringent?</a:t>
                      </a:r>
                    </a:p>
                    <a:p>
                      <a:r>
                        <a:rPr lang="de-DE" sz="2400" kern="1200" dirty="0">
                          <a:solidFill>
                            <a:schemeClr val="bg1"/>
                          </a:solidFill>
                          <a:effectLst/>
                          <a:latin typeface="+mn-lt"/>
                          <a:ea typeface="+mn-ea"/>
                          <a:cs typeface="+mn-cs"/>
                        </a:rPr>
                        <a:t>Entsprechen </a:t>
                      </a:r>
                      <a:r>
                        <a:rPr lang="de-DE" sz="2400" b="1" kern="1200" dirty="0">
                          <a:solidFill>
                            <a:schemeClr val="bg1"/>
                          </a:solidFill>
                          <a:effectLst/>
                          <a:latin typeface="+mn-lt"/>
                          <a:ea typeface="+mn-ea"/>
                          <a:cs typeface="+mn-cs"/>
                        </a:rPr>
                        <a:t>sprachliche Richtigkeit</a:t>
                      </a:r>
                      <a:r>
                        <a:rPr lang="de-DE" sz="2400" kern="1200" dirty="0">
                          <a:solidFill>
                            <a:schemeClr val="bg1"/>
                          </a:solidFill>
                          <a:effectLst/>
                          <a:latin typeface="+mn-lt"/>
                          <a:ea typeface="+mn-ea"/>
                          <a:cs typeface="+mn-cs"/>
                        </a:rPr>
                        <a:t>, Umfang und äußeres Bild den üblichen Anforderungen?</a:t>
                      </a:r>
                    </a:p>
                    <a:p>
                      <a:r>
                        <a:rPr lang="de-DE" sz="2400" kern="1200" dirty="0">
                          <a:solidFill>
                            <a:schemeClr val="bg1"/>
                          </a:solidFill>
                          <a:effectLst/>
                          <a:latin typeface="+mn-lt"/>
                          <a:ea typeface="+mn-ea"/>
                          <a:cs typeface="+mn-cs"/>
                        </a:rPr>
                        <a:t>Werden </a:t>
                      </a:r>
                      <a:r>
                        <a:rPr lang="de-DE" sz="2400" b="1" kern="1200" dirty="0">
                          <a:solidFill>
                            <a:schemeClr val="bg1"/>
                          </a:solidFill>
                          <a:effectLst/>
                          <a:latin typeface="+mn-lt"/>
                          <a:ea typeface="+mn-ea"/>
                          <a:cs typeface="+mn-cs"/>
                        </a:rPr>
                        <a:t>Belegverfahren</a:t>
                      </a:r>
                      <a:r>
                        <a:rPr lang="de-DE" sz="2400" kern="1200" dirty="0">
                          <a:solidFill>
                            <a:schemeClr val="bg1"/>
                          </a:solidFill>
                          <a:effectLst/>
                          <a:latin typeface="+mn-lt"/>
                          <a:ea typeface="+mn-ea"/>
                          <a:cs typeface="+mn-cs"/>
                        </a:rPr>
                        <a:t> beachtet und verwendete </a:t>
                      </a:r>
                      <a:r>
                        <a:rPr lang="de-DE" sz="2400" b="1" kern="1200" dirty="0">
                          <a:solidFill>
                            <a:schemeClr val="bg1"/>
                          </a:solidFill>
                          <a:effectLst/>
                          <a:latin typeface="+mn-lt"/>
                          <a:ea typeface="+mn-ea"/>
                          <a:cs typeface="+mn-cs"/>
                        </a:rPr>
                        <a:t>Quellen</a:t>
                      </a:r>
                      <a:r>
                        <a:rPr lang="de-DE" sz="2400" kern="1200" dirty="0">
                          <a:solidFill>
                            <a:schemeClr val="bg1"/>
                          </a:solidFill>
                          <a:effectLst/>
                          <a:latin typeface="+mn-lt"/>
                          <a:ea typeface="+mn-ea"/>
                          <a:cs typeface="+mn-cs"/>
                        </a:rPr>
                        <a:t> benannt?</a:t>
                      </a:r>
                      <a:endParaRPr lang="de-DE" sz="4800" kern="1200" dirty="0">
                        <a:solidFill>
                          <a:schemeClr val="bg1"/>
                        </a:solidFill>
                        <a:effectLst/>
                        <a:latin typeface="+mn-lt"/>
                        <a:ea typeface="+mn-ea"/>
                        <a:cs typeface="+mn-cs"/>
                      </a:endParaRPr>
                    </a:p>
                  </a:txBody>
                  <a:tcPr marL="34925" marR="34925" marT="34925" marB="34925">
                    <a:solidFill>
                      <a:srgbClr val="405B8A"/>
                    </a:solidFill>
                  </a:tcPr>
                </a:tc>
                <a:extLst>
                  <a:ext uri="{0D108BD9-81ED-4DB2-BD59-A6C34878D82A}">
                    <a16:rowId xmlns:a16="http://schemas.microsoft.com/office/drawing/2014/main" val="462083172"/>
                  </a:ext>
                </a:extLst>
              </a:tr>
            </a:tbl>
          </a:graphicData>
        </a:graphic>
      </p:graphicFrame>
      <p:sp>
        <p:nvSpPr>
          <p:cNvPr id="3" name="Titel 2">
            <a:extLst>
              <a:ext uri="{FF2B5EF4-FFF2-40B4-BE49-F238E27FC236}">
                <a16:creationId xmlns:a16="http://schemas.microsoft.com/office/drawing/2014/main" id="{B557ED76-160D-4D0E-B791-86D2A9ADF101}"/>
              </a:ext>
            </a:extLst>
          </p:cNvPr>
          <p:cNvSpPr>
            <a:spLocks noGrp="1"/>
          </p:cNvSpPr>
          <p:nvPr>
            <p:ph type="title"/>
          </p:nvPr>
        </p:nvSpPr>
        <p:spPr>
          <a:xfrm>
            <a:off x="611187" y="525462"/>
            <a:ext cx="7920000" cy="681831"/>
          </a:xfrm>
        </p:spPr>
        <p:txBody>
          <a:bodyPr>
            <a:normAutofit fontScale="90000"/>
          </a:bodyPr>
          <a:lstStyle/>
          <a:p>
            <a:r>
              <a:rPr lang="de-DE" sz="3200" dirty="0"/>
              <a:t>Formale Kriterien</a:t>
            </a:r>
            <a:r>
              <a:rPr lang="de-DE" sz="1200" dirty="0"/>
              <a:t/>
            </a:r>
            <a:br>
              <a:rPr lang="de-DE" sz="1200" dirty="0"/>
            </a:br>
            <a:r>
              <a:rPr lang="de-DE" sz="1600" dirty="0">
                <a:solidFill>
                  <a:srgbClr val="002060"/>
                </a:solidFill>
              </a:rPr>
              <a:t>Broschüre Ausbildung und Prüfung</a:t>
            </a:r>
          </a:p>
        </p:txBody>
      </p:sp>
      <p:sp>
        <p:nvSpPr>
          <p:cNvPr id="6" name="Textfeld 5">
            <a:extLst>
              <a:ext uri="{FF2B5EF4-FFF2-40B4-BE49-F238E27FC236}">
                <a16:creationId xmlns:a16="http://schemas.microsoft.com/office/drawing/2014/main" id="{96972B5D-CF79-49D5-A127-F9689C5E84D3}"/>
              </a:ext>
            </a:extLst>
          </p:cNvPr>
          <p:cNvSpPr txBox="1"/>
          <p:nvPr/>
        </p:nvSpPr>
        <p:spPr>
          <a:xfrm>
            <a:off x="611187" y="4018158"/>
            <a:ext cx="8245513" cy="1938992"/>
          </a:xfrm>
          <a:prstGeom prst="rect">
            <a:avLst/>
          </a:prstGeom>
          <a:noFill/>
        </p:spPr>
        <p:txBody>
          <a:bodyPr wrap="square" rtlCol="0">
            <a:spAutoFit/>
          </a:bodyPr>
          <a:lstStyle/>
          <a:p>
            <a:pPr marL="285750" indent="-285750">
              <a:buFont typeface="Arial" panose="020B0604020202020204" pitchFamily="34" charset="0"/>
              <a:buChar char="•"/>
            </a:pPr>
            <a:r>
              <a:rPr lang="de-DE" sz="2400" dirty="0"/>
              <a:t>Wiederholungen sind zu vermeiden!</a:t>
            </a:r>
          </a:p>
          <a:p>
            <a:pPr marL="285750" indent="-285750">
              <a:buFont typeface="Arial" panose="020B0604020202020204" pitchFamily="34" charset="0"/>
              <a:buChar char="•"/>
            </a:pPr>
            <a:r>
              <a:rPr lang="de-DE" sz="2400" dirty="0" smtClean="0"/>
              <a:t>Werden die Abbildungen in </a:t>
            </a:r>
            <a:r>
              <a:rPr lang="de-DE" sz="2400" dirty="0"/>
              <a:t>den Text </a:t>
            </a:r>
            <a:r>
              <a:rPr lang="de-DE" sz="2400" dirty="0" smtClean="0"/>
              <a:t>eingebunden, </a:t>
            </a:r>
            <a:r>
              <a:rPr lang="de-DE" sz="2400" dirty="0"/>
              <a:t>insbesondere die Abbildungen aus dem </a:t>
            </a:r>
            <a:r>
              <a:rPr lang="de-DE" sz="2400" dirty="0" smtClean="0"/>
              <a:t>Anhang?</a:t>
            </a:r>
            <a:endParaRPr lang="de-DE" sz="2400" dirty="0"/>
          </a:p>
          <a:p>
            <a:pPr marL="285750" indent="-285750">
              <a:buFont typeface="Arial" panose="020B0604020202020204" pitchFamily="34" charset="0"/>
              <a:buChar char="•"/>
            </a:pPr>
            <a:r>
              <a:rPr lang="de-DE" sz="2400" dirty="0" smtClean="0"/>
              <a:t>Abkürzungen sind zu vermeiden.</a:t>
            </a:r>
            <a:endParaRPr lang="de-DE" sz="2400" dirty="0"/>
          </a:p>
          <a:p>
            <a:pPr marL="285750" indent="-285750">
              <a:buFont typeface="Arial" panose="020B0604020202020204" pitchFamily="34" charset="0"/>
              <a:buChar char="•"/>
            </a:pPr>
            <a:r>
              <a:rPr lang="de-DE" sz="2400" dirty="0" smtClean="0"/>
              <a:t>Ist der </a:t>
            </a:r>
            <a:r>
              <a:rPr lang="de-DE" sz="2400" dirty="0"/>
              <a:t>rote Faden </a:t>
            </a:r>
            <a:r>
              <a:rPr lang="de-DE" sz="2400" dirty="0" smtClean="0"/>
              <a:t>zu erkennen?</a:t>
            </a:r>
            <a:endParaRPr lang="de-DE" sz="2400" dirty="0"/>
          </a:p>
        </p:txBody>
      </p:sp>
    </p:spTree>
    <p:extLst>
      <p:ext uri="{BB962C8B-B14F-4D97-AF65-F5344CB8AC3E}">
        <p14:creationId xmlns:p14="http://schemas.microsoft.com/office/powerpoint/2010/main" val="2805605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nhaltsplatzhalter 1"/>
          <p:cNvSpPr>
            <a:spLocks noGrp="1"/>
          </p:cNvSpPr>
          <p:nvPr>
            <p:ph idx="1"/>
          </p:nvPr>
        </p:nvSpPr>
        <p:spPr>
          <a:xfrm>
            <a:off x="612813" y="1711110"/>
            <a:ext cx="8193765" cy="4443109"/>
          </a:xfrm>
        </p:spPr>
        <p:txBody>
          <a:bodyPr>
            <a:normAutofit fontScale="70000" lnSpcReduction="20000"/>
          </a:bodyPr>
          <a:lstStyle/>
          <a:p>
            <a:pPr>
              <a:lnSpc>
                <a:spcPct val="120000"/>
              </a:lnSpc>
            </a:pPr>
            <a:r>
              <a:rPr lang="de-DE" dirty="0" smtClean="0"/>
              <a:t>Im Korrekturexemplar sollten die Notizen zur Rechtschreibung und zum Inhalt verschriftlicht werden, damit dies bei Stellungnahmen und bei Zweitkorrekturverfahren zur Verfügung steht.</a:t>
            </a:r>
          </a:p>
          <a:p>
            <a:pPr>
              <a:lnSpc>
                <a:spcPct val="120000"/>
              </a:lnSpc>
            </a:pPr>
            <a:r>
              <a:rPr lang="de-DE" dirty="0" smtClean="0"/>
              <a:t>Aufbau des Gutachtens (siehe Formblatt): </a:t>
            </a:r>
          </a:p>
          <a:p>
            <a:pPr lvl="1">
              <a:lnSpc>
                <a:spcPct val="120000"/>
              </a:lnSpc>
            </a:pPr>
            <a:r>
              <a:rPr lang="de-DE" dirty="0" smtClean="0"/>
              <a:t>Thema</a:t>
            </a:r>
          </a:p>
          <a:p>
            <a:pPr lvl="1">
              <a:lnSpc>
                <a:spcPct val="120000"/>
              </a:lnSpc>
            </a:pPr>
            <a:r>
              <a:rPr lang="de-DE" dirty="0" smtClean="0"/>
              <a:t>Inhalt: siehe oben genannte, blau hinterlegte Fragen </a:t>
            </a:r>
          </a:p>
          <a:p>
            <a:pPr lvl="1">
              <a:lnSpc>
                <a:spcPct val="120000"/>
              </a:lnSpc>
            </a:pPr>
            <a:r>
              <a:rPr lang="de-DE" dirty="0" smtClean="0"/>
              <a:t>Formales (letzte Folie)</a:t>
            </a:r>
          </a:p>
          <a:p>
            <a:pPr lvl="1">
              <a:lnSpc>
                <a:spcPct val="120000"/>
              </a:lnSpc>
            </a:pPr>
            <a:r>
              <a:rPr lang="de-DE" dirty="0" smtClean="0"/>
              <a:t>Kurze Notenbegründung </a:t>
            </a:r>
          </a:p>
          <a:p>
            <a:pPr>
              <a:lnSpc>
                <a:spcPct val="120000"/>
              </a:lnSpc>
            </a:pPr>
            <a:r>
              <a:rPr lang="de-DE" dirty="0" smtClean="0"/>
              <a:t>Die Formulierungen aus den Bewertungskriterien werden aufgenommen.</a:t>
            </a:r>
          </a:p>
          <a:p>
            <a:pPr>
              <a:lnSpc>
                <a:spcPct val="120000"/>
              </a:lnSpc>
            </a:pPr>
            <a:r>
              <a:rPr lang="de-DE" dirty="0" smtClean="0"/>
              <a:t>Die Länge des Gutachtens sollte zwei Seiten nicht überschreiten (</a:t>
            </a:r>
            <a:r>
              <a:rPr lang="de-DE" dirty="0"/>
              <a:t>A</a:t>
            </a:r>
            <a:r>
              <a:rPr lang="de-DE" dirty="0" smtClean="0"/>
              <a:t>rial, 12-Punkt, mit Rand).</a:t>
            </a:r>
            <a:endParaRPr lang="de-DE" dirty="0"/>
          </a:p>
        </p:txBody>
      </p:sp>
      <p:sp>
        <p:nvSpPr>
          <p:cNvPr id="3" name="Titel 2"/>
          <p:cNvSpPr>
            <a:spLocks noGrp="1"/>
          </p:cNvSpPr>
          <p:nvPr>
            <p:ph type="title"/>
          </p:nvPr>
        </p:nvSpPr>
        <p:spPr/>
        <p:txBody>
          <a:bodyPr/>
          <a:lstStyle/>
          <a:p>
            <a:r>
              <a:rPr lang="de-DE" dirty="0" smtClean="0"/>
              <a:t>Hinweise zur Erstellung von Gutachten</a:t>
            </a:r>
            <a:endParaRPr lang="de-DE" dirty="0"/>
          </a:p>
        </p:txBody>
      </p:sp>
    </p:spTree>
    <p:extLst>
      <p:ext uri="{BB962C8B-B14F-4D97-AF65-F5344CB8AC3E}">
        <p14:creationId xmlns:p14="http://schemas.microsoft.com/office/powerpoint/2010/main" val="39474583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nhaltsplatzhalter 1">
            <a:extLst>
              <a:ext uri="{FF2B5EF4-FFF2-40B4-BE49-F238E27FC236}">
                <a16:creationId xmlns:a16="http://schemas.microsoft.com/office/drawing/2014/main" id="{A49CA04F-345C-4A05-A45F-8330A9E567C5}"/>
              </a:ext>
            </a:extLst>
          </p:cNvPr>
          <p:cNvSpPr>
            <a:spLocks noGrp="1"/>
          </p:cNvSpPr>
          <p:nvPr>
            <p:ph idx="1"/>
          </p:nvPr>
        </p:nvSpPr>
        <p:spPr>
          <a:xfrm>
            <a:off x="611188" y="1844674"/>
            <a:ext cx="7920000" cy="4631539"/>
          </a:xfrm>
        </p:spPr>
        <p:txBody>
          <a:bodyPr>
            <a:normAutofit fontScale="92500" lnSpcReduction="20000"/>
          </a:bodyPr>
          <a:lstStyle/>
          <a:p>
            <a:pPr marL="0" indent="0">
              <a:lnSpc>
                <a:spcPct val="110000"/>
              </a:lnSpc>
              <a:buNone/>
            </a:pPr>
            <a:r>
              <a:rPr lang="de-DE" dirty="0">
                <a:solidFill>
                  <a:schemeClr val="tx1">
                    <a:lumMod val="65000"/>
                    <a:lumOff val="35000"/>
                  </a:schemeClr>
                </a:solidFill>
              </a:rPr>
              <a:t>(1) Die Lehrkraft im Vorbereitungsdienst fertigt eine Hausarbeit an. </a:t>
            </a:r>
          </a:p>
          <a:p>
            <a:pPr marL="0" indent="0">
              <a:lnSpc>
                <a:spcPct val="110000"/>
              </a:lnSpc>
              <a:buNone/>
            </a:pPr>
            <a:r>
              <a:rPr lang="de-DE" dirty="0">
                <a:solidFill>
                  <a:schemeClr val="tx1">
                    <a:lumMod val="65000"/>
                    <a:lumOff val="35000"/>
                  </a:schemeClr>
                </a:solidFill>
              </a:rPr>
              <a:t>In der Hausarbeit </a:t>
            </a:r>
            <a:r>
              <a:rPr lang="de-DE" b="1" dirty="0">
                <a:solidFill>
                  <a:schemeClr val="tx1">
                    <a:lumMod val="65000"/>
                    <a:lumOff val="35000"/>
                  </a:schemeClr>
                </a:solidFill>
              </a:rPr>
              <a:t>dokumentiert und reflektiert </a:t>
            </a:r>
            <a:r>
              <a:rPr lang="de-DE" dirty="0">
                <a:solidFill>
                  <a:schemeClr val="tx1">
                    <a:lumMod val="65000"/>
                    <a:lumOff val="35000"/>
                  </a:schemeClr>
                </a:solidFill>
              </a:rPr>
              <a:t>die Lehrkraft im Vorbereitungsdienst exemplarisch Aspekte der eigenen schulischen Praxis und deren Wirkungen. </a:t>
            </a:r>
          </a:p>
          <a:p>
            <a:pPr marL="0" indent="0">
              <a:lnSpc>
                <a:spcPct val="110000"/>
              </a:lnSpc>
              <a:buNone/>
            </a:pPr>
            <a:r>
              <a:rPr lang="de-DE" dirty="0">
                <a:solidFill>
                  <a:schemeClr val="tx1">
                    <a:lumMod val="65000"/>
                    <a:lumOff val="35000"/>
                  </a:schemeClr>
                </a:solidFill>
              </a:rPr>
              <a:t>Dabei werden Ideen, Anregungen und didaktische Prinzipien aus den Ausbildungsveranstaltungen (§ 8 Absatz 1) erprobt.</a:t>
            </a:r>
          </a:p>
          <a:p>
            <a:pPr marL="0" indent="0">
              <a:lnSpc>
                <a:spcPct val="110000"/>
              </a:lnSpc>
              <a:buNone/>
            </a:pPr>
            <a:r>
              <a:rPr lang="de-DE" dirty="0">
                <a:solidFill>
                  <a:srgbClr val="C00000"/>
                </a:solidFill>
              </a:rPr>
              <a:t>Die Hausarbeit schließt damit an das Forschende Lernen aus dem Praktikum an.</a:t>
            </a:r>
          </a:p>
          <a:p>
            <a:pPr marL="0" indent="0">
              <a:lnSpc>
                <a:spcPct val="110000"/>
              </a:lnSpc>
              <a:buNone/>
            </a:pPr>
            <a:endParaRPr lang="de-DE" dirty="0"/>
          </a:p>
        </p:txBody>
      </p:sp>
      <p:sp>
        <p:nvSpPr>
          <p:cNvPr id="3" name="Titel 2">
            <a:extLst>
              <a:ext uri="{FF2B5EF4-FFF2-40B4-BE49-F238E27FC236}">
                <a16:creationId xmlns:a16="http://schemas.microsoft.com/office/drawing/2014/main" id="{8F68B79E-845D-48B7-BE58-9CC479E00694}"/>
              </a:ext>
            </a:extLst>
          </p:cNvPr>
          <p:cNvSpPr>
            <a:spLocks noGrp="1"/>
          </p:cNvSpPr>
          <p:nvPr>
            <p:ph type="title"/>
          </p:nvPr>
        </p:nvSpPr>
        <p:spPr/>
        <p:txBody>
          <a:bodyPr>
            <a:normAutofit/>
          </a:bodyPr>
          <a:lstStyle/>
          <a:p>
            <a:r>
              <a:rPr lang="de-DE" dirty="0"/>
              <a:t>Ziel der Hausarbeit</a:t>
            </a:r>
            <a:br>
              <a:rPr lang="de-DE" dirty="0"/>
            </a:br>
            <a:r>
              <a:rPr lang="de-DE" sz="1700" dirty="0"/>
              <a:t/>
            </a:r>
            <a:br>
              <a:rPr lang="de-DE" sz="1700" dirty="0"/>
            </a:br>
            <a:r>
              <a:rPr lang="de-DE" sz="2000" dirty="0">
                <a:solidFill>
                  <a:schemeClr val="tx1">
                    <a:lumMod val="65000"/>
                    <a:lumOff val="35000"/>
                  </a:schemeClr>
                </a:solidFill>
              </a:rPr>
              <a:t>APVO  Lehrkräfte, </a:t>
            </a:r>
            <a:r>
              <a:rPr lang="de-DE" sz="2000" b="1" dirty="0">
                <a:solidFill>
                  <a:schemeClr val="tx1">
                    <a:lumMod val="65000"/>
                    <a:lumOff val="35000"/>
                  </a:schemeClr>
                </a:solidFill>
              </a:rPr>
              <a:t>§ 11 Hausarbeit</a:t>
            </a:r>
            <a:endParaRPr lang="de-DE" dirty="0">
              <a:solidFill>
                <a:schemeClr val="tx1">
                  <a:lumMod val="65000"/>
                  <a:lumOff val="35000"/>
                </a:schemeClr>
              </a:solidFill>
            </a:endParaRPr>
          </a:p>
        </p:txBody>
      </p:sp>
    </p:spTree>
    <p:extLst>
      <p:ext uri="{BB962C8B-B14F-4D97-AF65-F5344CB8AC3E}">
        <p14:creationId xmlns:p14="http://schemas.microsoft.com/office/powerpoint/2010/main" val="293906583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nhaltsplatzhalter 1">
            <a:extLst>
              <a:ext uri="{FF2B5EF4-FFF2-40B4-BE49-F238E27FC236}">
                <a16:creationId xmlns:a16="http://schemas.microsoft.com/office/drawing/2014/main" id="{FBD42BC2-A081-46AC-9A58-39AFF4679BC6}"/>
              </a:ext>
            </a:extLst>
          </p:cNvPr>
          <p:cNvSpPr>
            <a:spLocks noGrp="1"/>
          </p:cNvSpPr>
          <p:nvPr>
            <p:ph idx="1"/>
          </p:nvPr>
        </p:nvSpPr>
        <p:spPr>
          <a:xfrm>
            <a:off x="611188" y="1844675"/>
            <a:ext cx="5893307" cy="4012786"/>
          </a:xfrm>
        </p:spPr>
        <p:txBody>
          <a:bodyPr/>
          <a:lstStyle/>
          <a:p>
            <a:r>
              <a:rPr lang="de-DE" dirty="0"/>
              <a:t>Überlegungen zur Klasse, Thema, Leitfrage</a:t>
            </a:r>
          </a:p>
          <a:p>
            <a:r>
              <a:rPr lang="de-DE" dirty="0"/>
              <a:t>Kontaktaufnahme zur Studienleitung</a:t>
            </a:r>
          </a:p>
          <a:p>
            <a:r>
              <a:rPr lang="de-DE" dirty="0"/>
              <a:t>Absprache zum Thema</a:t>
            </a:r>
          </a:p>
          <a:p>
            <a:r>
              <a:rPr lang="de-DE" dirty="0"/>
              <a:t>Beginn des Zeitraums der Hausarbeit</a:t>
            </a:r>
          </a:p>
          <a:p>
            <a:r>
              <a:rPr lang="de-DE" dirty="0"/>
              <a:t>Beginn der Unterrichtseinheit</a:t>
            </a:r>
          </a:p>
        </p:txBody>
      </p:sp>
      <p:sp>
        <p:nvSpPr>
          <p:cNvPr id="3" name="Titel 2">
            <a:extLst>
              <a:ext uri="{FF2B5EF4-FFF2-40B4-BE49-F238E27FC236}">
                <a16:creationId xmlns:a16="http://schemas.microsoft.com/office/drawing/2014/main" id="{55A84873-DC86-47AB-AF38-EE8CA184B406}"/>
              </a:ext>
            </a:extLst>
          </p:cNvPr>
          <p:cNvSpPr>
            <a:spLocks noGrp="1"/>
          </p:cNvSpPr>
          <p:nvPr>
            <p:ph type="title"/>
          </p:nvPr>
        </p:nvSpPr>
        <p:spPr/>
        <p:txBody>
          <a:bodyPr/>
          <a:lstStyle/>
          <a:p>
            <a:r>
              <a:rPr lang="de-DE" dirty="0"/>
              <a:t>Zeitlicher Ablauf</a:t>
            </a:r>
          </a:p>
        </p:txBody>
      </p:sp>
      <p:sp>
        <p:nvSpPr>
          <p:cNvPr id="4" name="Bildplatzhalter 3">
            <a:extLst>
              <a:ext uri="{FF2B5EF4-FFF2-40B4-BE49-F238E27FC236}">
                <a16:creationId xmlns:a16="http://schemas.microsoft.com/office/drawing/2014/main" id="{6B1EBF77-420B-44AD-9850-8C039C74D73C}"/>
              </a:ext>
            </a:extLst>
          </p:cNvPr>
          <p:cNvSpPr>
            <a:spLocks noGrp="1"/>
          </p:cNvSpPr>
          <p:nvPr>
            <p:ph type="pic" sz="quarter" idx="15"/>
          </p:nvPr>
        </p:nvSpPr>
        <p:spPr/>
      </p:sp>
      <p:sp>
        <p:nvSpPr>
          <p:cNvPr id="5" name="Rechteck 4">
            <a:extLst>
              <a:ext uri="{FF2B5EF4-FFF2-40B4-BE49-F238E27FC236}">
                <a16:creationId xmlns:a16="http://schemas.microsoft.com/office/drawing/2014/main" id="{F22997F8-255A-434F-9172-F18E3435FFDB}"/>
              </a:ext>
            </a:extLst>
          </p:cNvPr>
          <p:cNvSpPr/>
          <p:nvPr/>
        </p:nvSpPr>
        <p:spPr>
          <a:xfrm>
            <a:off x="6504495" y="1875933"/>
            <a:ext cx="2422689" cy="97620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000" dirty="0"/>
              <a:t>Anfang zweites Semester</a:t>
            </a:r>
          </a:p>
        </p:txBody>
      </p:sp>
      <p:sp>
        <p:nvSpPr>
          <p:cNvPr id="6" name="Rechteck 5">
            <a:extLst>
              <a:ext uri="{FF2B5EF4-FFF2-40B4-BE49-F238E27FC236}">
                <a16:creationId xmlns:a16="http://schemas.microsoft.com/office/drawing/2014/main" id="{0C2C7B0B-9554-4CE0-83A8-8F1CEA3E0A9B}"/>
              </a:ext>
            </a:extLst>
          </p:cNvPr>
          <p:cNvSpPr/>
          <p:nvPr/>
        </p:nvSpPr>
        <p:spPr>
          <a:xfrm>
            <a:off x="6504495" y="4176861"/>
            <a:ext cx="2422689" cy="126162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000" dirty="0"/>
              <a:t>Spätestens drei Monate vor Ende des zweiten Semesters</a:t>
            </a:r>
          </a:p>
        </p:txBody>
      </p:sp>
      <p:cxnSp>
        <p:nvCxnSpPr>
          <p:cNvPr id="8" name="Gerade Verbindung mit Pfeil 7">
            <a:extLst>
              <a:ext uri="{FF2B5EF4-FFF2-40B4-BE49-F238E27FC236}">
                <a16:creationId xmlns:a16="http://schemas.microsoft.com/office/drawing/2014/main" id="{201D1D69-2C13-4C94-AC3D-38449559E811}"/>
              </a:ext>
            </a:extLst>
          </p:cNvPr>
          <p:cNvCxnSpPr>
            <a:cxnSpLocks/>
          </p:cNvCxnSpPr>
          <p:nvPr/>
        </p:nvCxnSpPr>
        <p:spPr>
          <a:xfrm flipH="1">
            <a:off x="5316718" y="4399515"/>
            <a:ext cx="1366886" cy="0"/>
          </a:xfrm>
          <a:prstGeom prst="straightConnector1">
            <a:avLst/>
          </a:prstGeom>
          <a:ln w="76200">
            <a:tailEnd type="triangle"/>
          </a:ln>
        </p:spPr>
        <p:style>
          <a:lnRef idx="1">
            <a:schemeClr val="accent1"/>
          </a:lnRef>
          <a:fillRef idx="0">
            <a:schemeClr val="accent1"/>
          </a:fillRef>
          <a:effectRef idx="0">
            <a:schemeClr val="accent1"/>
          </a:effectRef>
          <a:fontRef idx="minor">
            <a:schemeClr val="tx1"/>
          </a:fontRef>
        </p:style>
      </p:cxnSp>
      <p:sp>
        <p:nvSpPr>
          <p:cNvPr id="10" name="Rechteck 9">
            <a:extLst>
              <a:ext uri="{FF2B5EF4-FFF2-40B4-BE49-F238E27FC236}">
                <a16:creationId xmlns:a16="http://schemas.microsoft.com/office/drawing/2014/main" id="{E310002D-F5DC-443B-B97D-2B869F65012C}"/>
              </a:ext>
            </a:extLst>
          </p:cNvPr>
          <p:cNvSpPr/>
          <p:nvPr/>
        </p:nvSpPr>
        <p:spPr>
          <a:xfrm>
            <a:off x="6504495" y="3587441"/>
            <a:ext cx="2422689" cy="46355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000" dirty="0"/>
              <a:t>Kurz vorher</a:t>
            </a:r>
          </a:p>
        </p:txBody>
      </p:sp>
      <p:cxnSp>
        <p:nvCxnSpPr>
          <p:cNvPr id="11" name="Gerade Verbindung mit Pfeil 10">
            <a:extLst>
              <a:ext uri="{FF2B5EF4-FFF2-40B4-BE49-F238E27FC236}">
                <a16:creationId xmlns:a16="http://schemas.microsoft.com/office/drawing/2014/main" id="{62026A87-48BA-4523-AE68-7ED9E0B7C24C}"/>
              </a:ext>
            </a:extLst>
          </p:cNvPr>
          <p:cNvCxnSpPr>
            <a:cxnSpLocks/>
          </p:cNvCxnSpPr>
          <p:nvPr/>
        </p:nvCxnSpPr>
        <p:spPr>
          <a:xfrm flipH="1">
            <a:off x="4946604" y="3866115"/>
            <a:ext cx="1737000" cy="0"/>
          </a:xfrm>
          <a:prstGeom prst="straightConnector1">
            <a:avLst/>
          </a:prstGeom>
          <a:ln w="76200">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93026088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nhaltsplatzhalter 1"/>
          <p:cNvSpPr>
            <a:spLocks noGrp="1"/>
          </p:cNvSpPr>
          <p:nvPr>
            <p:ph idx="1"/>
          </p:nvPr>
        </p:nvSpPr>
        <p:spPr/>
        <p:txBody>
          <a:bodyPr/>
          <a:lstStyle/>
          <a:p>
            <a:r>
              <a:rPr lang="de-DE" dirty="0" smtClean="0"/>
              <a:t>Letztmöglicher Termin zur Themenstellung ist jeweils der 30.04. bzw. der 31.10. </a:t>
            </a:r>
          </a:p>
          <a:p>
            <a:pPr lvl="1"/>
            <a:endParaRPr lang="de-DE" dirty="0"/>
          </a:p>
          <a:p>
            <a:r>
              <a:rPr lang="de-DE" dirty="0" smtClean="0"/>
              <a:t>Wichtig: Die Studienleitung stellt sicher, dass die Themenstellung fristgerecht erfolgt und legt das Thema fest.</a:t>
            </a:r>
            <a:endParaRPr lang="de-DE" dirty="0"/>
          </a:p>
        </p:txBody>
      </p:sp>
      <p:sp>
        <p:nvSpPr>
          <p:cNvPr id="3" name="Titel 2"/>
          <p:cNvSpPr>
            <a:spLocks noGrp="1"/>
          </p:cNvSpPr>
          <p:nvPr>
            <p:ph type="title"/>
          </p:nvPr>
        </p:nvSpPr>
        <p:spPr/>
        <p:txBody>
          <a:bodyPr/>
          <a:lstStyle/>
          <a:p>
            <a:r>
              <a:rPr lang="de-DE" dirty="0" smtClean="0"/>
              <a:t>Hinweise zum Ablauf</a:t>
            </a:r>
            <a:endParaRPr lang="de-DE" dirty="0"/>
          </a:p>
        </p:txBody>
      </p:sp>
      <p:sp>
        <p:nvSpPr>
          <p:cNvPr id="4" name="Bildplatzhalter 3"/>
          <p:cNvSpPr>
            <a:spLocks noGrp="1"/>
          </p:cNvSpPr>
          <p:nvPr>
            <p:ph type="pic" sz="quarter" idx="15"/>
          </p:nvPr>
        </p:nvSpPr>
        <p:spPr/>
      </p:sp>
    </p:spTree>
    <p:extLst>
      <p:ext uri="{BB962C8B-B14F-4D97-AF65-F5344CB8AC3E}">
        <p14:creationId xmlns:p14="http://schemas.microsoft.com/office/powerpoint/2010/main" val="239541529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nhaltsplatzhalter 1">
            <a:extLst>
              <a:ext uri="{FF2B5EF4-FFF2-40B4-BE49-F238E27FC236}">
                <a16:creationId xmlns:a16="http://schemas.microsoft.com/office/drawing/2014/main" id="{A49CA04F-345C-4A05-A45F-8330A9E567C5}"/>
              </a:ext>
            </a:extLst>
          </p:cNvPr>
          <p:cNvSpPr>
            <a:spLocks noGrp="1"/>
          </p:cNvSpPr>
          <p:nvPr>
            <p:ph idx="1"/>
          </p:nvPr>
        </p:nvSpPr>
        <p:spPr>
          <a:xfrm>
            <a:off x="611188" y="1701794"/>
            <a:ext cx="7920000" cy="4787901"/>
          </a:xfrm>
        </p:spPr>
        <p:txBody>
          <a:bodyPr>
            <a:normAutofit fontScale="85000" lnSpcReduction="20000"/>
          </a:bodyPr>
          <a:lstStyle/>
          <a:p>
            <a:pPr marL="0" indent="0">
              <a:lnSpc>
                <a:spcPct val="110000"/>
              </a:lnSpc>
              <a:buNone/>
            </a:pPr>
            <a:r>
              <a:rPr lang="de-DE" dirty="0">
                <a:solidFill>
                  <a:schemeClr val="tx1">
                    <a:lumMod val="65000"/>
                    <a:lumOff val="35000"/>
                  </a:schemeClr>
                </a:solidFill>
              </a:rPr>
              <a:t>(2) Das Thema der Hausarbeit wird in Absprache mit der Lehrkraft im Vorbereitungsdienst </a:t>
            </a:r>
            <a:r>
              <a:rPr lang="de-DE" b="1" dirty="0">
                <a:solidFill>
                  <a:schemeClr val="tx1">
                    <a:lumMod val="65000"/>
                    <a:lumOff val="35000"/>
                  </a:schemeClr>
                </a:solidFill>
              </a:rPr>
              <a:t>von einer Studienleiterin oder einem Studienleiter des IQSH gestellt</a:t>
            </a:r>
            <a:r>
              <a:rPr lang="de-DE" dirty="0">
                <a:solidFill>
                  <a:schemeClr val="tx1">
                    <a:lumMod val="65000"/>
                    <a:lumOff val="35000"/>
                  </a:schemeClr>
                </a:solidFill>
              </a:rPr>
              <a:t>, deren oder dessen Fachgebiet das Thema zuzuordnen ist. </a:t>
            </a:r>
          </a:p>
          <a:p>
            <a:pPr marL="0" indent="0">
              <a:lnSpc>
                <a:spcPct val="110000"/>
              </a:lnSpc>
              <a:buNone/>
            </a:pPr>
            <a:r>
              <a:rPr lang="de-DE" dirty="0">
                <a:solidFill>
                  <a:schemeClr val="tx1">
                    <a:lumMod val="65000"/>
                    <a:lumOff val="35000"/>
                  </a:schemeClr>
                </a:solidFill>
              </a:rPr>
              <a:t>Nicht zulässig ist für die Hausarbeit ein Thema, in dem die Lehrkraft im Vorbereitungsdienst bereits eine wissenschaftliche Arbeit geschrieben hat. </a:t>
            </a:r>
          </a:p>
          <a:p>
            <a:pPr marL="0" indent="0">
              <a:lnSpc>
                <a:spcPct val="110000"/>
              </a:lnSpc>
              <a:buNone/>
            </a:pPr>
            <a:r>
              <a:rPr lang="de-DE" dirty="0">
                <a:solidFill>
                  <a:schemeClr val="tx1">
                    <a:lumMod val="65000"/>
                    <a:lumOff val="35000"/>
                  </a:schemeClr>
                </a:solidFill>
              </a:rPr>
              <a:t>Die Themenstellung muss spätestens drei Monate vor dem Ende des zweiten Ausbildungshalbjahres erfolgen.</a:t>
            </a:r>
          </a:p>
          <a:p>
            <a:pPr marL="0" indent="0">
              <a:lnSpc>
                <a:spcPct val="110000"/>
              </a:lnSpc>
              <a:buNone/>
            </a:pPr>
            <a:r>
              <a:rPr lang="de-DE" sz="2600" dirty="0">
                <a:solidFill>
                  <a:srgbClr val="C00000"/>
                </a:solidFill>
              </a:rPr>
              <a:t>Bei Teilzeit spätestens x Monate (je nach Bearbeitungs-zeitraum) vor dem Ende des vorletzten Halbjahres.</a:t>
            </a:r>
          </a:p>
        </p:txBody>
      </p:sp>
      <p:sp>
        <p:nvSpPr>
          <p:cNvPr id="3" name="Titel 2">
            <a:extLst>
              <a:ext uri="{FF2B5EF4-FFF2-40B4-BE49-F238E27FC236}">
                <a16:creationId xmlns:a16="http://schemas.microsoft.com/office/drawing/2014/main" id="{8F68B79E-845D-48B7-BE58-9CC479E00694}"/>
              </a:ext>
            </a:extLst>
          </p:cNvPr>
          <p:cNvSpPr>
            <a:spLocks noGrp="1"/>
          </p:cNvSpPr>
          <p:nvPr>
            <p:ph type="title"/>
          </p:nvPr>
        </p:nvSpPr>
        <p:spPr/>
        <p:txBody>
          <a:bodyPr>
            <a:normAutofit/>
          </a:bodyPr>
          <a:lstStyle/>
          <a:p>
            <a:r>
              <a:rPr lang="de-DE" dirty="0"/>
              <a:t>Formulierung des Themas</a:t>
            </a:r>
            <a:r>
              <a:rPr lang="de-DE" sz="4000" dirty="0"/>
              <a:t/>
            </a:r>
            <a:br>
              <a:rPr lang="de-DE" sz="4000" dirty="0"/>
            </a:br>
            <a:r>
              <a:rPr lang="de-DE" sz="1700" dirty="0"/>
              <a:t/>
            </a:r>
            <a:br>
              <a:rPr lang="de-DE" sz="1700" dirty="0"/>
            </a:br>
            <a:r>
              <a:rPr lang="de-DE" sz="2200" dirty="0">
                <a:solidFill>
                  <a:schemeClr val="tx1">
                    <a:lumMod val="65000"/>
                    <a:lumOff val="35000"/>
                  </a:schemeClr>
                </a:solidFill>
              </a:rPr>
              <a:t>APVO  Lehrkräfte, </a:t>
            </a:r>
            <a:r>
              <a:rPr lang="de-DE" sz="2200" b="1" dirty="0">
                <a:solidFill>
                  <a:schemeClr val="tx1">
                    <a:lumMod val="65000"/>
                    <a:lumOff val="35000"/>
                  </a:schemeClr>
                </a:solidFill>
              </a:rPr>
              <a:t>§ 11 Hausarbeit</a:t>
            </a:r>
            <a:endParaRPr lang="de-DE" sz="2200" dirty="0">
              <a:solidFill>
                <a:schemeClr val="tx1">
                  <a:lumMod val="65000"/>
                  <a:lumOff val="35000"/>
                </a:schemeClr>
              </a:solidFill>
            </a:endParaRPr>
          </a:p>
        </p:txBody>
      </p:sp>
    </p:spTree>
    <p:extLst>
      <p:ext uri="{BB962C8B-B14F-4D97-AF65-F5344CB8AC3E}">
        <p14:creationId xmlns:p14="http://schemas.microsoft.com/office/powerpoint/2010/main" val="422689107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nhaltsplatzhalter 1">
            <a:extLst>
              <a:ext uri="{FF2B5EF4-FFF2-40B4-BE49-F238E27FC236}">
                <a16:creationId xmlns:a16="http://schemas.microsoft.com/office/drawing/2014/main" id="{A49CA04F-345C-4A05-A45F-8330A9E567C5}"/>
              </a:ext>
            </a:extLst>
          </p:cNvPr>
          <p:cNvSpPr>
            <a:spLocks noGrp="1"/>
          </p:cNvSpPr>
          <p:nvPr>
            <p:ph idx="1"/>
          </p:nvPr>
        </p:nvSpPr>
        <p:spPr>
          <a:xfrm>
            <a:off x="611188" y="1658933"/>
            <a:ext cx="7920000" cy="4484688"/>
          </a:xfrm>
        </p:spPr>
        <p:txBody>
          <a:bodyPr>
            <a:normAutofit fontScale="70000" lnSpcReduction="20000"/>
          </a:bodyPr>
          <a:lstStyle/>
          <a:p>
            <a:pPr marL="0" indent="0">
              <a:lnSpc>
                <a:spcPct val="120000"/>
              </a:lnSpc>
              <a:spcBef>
                <a:spcPts val="600"/>
              </a:spcBef>
              <a:buNone/>
            </a:pPr>
            <a:r>
              <a:rPr lang="de-DE" dirty="0"/>
              <a:t>Das Thema ist nicht die Leitfrage.</a:t>
            </a:r>
          </a:p>
          <a:p>
            <a:pPr marL="0" indent="0">
              <a:lnSpc>
                <a:spcPct val="120000"/>
              </a:lnSpc>
              <a:spcBef>
                <a:spcPts val="600"/>
              </a:spcBef>
              <a:buNone/>
            </a:pPr>
            <a:r>
              <a:rPr lang="de-DE" dirty="0"/>
              <a:t>Das Thema kann allgemein sein, z. B.</a:t>
            </a:r>
          </a:p>
          <a:p>
            <a:pPr>
              <a:lnSpc>
                <a:spcPct val="120000"/>
              </a:lnSpc>
              <a:spcBef>
                <a:spcPts val="600"/>
              </a:spcBef>
            </a:pPr>
            <a:r>
              <a:rPr lang="de-DE" dirty="0"/>
              <a:t>Quadratische Funktionen in Klasse 9</a:t>
            </a:r>
          </a:p>
          <a:p>
            <a:pPr>
              <a:lnSpc>
                <a:spcPct val="120000"/>
              </a:lnSpc>
              <a:spcBef>
                <a:spcPts val="600"/>
              </a:spcBef>
            </a:pPr>
            <a:r>
              <a:rPr lang="de-DE" dirty="0"/>
              <a:t>Beweise in der Einheit zu Kongruenzsätzen</a:t>
            </a:r>
          </a:p>
          <a:p>
            <a:pPr>
              <a:lnSpc>
                <a:spcPct val="120000"/>
              </a:lnSpc>
              <a:spcBef>
                <a:spcPts val="600"/>
              </a:spcBef>
            </a:pPr>
            <a:r>
              <a:rPr lang="de-DE" dirty="0"/>
              <a:t>…</a:t>
            </a:r>
          </a:p>
          <a:p>
            <a:pPr marL="0" indent="0">
              <a:lnSpc>
                <a:spcPct val="120000"/>
              </a:lnSpc>
              <a:spcBef>
                <a:spcPts val="600"/>
              </a:spcBef>
              <a:buNone/>
            </a:pPr>
            <a:r>
              <a:rPr lang="de-DE" dirty="0"/>
              <a:t>Oder auch spezifischer</a:t>
            </a:r>
          </a:p>
          <a:p>
            <a:pPr>
              <a:lnSpc>
                <a:spcPct val="120000"/>
              </a:lnSpc>
              <a:spcBef>
                <a:spcPts val="600"/>
              </a:spcBef>
            </a:pPr>
            <a:r>
              <a:rPr lang="de-DE" dirty="0"/>
              <a:t>Differenzierung mit Hilfe von Kompetenzrastern beim Einstieg in die Analysis</a:t>
            </a:r>
          </a:p>
          <a:p>
            <a:pPr>
              <a:lnSpc>
                <a:spcPct val="120000"/>
              </a:lnSpc>
              <a:spcBef>
                <a:spcPts val="600"/>
              </a:spcBef>
            </a:pPr>
            <a:r>
              <a:rPr lang="de-DE" dirty="0"/>
              <a:t>…</a:t>
            </a:r>
          </a:p>
          <a:p>
            <a:pPr marL="0" indent="0">
              <a:lnSpc>
                <a:spcPct val="120000"/>
              </a:lnSpc>
              <a:spcBef>
                <a:spcPts val="600"/>
              </a:spcBef>
              <a:buNone/>
            </a:pPr>
            <a:r>
              <a:rPr lang="de-DE" dirty="0"/>
              <a:t>Die </a:t>
            </a:r>
            <a:r>
              <a:rPr lang="de-DE" dirty="0" err="1"/>
              <a:t>LiV</a:t>
            </a:r>
            <a:r>
              <a:rPr lang="de-DE" dirty="0"/>
              <a:t> </a:t>
            </a:r>
            <a:r>
              <a:rPr lang="de-DE" dirty="0" smtClean="0"/>
              <a:t>schlägt in der Regel </a:t>
            </a:r>
            <a:r>
              <a:rPr lang="de-DE" dirty="0"/>
              <a:t>das </a:t>
            </a:r>
            <a:r>
              <a:rPr lang="de-DE" dirty="0" smtClean="0"/>
              <a:t>Thema, die Leitfrage(n) und eine Gliederung vor. Die </a:t>
            </a:r>
            <a:r>
              <a:rPr lang="de-DE" dirty="0" err="1" smtClean="0"/>
              <a:t>LiV</a:t>
            </a:r>
            <a:r>
              <a:rPr lang="de-DE" dirty="0" smtClean="0"/>
              <a:t> formuliert ihre Leitfrage(n) eigenständig.</a:t>
            </a:r>
            <a:endParaRPr lang="de-DE" dirty="0"/>
          </a:p>
        </p:txBody>
      </p:sp>
      <p:sp>
        <p:nvSpPr>
          <p:cNvPr id="3" name="Titel 2">
            <a:extLst>
              <a:ext uri="{FF2B5EF4-FFF2-40B4-BE49-F238E27FC236}">
                <a16:creationId xmlns:a16="http://schemas.microsoft.com/office/drawing/2014/main" id="{8F68B79E-845D-48B7-BE58-9CC479E00694}"/>
              </a:ext>
            </a:extLst>
          </p:cNvPr>
          <p:cNvSpPr>
            <a:spLocks noGrp="1"/>
          </p:cNvSpPr>
          <p:nvPr>
            <p:ph type="title"/>
          </p:nvPr>
        </p:nvSpPr>
        <p:spPr/>
        <p:txBody>
          <a:bodyPr/>
          <a:lstStyle/>
          <a:p>
            <a:r>
              <a:rPr lang="de-DE" dirty="0"/>
              <a:t>Formulierung des Themas</a:t>
            </a:r>
          </a:p>
        </p:txBody>
      </p:sp>
    </p:spTree>
    <p:extLst>
      <p:ext uri="{BB962C8B-B14F-4D97-AF65-F5344CB8AC3E}">
        <p14:creationId xmlns:p14="http://schemas.microsoft.com/office/powerpoint/2010/main" val="358898404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nhaltsplatzhalter 1">
            <a:extLst>
              <a:ext uri="{FF2B5EF4-FFF2-40B4-BE49-F238E27FC236}">
                <a16:creationId xmlns:a16="http://schemas.microsoft.com/office/drawing/2014/main" id="{A49CA04F-345C-4A05-A45F-8330A9E567C5}"/>
              </a:ext>
            </a:extLst>
          </p:cNvPr>
          <p:cNvSpPr>
            <a:spLocks noGrp="1"/>
          </p:cNvSpPr>
          <p:nvPr>
            <p:ph idx="1"/>
          </p:nvPr>
        </p:nvSpPr>
        <p:spPr>
          <a:xfrm>
            <a:off x="611188" y="1771650"/>
            <a:ext cx="7920000" cy="4507707"/>
          </a:xfrm>
        </p:spPr>
        <p:txBody>
          <a:bodyPr>
            <a:normAutofit fontScale="77500" lnSpcReduction="20000"/>
          </a:bodyPr>
          <a:lstStyle/>
          <a:p>
            <a:pPr marL="0" indent="0">
              <a:lnSpc>
                <a:spcPct val="110000"/>
              </a:lnSpc>
              <a:buNone/>
            </a:pPr>
            <a:r>
              <a:rPr lang="de-DE" dirty="0" smtClean="0"/>
              <a:t>Im Beratungsgespräch </a:t>
            </a:r>
            <a:r>
              <a:rPr lang="de-DE" dirty="0"/>
              <a:t>legt die </a:t>
            </a:r>
            <a:r>
              <a:rPr lang="de-DE" dirty="0" err="1"/>
              <a:t>LiV</a:t>
            </a:r>
            <a:r>
              <a:rPr lang="de-DE" dirty="0"/>
              <a:t> dar, was sie untersuchen will, gerne schriftlich (Exposé nach Absprache): </a:t>
            </a:r>
          </a:p>
          <a:p>
            <a:pPr>
              <a:lnSpc>
                <a:spcPct val="110000"/>
              </a:lnSpc>
            </a:pPr>
            <a:r>
              <a:rPr lang="de-DE" dirty="0"/>
              <a:t>In welcher Klasse? </a:t>
            </a:r>
          </a:p>
          <a:p>
            <a:pPr>
              <a:lnSpc>
                <a:spcPct val="110000"/>
              </a:lnSpc>
            </a:pPr>
            <a:r>
              <a:rPr lang="de-DE" dirty="0"/>
              <a:t>Zu welchem Thema?</a:t>
            </a:r>
          </a:p>
          <a:p>
            <a:pPr>
              <a:lnSpc>
                <a:spcPct val="110000"/>
              </a:lnSpc>
            </a:pPr>
            <a:r>
              <a:rPr lang="de-DE" dirty="0"/>
              <a:t>Zu welchen </a:t>
            </a:r>
            <a:r>
              <a:rPr lang="de-DE" dirty="0" smtClean="0"/>
              <a:t>Leitfragen bzw. zu welcher Leitfrage? </a:t>
            </a:r>
            <a:r>
              <a:rPr lang="de-DE" dirty="0"/>
              <a:t>Was sollen die </a:t>
            </a:r>
            <a:r>
              <a:rPr lang="de-DE" dirty="0" err="1"/>
              <a:t>SuS</a:t>
            </a:r>
            <a:r>
              <a:rPr lang="de-DE" dirty="0"/>
              <a:t> lernen (Zielvorstellungen)?</a:t>
            </a:r>
          </a:p>
          <a:p>
            <a:pPr>
              <a:lnSpc>
                <a:spcPct val="110000"/>
              </a:lnSpc>
            </a:pPr>
            <a:r>
              <a:rPr lang="de-DE" dirty="0"/>
              <a:t>Wie </a:t>
            </a:r>
            <a:r>
              <a:rPr lang="de-DE" dirty="0" smtClean="0"/>
              <a:t>soll bzw. sollen </a:t>
            </a:r>
            <a:r>
              <a:rPr lang="de-DE" dirty="0"/>
              <a:t>die </a:t>
            </a:r>
            <a:r>
              <a:rPr lang="de-DE" dirty="0" smtClean="0"/>
              <a:t>Leitfrage(n) </a:t>
            </a:r>
            <a:r>
              <a:rPr lang="de-DE" dirty="0"/>
              <a:t>beantwortet werden? (Evaluationsverfahren)</a:t>
            </a:r>
          </a:p>
          <a:p>
            <a:pPr marL="0" indent="0">
              <a:lnSpc>
                <a:spcPct val="110000"/>
              </a:lnSpc>
              <a:buNone/>
            </a:pPr>
            <a:r>
              <a:rPr lang="de-DE" dirty="0"/>
              <a:t>Die Studienleitung kann Hinweise geben, warum einige Überlegungen zu hinterfragen sind, sie formuliert aber weder </a:t>
            </a:r>
            <a:r>
              <a:rPr lang="de-DE" dirty="0" smtClean="0"/>
              <a:t>Leitfrage(n) </a:t>
            </a:r>
            <a:r>
              <a:rPr lang="de-DE" dirty="0"/>
              <a:t>noch Zielvorstellungen.</a:t>
            </a:r>
          </a:p>
          <a:p>
            <a:pPr marL="0" indent="0">
              <a:lnSpc>
                <a:spcPct val="110000"/>
              </a:lnSpc>
              <a:buNone/>
            </a:pPr>
            <a:r>
              <a:rPr lang="de-DE" dirty="0"/>
              <a:t>Die Studienleitung kann Literaturtipps geben.</a:t>
            </a:r>
          </a:p>
        </p:txBody>
      </p:sp>
      <p:sp>
        <p:nvSpPr>
          <p:cNvPr id="3" name="Titel 2">
            <a:extLst>
              <a:ext uri="{FF2B5EF4-FFF2-40B4-BE49-F238E27FC236}">
                <a16:creationId xmlns:a16="http://schemas.microsoft.com/office/drawing/2014/main" id="{8F68B79E-845D-48B7-BE58-9CC479E00694}"/>
              </a:ext>
            </a:extLst>
          </p:cNvPr>
          <p:cNvSpPr>
            <a:spLocks noGrp="1"/>
          </p:cNvSpPr>
          <p:nvPr>
            <p:ph type="title"/>
          </p:nvPr>
        </p:nvSpPr>
        <p:spPr/>
        <p:txBody>
          <a:bodyPr/>
          <a:lstStyle/>
          <a:p>
            <a:r>
              <a:rPr lang="de-DE" dirty="0" smtClean="0"/>
              <a:t>Beratung </a:t>
            </a:r>
            <a:r>
              <a:rPr lang="de-DE" dirty="0"/>
              <a:t>zur Hausarbeit</a:t>
            </a:r>
          </a:p>
        </p:txBody>
      </p:sp>
    </p:spTree>
    <p:extLst>
      <p:ext uri="{BB962C8B-B14F-4D97-AF65-F5344CB8AC3E}">
        <p14:creationId xmlns:p14="http://schemas.microsoft.com/office/powerpoint/2010/main" val="353466263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nhaltsplatzhalter 1">
            <a:extLst>
              <a:ext uri="{FF2B5EF4-FFF2-40B4-BE49-F238E27FC236}">
                <a16:creationId xmlns:a16="http://schemas.microsoft.com/office/drawing/2014/main" id="{A49CA04F-345C-4A05-A45F-8330A9E567C5}"/>
              </a:ext>
            </a:extLst>
          </p:cNvPr>
          <p:cNvSpPr>
            <a:spLocks noGrp="1"/>
          </p:cNvSpPr>
          <p:nvPr>
            <p:ph idx="1"/>
          </p:nvPr>
        </p:nvSpPr>
        <p:spPr>
          <a:xfrm>
            <a:off x="612813" y="1824676"/>
            <a:ext cx="7920000" cy="4095357"/>
          </a:xfrm>
        </p:spPr>
        <p:txBody>
          <a:bodyPr>
            <a:normAutofit fontScale="85000" lnSpcReduction="20000"/>
          </a:bodyPr>
          <a:lstStyle/>
          <a:p>
            <a:pPr marL="0" indent="0">
              <a:lnSpc>
                <a:spcPct val="120000"/>
              </a:lnSpc>
              <a:buNone/>
            </a:pPr>
            <a:r>
              <a:rPr lang="de-DE" dirty="0">
                <a:solidFill>
                  <a:schemeClr val="tx1">
                    <a:lumMod val="65000"/>
                    <a:lumOff val="35000"/>
                  </a:schemeClr>
                </a:solidFill>
              </a:rPr>
              <a:t>(3) Die Hausarbeit soll einen Umfang von </a:t>
            </a:r>
            <a:r>
              <a:rPr lang="de-DE" b="1" dirty="0">
                <a:solidFill>
                  <a:schemeClr val="tx1">
                    <a:lumMod val="65000"/>
                    <a:lumOff val="35000"/>
                  </a:schemeClr>
                </a:solidFill>
              </a:rPr>
              <a:t>etwa 20 Seiten </a:t>
            </a:r>
            <a:r>
              <a:rPr lang="de-DE" dirty="0">
                <a:solidFill>
                  <a:schemeClr val="tx1">
                    <a:lumMod val="65000"/>
                    <a:lumOff val="35000"/>
                  </a:schemeClr>
                </a:solidFill>
              </a:rPr>
              <a:t>haben. Am Schluss der Hausarbeit hat die Lehrkraft im Vorbereitungsdienst zu versichern, dass die Arbeit selbständig angefertigt ist und nur die angegebenen Hilfsmittel benutzt worden sind. Drei Monate nach Themenstellung müssen zwei Exemplare der Hausarbeit zur Benotung eingereicht werden.</a:t>
            </a:r>
          </a:p>
          <a:p>
            <a:pPr marL="0" indent="0">
              <a:lnSpc>
                <a:spcPct val="120000"/>
              </a:lnSpc>
              <a:buNone/>
            </a:pPr>
            <a:endParaRPr lang="de-DE" dirty="0">
              <a:solidFill>
                <a:schemeClr val="tx1">
                  <a:lumMod val="65000"/>
                  <a:lumOff val="35000"/>
                </a:schemeClr>
              </a:solidFill>
            </a:endParaRPr>
          </a:p>
          <a:p>
            <a:pPr marL="0" indent="0">
              <a:lnSpc>
                <a:spcPct val="120000"/>
              </a:lnSpc>
              <a:buNone/>
            </a:pPr>
            <a:r>
              <a:rPr lang="de-DE" dirty="0">
                <a:solidFill>
                  <a:srgbClr val="C00000"/>
                </a:solidFill>
              </a:rPr>
              <a:t>Die Hausarbeit kann an das IQSH oder direkt an die Studienleitung geschickt werden.</a:t>
            </a:r>
          </a:p>
        </p:txBody>
      </p:sp>
      <p:sp>
        <p:nvSpPr>
          <p:cNvPr id="3" name="Titel 2">
            <a:extLst>
              <a:ext uri="{FF2B5EF4-FFF2-40B4-BE49-F238E27FC236}">
                <a16:creationId xmlns:a16="http://schemas.microsoft.com/office/drawing/2014/main" id="{8F68B79E-845D-48B7-BE58-9CC479E00694}"/>
              </a:ext>
            </a:extLst>
          </p:cNvPr>
          <p:cNvSpPr>
            <a:spLocks noGrp="1"/>
          </p:cNvSpPr>
          <p:nvPr>
            <p:ph type="title"/>
          </p:nvPr>
        </p:nvSpPr>
        <p:spPr/>
        <p:txBody>
          <a:bodyPr>
            <a:normAutofit/>
          </a:bodyPr>
          <a:lstStyle/>
          <a:p>
            <a:r>
              <a:rPr lang="de-DE" dirty="0"/>
              <a:t>Formalia</a:t>
            </a:r>
            <a:r>
              <a:rPr lang="de-DE" sz="4000" dirty="0"/>
              <a:t/>
            </a:r>
            <a:br>
              <a:rPr lang="de-DE" sz="4000" dirty="0"/>
            </a:br>
            <a:r>
              <a:rPr lang="de-DE" sz="1700" dirty="0"/>
              <a:t/>
            </a:r>
            <a:br>
              <a:rPr lang="de-DE" sz="1700" dirty="0"/>
            </a:br>
            <a:r>
              <a:rPr lang="de-DE" sz="2200" dirty="0">
                <a:solidFill>
                  <a:schemeClr val="tx1">
                    <a:lumMod val="65000"/>
                    <a:lumOff val="35000"/>
                  </a:schemeClr>
                </a:solidFill>
              </a:rPr>
              <a:t>APVO  Lehrkräfte, </a:t>
            </a:r>
            <a:r>
              <a:rPr lang="de-DE" sz="2200" b="1" dirty="0">
                <a:solidFill>
                  <a:schemeClr val="tx1">
                    <a:lumMod val="65000"/>
                    <a:lumOff val="35000"/>
                  </a:schemeClr>
                </a:solidFill>
              </a:rPr>
              <a:t>§ 11 Hausarbeit</a:t>
            </a:r>
            <a:endParaRPr lang="de-DE" sz="2200" dirty="0">
              <a:solidFill>
                <a:schemeClr val="tx1">
                  <a:lumMod val="65000"/>
                  <a:lumOff val="35000"/>
                </a:schemeClr>
              </a:solidFill>
            </a:endParaRPr>
          </a:p>
        </p:txBody>
      </p:sp>
    </p:spTree>
    <p:extLst>
      <p:ext uri="{BB962C8B-B14F-4D97-AF65-F5344CB8AC3E}">
        <p14:creationId xmlns:p14="http://schemas.microsoft.com/office/powerpoint/2010/main" val="997703072"/>
      </p:ext>
    </p:extLst>
  </p:cSld>
  <p:clrMapOvr>
    <a:masterClrMapping/>
  </p:clrMapOvr>
</p:sld>
</file>

<file path=ppt/theme/theme1.xml><?xml version="1.0" encoding="utf-8"?>
<a:theme xmlns:a="http://schemas.openxmlformats.org/drawingml/2006/main" name="IQSH">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1944</Words>
  <Application>Microsoft Office PowerPoint</Application>
  <PresentationFormat>Bildschirmpräsentation (4:3)</PresentationFormat>
  <Paragraphs>198</Paragraphs>
  <Slides>25</Slides>
  <Notes>16</Notes>
  <HiddenSlides>1</HiddenSlides>
  <MMClips>0</MMClips>
  <ScaleCrop>false</ScaleCrop>
  <HeadingPairs>
    <vt:vector size="6" baseType="variant">
      <vt:variant>
        <vt:lpstr>Verwendete Schriftarten</vt:lpstr>
      </vt:variant>
      <vt:variant>
        <vt:i4>5</vt:i4>
      </vt:variant>
      <vt:variant>
        <vt:lpstr>Design</vt:lpstr>
      </vt:variant>
      <vt:variant>
        <vt:i4>1</vt:i4>
      </vt:variant>
      <vt:variant>
        <vt:lpstr>Folientitel</vt:lpstr>
      </vt:variant>
      <vt:variant>
        <vt:i4>25</vt:i4>
      </vt:variant>
    </vt:vector>
  </HeadingPairs>
  <TitlesOfParts>
    <vt:vector size="31" baseType="lpstr">
      <vt:lpstr>SimSun</vt:lpstr>
      <vt:lpstr>Arial</vt:lpstr>
      <vt:lpstr>Calibri</vt:lpstr>
      <vt:lpstr>Mangal</vt:lpstr>
      <vt:lpstr>Times New Roman</vt:lpstr>
      <vt:lpstr>IQSH</vt:lpstr>
      <vt:lpstr>Hausarbeiten</vt:lpstr>
      <vt:lpstr>Das Webinar für die LiV</vt:lpstr>
      <vt:lpstr>Ziel der Hausarbeit  APVO  Lehrkräfte, § 11 Hausarbeit</vt:lpstr>
      <vt:lpstr>Zeitlicher Ablauf</vt:lpstr>
      <vt:lpstr>Hinweise zum Ablauf</vt:lpstr>
      <vt:lpstr>Formulierung des Themas  APVO  Lehrkräfte, § 11 Hausarbeit</vt:lpstr>
      <vt:lpstr>Formulierung des Themas</vt:lpstr>
      <vt:lpstr>Beratung zur Hausarbeit</vt:lpstr>
      <vt:lpstr>Formalia  APVO  Lehrkräfte, § 11 Hausarbeit</vt:lpstr>
      <vt:lpstr>Formalia  Broschüre Ausbildung und Prüfung</vt:lpstr>
      <vt:lpstr>Formalia  APVO  Lehrkräfte, § 11 Hausarbeit</vt:lpstr>
      <vt:lpstr>Umgang mit Stellungnahmen</vt:lpstr>
      <vt:lpstr>Text für die Erklärung im Überdenkungsverfahren</vt:lpstr>
      <vt:lpstr>Benotung</vt:lpstr>
      <vt:lpstr>Inhaltliche Kriterien Broschüre Ausbildung und Prüfung</vt:lpstr>
      <vt:lpstr>Zielvorstellungen - Beispiele</vt:lpstr>
      <vt:lpstr>Inhaltliche Kriterien Broschüre Ausbildung und Prüfung</vt:lpstr>
      <vt:lpstr>Inhaltliche Kriterien Broschüre Ausbildung und Prüfung</vt:lpstr>
      <vt:lpstr>Inhaltliche Kriterien Broschüre Ausbildung und Prüfung</vt:lpstr>
      <vt:lpstr>Inhaltliche Kriterien Broschüre Ausbildung und Prüfung</vt:lpstr>
      <vt:lpstr>Inhaltliche Kriterien Broschüre Ausbildung und Prüfung</vt:lpstr>
      <vt:lpstr>Inhaltliche Kriterien Broschüre Ausbildung und Prüfung</vt:lpstr>
      <vt:lpstr>Inhaltliche Kriterien Broschüre Ausbildung und Prüfung</vt:lpstr>
      <vt:lpstr>Formale Kriterien Broschüre Ausbildung und Prüfung</vt:lpstr>
      <vt:lpstr>Hinweise zur Erstellung von Gutachten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IQSH</dc:creator>
  <cp:lastModifiedBy>Abshagen, Dr. Maike (IQSH)</cp:lastModifiedBy>
  <cp:revision>80</cp:revision>
  <dcterms:created xsi:type="dcterms:W3CDTF">2015-10-10T11:15:27Z</dcterms:created>
  <dcterms:modified xsi:type="dcterms:W3CDTF">2019-10-02T12:29:48Z</dcterms:modified>
</cp:coreProperties>
</file>