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2" r:id="rId3"/>
    <p:sldId id="297" r:id="rId4"/>
    <p:sldId id="284" r:id="rId5"/>
    <p:sldId id="265" r:id="rId6"/>
    <p:sldId id="318" r:id="rId7"/>
    <p:sldId id="309" r:id="rId8"/>
    <p:sldId id="323" r:id="rId9"/>
    <p:sldId id="320" r:id="rId10"/>
    <p:sldId id="321" r:id="rId11"/>
    <p:sldId id="32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kusch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79963" autoAdjust="0"/>
  </p:normalViewPr>
  <p:slideViewPr>
    <p:cSldViewPr snapToGrid="0">
      <p:cViewPr varScale="1">
        <p:scale>
          <a:sx n="85" d="100"/>
          <a:sy n="85" d="100"/>
        </p:scale>
        <p:origin x="12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614CF-2E3B-ED45-B208-758D2BC20F2E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5E86-79DC-B14B-A9E6-EEFDF1C000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65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F9A75-DEB8-4994-96EC-A091542B301B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97DC0-AAF1-4DEF-8B26-AEC65FCDF4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51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7DC0-AAF1-4DEF-8B26-AEC65FCDF41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24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7DC0-AAF1-4DEF-8B26-AEC65FCDF41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5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gibt wenig empirischer Forschung über die Wirksamkeit früher politischer Bildung zum Beispiel zur </a:t>
            </a:r>
            <a:r>
              <a:rPr lang="de-DE" dirty="0" err="1"/>
              <a:t>Extremismusprävention</a:t>
            </a:r>
            <a:r>
              <a:rPr lang="de-DE" dirty="0"/>
              <a:t>, aber Einigkeit in fachdidaktischen Konzepten, die eine frühe Einübung demokratischer Gepflogenheiten geboten ist, das Kinder Experten ihrer Lebenswelt sind und damit Partizipieren, dass große Politik Kindern altersgerecht vermittelbar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97DC0-AAF1-4DEF-8B26-AEC65FCDF41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32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1976 Landeszentrale für politische Bildung, Aufbruch in Folge der 68 , Hoffnung auf den sozialen Ausgleich durch Bildung, Gesamtschulen, auch verdächtigt als Hort der linken Indoktrination, Schule der Revolution Politikdidaktiker unterschiedlicher Parteipolitischer und konfessioneller Herkunft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97DC0-AAF1-4DEF-8B26-AEC65FCDF41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65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Argumente Sammeln, weitere Themen sammeln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7DC0-AAF1-4DEF-8B26-AEC65FCDF41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33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6A4AF7-A21F-3A4A-865D-DB78BF4B6682}" type="slidenum">
              <a:rPr lang="de-DE" sz="1200"/>
              <a:pPr/>
              <a:t>8</a:t>
            </a:fld>
            <a:endParaRPr 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9E96C0-B7F8-A348-BE4A-BA3DC567F022}" type="slidenum">
              <a:rPr lang="de-DE" sz="1200"/>
              <a:pPr/>
              <a:t>9</a:t>
            </a:fld>
            <a:endParaRPr 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90DE8D-4F09-D44E-B7BC-640BA7D83105}" type="slidenum">
              <a:rPr lang="de-DE" sz="1200"/>
              <a:pPr/>
              <a:t>10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AAF3-8250-4435-A37C-9FA27AF70F29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E7F-CFB2-4715-A7B8-664047ED9F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5CB762F-A5F5-4067-A35C-6F2106AACF52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68DF0E-D5F8-4061-97B4-4F8CEB9ACBA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D5CB0D-3C91-4BE6-8F2C-656FB519B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8520" y="2667000"/>
            <a:ext cx="4665543" cy="2398987"/>
          </a:xfrm>
        </p:spPr>
        <p:txBody>
          <a:bodyPr>
            <a:normAutofit/>
          </a:bodyPr>
          <a:lstStyle/>
          <a:p>
            <a:r>
              <a:rPr lang="de-DE" sz="3200" dirty="0"/>
              <a:t>Demokratiebildung im Sachunterricht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9" y="1169623"/>
            <a:ext cx="6535605" cy="5246417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7011451" y="2956560"/>
            <a:ext cx="4937760" cy="2560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Demokratiebildung im Sachunterricht</a:t>
            </a:r>
          </a:p>
        </p:txBody>
      </p:sp>
    </p:spTree>
    <p:extLst>
      <p:ext uri="{BB962C8B-B14F-4D97-AF65-F5344CB8AC3E}">
        <p14:creationId xmlns:p14="http://schemas.microsoft.com/office/powerpoint/2010/main" val="31911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ＭＳ Ｐゴシック" charset="0"/>
              </a:rPr>
              <a:t>Erkenntnisleitende Fragen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97524" y="1814514"/>
            <a:ext cx="10972800" cy="4281487"/>
          </a:xfrm>
        </p:spPr>
        <p:txBody>
          <a:bodyPr rtlCol="0">
            <a:normAutofit fontScale="77500" lnSpcReduction="20000"/>
          </a:bodyPr>
          <a:lstStyle/>
          <a:p>
            <a:pPr marL="381000" indent="-381000" defTabSz="11430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de-DE" sz="1600" dirty="0">
              <a:latin typeface="Arial" charset="0"/>
              <a:cs typeface="ＭＳ Ｐゴシック" charset="0"/>
            </a:endParaRPr>
          </a:p>
          <a:p>
            <a:pPr marL="381000" indent="-381000" defTabSz="11430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de-DE" sz="1600" dirty="0">
              <a:latin typeface="Arial" charset="0"/>
              <a:cs typeface="ＭＳ Ｐゴシック" charset="0"/>
            </a:endParaRPr>
          </a:p>
          <a:p>
            <a:pPr marL="381000" indent="-381000" defTabSz="11430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de-DE" sz="1600" dirty="0">
              <a:latin typeface="Arial" charset="0"/>
              <a:cs typeface="ＭＳ Ｐゴシック" charset="0"/>
            </a:endParaRPr>
          </a:p>
          <a:p>
            <a:pPr marL="381000" indent="-381000" defTabSz="11430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de-DE" sz="3800" dirty="0">
                <a:latin typeface="Arial" charset="0"/>
                <a:cs typeface="ＭＳ Ｐゴシック" charset="0"/>
              </a:rPr>
              <a:t>Fragen (erkenntnisleitende Fragen) strukturieren</a:t>
            </a:r>
          </a:p>
          <a:p>
            <a:pPr marL="381000" indent="-381000" defTabSz="11430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FontTx/>
              <a:buNone/>
              <a:defRPr/>
            </a:pPr>
            <a:r>
              <a:rPr lang="de-DE" sz="3800" dirty="0">
                <a:latin typeface="Arial" charset="0"/>
                <a:cs typeface="ＭＳ Ｐゴシック" charset="0"/>
              </a:rPr>
              <a:t>	die Arbeit von komplexen Fragestellungen zu</a:t>
            </a:r>
          </a:p>
          <a:p>
            <a:pPr marL="381000" indent="-381000" defTabSz="11430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FontTx/>
              <a:buNone/>
              <a:defRPr/>
            </a:pPr>
            <a:r>
              <a:rPr lang="de-DE" sz="3800" dirty="0">
                <a:latin typeface="Arial" charset="0"/>
                <a:cs typeface="ＭＳ Ｐゴシック" charset="0"/>
              </a:rPr>
              <a:t>	lösbaren Einzelaufgaben.</a:t>
            </a:r>
          </a:p>
          <a:p>
            <a:pPr marL="381000" indent="-381000" defTabSz="11430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Tx/>
              <a:buNone/>
              <a:defRPr/>
            </a:pPr>
            <a:r>
              <a:rPr lang="de-DE" sz="3800" dirty="0">
                <a:latin typeface="Arial" charset="0"/>
                <a:cs typeface="ＭＳ Ｐゴシック" charset="0"/>
              </a:rPr>
              <a:t>	 </a:t>
            </a:r>
          </a:p>
          <a:p>
            <a:pPr marL="381000" indent="-381000" defTabSz="11430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de-DE" sz="3800" dirty="0">
                <a:latin typeface="Arial" charset="0"/>
                <a:cs typeface="ＭＳ Ｐゴシック" charset="0"/>
              </a:rPr>
              <a:t>Die gesamte Unterrichtsarbeit dient der umfassenden Beantwortung der HLF/ A.</a:t>
            </a:r>
            <a:endParaRPr lang="de-DE" sz="2400" dirty="0">
              <a:latin typeface="Arial" charset="0"/>
              <a:cs typeface="ＭＳ Ｐゴシック" charset="0"/>
            </a:endParaRPr>
          </a:p>
          <a:p>
            <a:pPr marL="381000" indent="-381000" defTabSz="11430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857250" lvl="1" algn="r" defTabSz="11430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de-DE" sz="2000" dirty="0">
              <a:latin typeface="Arial" charset="0"/>
            </a:endParaRPr>
          </a:p>
          <a:p>
            <a:pPr marL="857250" lvl="1" algn="ctr" defTabSz="11430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r>
              <a:rPr lang="de-DE" sz="1600" dirty="0">
                <a:latin typeface="Arial" charset="0"/>
              </a:rPr>
              <a:t>	</a:t>
            </a:r>
            <a:endParaRPr lang="de-DE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377" y="645026"/>
            <a:ext cx="161192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867508" y="6211888"/>
            <a:ext cx="69869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vgl. Leitfaden zu den Fachanforderungen Sachunterricht, S. 12</a:t>
            </a:r>
          </a:p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3122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ＭＳ Ｐゴシック" charset="0"/>
              </a:rPr>
              <a:t>Was sind Kompetenzen?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44423"/>
            <a:ext cx="10972800" cy="42817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33CC"/>
                </a:solidFill>
                <a:latin typeface="Arial" charset="0"/>
                <a:cs typeface="ＭＳ Ｐゴシック" charset="0"/>
              </a:rPr>
              <a:t>Fähigkeiten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33CC33"/>
                </a:solidFill>
                <a:latin typeface="Arial" charset="0"/>
                <a:cs typeface="ＭＳ Ｐゴシック" charset="0"/>
              </a:rPr>
              <a:t>Fertigkeiten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FF0066"/>
                </a:solidFill>
                <a:latin typeface="Arial" charset="0"/>
                <a:cs typeface="ＭＳ Ｐゴシック" charset="0"/>
              </a:rPr>
              <a:t>Haltung/Bereitschaft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>
              <a:solidFill>
                <a:srgbClr val="FF0066"/>
              </a:solidFill>
              <a:latin typeface="Arial" charset="0"/>
              <a:cs typeface="ＭＳ Ｐゴシック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sz="4000" b="1" dirty="0">
                <a:solidFill>
                  <a:srgbClr val="FF0066"/>
                </a:solidFill>
                <a:latin typeface="Arial" charset="0"/>
                <a:cs typeface="ＭＳ Ｐゴシック" charset="0"/>
              </a:rPr>
              <a:t>       </a:t>
            </a:r>
            <a:r>
              <a:rPr lang="de-DE" sz="4000" b="1" dirty="0">
                <a:cs typeface="ＭＳ Ｐゴシック" charset="0"/>
              </a:rPr>
              <a:t>um Probleme zu lösen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de-DE" dirty="0">
              <a:solidFill>
                <a:srgbClr val="0033CC"/>
              </a:solidFill>
              <a:latin typeface="Arial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dirty="0">
                <a:solidFill>
                  <a:srgbClr val="0033CC"/>
                </a:solidFill>
                <a:latin typeface="Arial" charset="0"/>
                <a:cs typeface="ＭＳ Ｐゴシック" charset="0"/>
              </a:rPr>
              <a:t>Sach-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dirty="0">
                <a:solidFill>
                  <a:srgbClr val="33CC33"/>
                </a:solidFill>
                <a:latin typeface="Arial" charset="0"/>
                <a:cs typeface="ＭＳ Ｐゴシック" charset="0"/>
              </a:rPr>
              <a:t>Methoden-		</a:t>
            </a:r>
            <a:r>
              <a:rPr lang="de-DE" sz="2000" dirty="0">
                <a:latin typeface="Arial" charset="0"/>
                <a:cs typeface="ＭＳ Ｐゴシック" charset="0"/>
              </a:rPr>
              <a:t> </a:t>
            </a:r>
            <a:r>
              <a:rPr lang="de-DE" dirty="0">
                <a:latin typeface="Arial" charset="0"/>
                <a:cs typeface="ＭＳ Ｐゴシック" charset="0"/>
              </a:rPr>
              <a:t>-Kompetenz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dirty="0">
                <a:solidFill>
                  <a:srgbClr val="FF0066"/>
                </a:solidFill>
                <a:latin typeface="Arial" charset="0"/>
                <a:cs typeface="ＭＳ Ｐゴシック" charset="0"/>
              </a:rPr>
              <a:t>Sozial-/Selbst-</a:t>
            </a:r>
          </a:p>
        </p:txBody>
      </p:sp>
      <p:sp>
        <p:nvSpPr>
          <p:cNvPr id="31747" name="AutoShape 7"/>
          <p:cNvSpPr>
            <a:spLocks/>
          </p:cNvSpPr>
          <p:nvPr/>
        </p:nvSpPr>
        <p:spPr bwMode="auto">
          <a:xfrm>
            <a:off x="3006201" y="4795746"/>
            <a:ext cx="265723" cy="1347788"/>
          </a:xfrm>
          <a:prstGeom prst="rightBrace">
            <a:avLst>
              <a:gd name="adj1" fmla="val 520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 sz="2400"/>
          </a:p>
        </p:txBody>
      </p:sp>
      <p:sp>
        <p:nvSpPr>
          <p:cNvPr id="2" name="Pfeil nach rechts 1"/>
          <p:cNvSpPr/>
          <p:nvPr/>
        </p:nvSpPr>
        <p:spPr>
          <a:xfrm flipV="1">
            <a:off x="807030" y="3840027"/>
            <a:ext cx="531446" cy="4306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Demokratiebildung - Warum?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3200" dirty="0"/>
              <a:t>Befähigung junger Menschen, sich in der modernen Gesellschaft zu orientieren und politische, gesellschaftliche und wirtschaftliche Fragen und Probleme kompetent zu beurteilen</a:t>
            </a:r>
          </a:p>
          <a:p>
            <a:pPr>
              <a:buFont typeface="Arial"/>
              <a:buChar char="•"/>
            </a:pPr>
            <a:r>
              <a:rPr lang="de-DE" sz="3200" dirty="0"/>
              <a:t>Ermutigung für Freiheit, Demokratie, Menschenrechte, Gerechtigkeit, wirtschaftliche Sicherheit und Frieden einzutreten</a:t>
            </a:r>
          </a:p>
          <a:p>
            <a:pPr>
              <a:buFont typeface="Arial"/>
              <a:buChar char="•"/>
            </a:pPr>
            <a:r>
              <a:rPr lang="de-DE" sz="3200" dirty="0"/>
              <a:t>Entwicklung einer demokratischen Haltung und Vermittlung von Grundwerten</a:t>
            </a:r>
          </a:p>
          <a:p>
            <a:endParaRPr lang="de-DE" sz="32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83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55118-F765-4A65-9C66-9394E66D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Beschluss der Kultusministerkonferenz vom 06.03.2009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2D57F0-9D33-4D77-80CB-DF8D56D8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Schule kommt als Ort der demokratischen Wissensvermittlung und gleichzeitig als demokratischer Erfahrungsraum eine hohe Verantwortung zu. </a:t>
            </a:r>
          </a:p>
          <a:p>
            <a:endParaRPr lang="de-DE" sz="3200" dirty="0"/>
          </a:p>
          <a:p>
            <a:r>
              <a:rPr lang="de-DE" sz="3200" dirty="0"/>
              <a:t>Schule muss ein Ort sein, an dem demokratische und menschenrechtliche Werte und Normen gelebt, vorgelebt und gelernt werden.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50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4E363-E73F-4E60-B2F8-7BEA5866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Beutelsbacher Konsens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9CA708-CC00-472D-886E-D6342632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Tagung 1976, Landeszentrale für politische Bildung, Diskussion über Grundlagen und Zielsetzungen politischer Bildung.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</a:rPr>
              <a:t>Überwältigungsverbot</a:t>
            </a:r>
          </a:p>
          <a:p>
            <a:pPr marL="0" indent="0">
              <a:buNone/>
            </a:pPr>
            <a:r>
              <a:rPr lang="de-DE" sz="2000" i="1" dirty="0"/>
              <a:t>Es ist nicht erlaubt, den Schüler – mit welchen Mitteln auch immer – im Sinne erwünschter Meinungen zu überrumpeln und damit an der „Gewinnung eines selbständigen Urteils“ zu hindern. </a:t>
            </a:r>
          </a:p>
          <a:p>
            <a:pPr marL="0" indent="0">
              <a:buNone/>
            </a:pPr>
            <a:r>
              <a:rPr lang="de-DE" sz="2400" dirty="0" err="1">
                <a:solidFill>
                  <a:srgbClr val="00B050"/>
                </a:solidFill>
              </a:rPr>
              <a:t>Kontroversitätsgebot</a:t>
            </a:r>
            <a:endParaRPr lang="de-DE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000" i="1" dirty="0"/>
              <a:t>Was in Wissenschaft und Politik kontrovers ist, muss auch im Unterricht kontrovers erscheinen.</a:t>
            </a: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Schülerorientierung</a:t>
            </a:r>
            <a:endParaRPr lang="de-DE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000" i="1" dirty="0"/>
              <a:t>Der Schüler muss in die Lage versetzt werden, eine politische Situation und seine eigene Interessenlage zu analysieren, </a:t>
            </a:r>
            <a:r>
              <a:rPr lang="de-DE" sz="2000" b="1" i="1" dirty="0"/>
              <a:t>sowie nach Mitteln und Wegen zu suchen, die vorgefundene Lage im Sinne seiner Interessen zu beeinflussen.</a:t>
            </a:r>
            <a:endParaRPr lang="de-DE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2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079D1-C7BD-428C-AE52-0702FD13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5284"/>
            <a:ext cx="10972800" cy="937330"/>
          </a:xfrm>
        </p:spPr>
        <p:txBody>
          <a:bodyPr>
            <a:normAutofit fontScale="90000"/>
          </a:bodyPr>
          <a:lstStyle/>
          <a:p>
            <a:r>
              <a:rPr lang="de-DE" dirty="0"/>
              <a:t>Beispiele für strittige Themen unserer Zeit: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F228CD-16C1-4C78-BBC2-904F9594B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30"/>
            <a:ext cx="10515600" cy="467783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sz="2800" dirty="0"/>
              <a:t>Wie verschieden sind Jungen und Mädchen?</a:t>
            </a:r>
          </a:p>
          <a:p>
            <a:r>
              <a:rPr lang="de-DE" sz="2800" dirty="0"/>
              <a:t>Ist es richtig, kein Fleisch zu essen?</a:t>
            </a:r>
          </a:p>
          <a:p>
            <a:r>
              <a:rPr lang="de-DE" sz="2800" dirty="0"/>
              <a:t>Sollte man Wölfe in Deutschland wieder ansiedeln?</a:t>
            </a:r>
          </a:p>
          <a:p>
            <a:r>
              <a:rPr lang="de-DE" sz="2800" dirty="0"/>
              <a:t>Darf ich für das Klima demonstrieren?</a:t>
            </a:r>
          </a:p>
          <a:p>
            <a:r>
              <a:rPr lang="de-DE" sz="2800" dirty="0"/>
              <a:t>Sollen Handys in der Schule erlaubt sein?</a:t>
            </a:r>
          </a:p>
        </p:txBody>
      </p:sp>
    </p:spTree>
    <p:extLst>
      <p:ext uri="{BB962C8B-B14F-4D97-AF65-F5344CB8AC3E}">
        <p14:creationId xmlns:p14="http://schemas.microsoft.com/office/powerpoint/2010/main" val="36324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im Unterricht - ein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i="1" dirty="0"/>
              <a:t>Handlungsleitende Aufgabenstellung der Unterrichtseinheit:</a:t>
            </a:r>
            <a:r>
              <a:rPr lang="de-DE" b="1" dirty="0"/>
              <a:t> </a:t>
            </a:r>
          </a:p>
          <a:p>
            <a:pPr marL="0" indent="0">
              <a:buNone/>
            </a:pPr>
            <a:r>
              <a:rPr lang="de-DE" dirty="0"/>
              <a:t>Wir wählen unser nächstes Sachunterrichts-Thema.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i="1" dirty="0"/>
              <a:t>Erkenntnisleitende Fragestellungen/ Aufgabenstellungen: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1./2. Stunde: 	Aktivierung des Vorwissens - Was weißt du über Wahlen? </a:t>
            </a:r>
          </a:p>
          <a:p>
            <a:pPr marL="0" indent="0">
              <a:buNone/>
            </a:pPr>
            <a:r>
              <a:rPr lang="de-DE" dirty="0"/>
              <a:t>		Was willst du wissen?</a:t>
            </a:r>
          </a:p>
          <a:p>
            <a:pPr marL="0" indent="0">
              <a:buNone/>
            </a:pPr>
            <a:r>
              <a:rPr lang="de-DE" dirty="0"/>
              <a:t>3. Stunde: 	Warum wählen wir überhaupt?</a:t>
            </a:r>
          </a:p>
          <a:p>
            <a:pPr marL="0" indent="0">
              <a:buNone/>
            </a:pPr>
            <a:r>
              <a:rPr lang="de-DE" dirty="0"/>
              <a:t>4. Stunde: 	Wie wird gewählt?</a:t>
            </a:r>
          </a:p>
          <a:p>
            <a:pPr marL="0" indent="0">
              <a:buNone/>
            </a:pPr>
            <a:r>
              <a:rPr lang="de-DE" dirty="0"/>
              <a:t>5. Stunde:	Was ist eine Partei?</a:t>
            </a:r>
          </a:p>
          <a:p>
            <a:pPr marL="0" indent="0">
              <a:buNone/>
            </a:pPr>
            <a:r>
              <a:rPr lang="de-DE" dirty="0"/>
              <a:t>6. Stunde: 	Wir gründen Parteien.</a:t>
            </a:r>
          </a:p>
          <a:p>
            <a:pPr marL="0" indent="0">
              <a:buNone/>
            </a:pPr>
            <a:r>
              <a:rPr lang="de-DE" dirty="0"/>
              <a:t>7. Stunde: 	Wir bereiten unseren Wahlkampf vor.</a:t>
            </a:r>
          </a:p>
          <a:p>
            <a:pPr marL="0" indent="0">
              <a:buNone/>
            </a:pPr>
            <a:r>
              <a:rPr lang="de-DE" dirty="0"/>
              <a:t>8. Stunde: 	Wir gestalten Wahlplakate für unsere Partei.</a:t>
            </a:r>
          </a:p>
          <a:p>
            <a:pPr marL="0" indent="0">
              <a:buNone/>
            </a:pPr>
            <a:r>
              <a:rPr lang="de-DE" dirty="0"/>
              <a:t>9. Stunde:	Wir machen Wahlkampf.</a:t>
            </a:r>
          </a:p>
          <a:p>
            <a:pPr marL="0" indent="0">
              <a:buNone/>
            </a:pPr>
            <a:r>
              <a:rPr lang="de-DE" dirty="0"/>
              <a:t>10. Stunde: 	Wir wählen unser nächstes SU-Thema.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40" y="799148"/>
            <a:ext cx="2286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4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356377"/>
          </a:xfrm>
        </p:spPr>
        <p:txBody>
          <a:bodyPr>
            <a:noAutofit/>
          </a:bodyPr>
          <a:lstStyle/>
          <a:p>
            <a:r>
              <a:rPr lang="de-DE" sz="3600" dirty="0"/>
              <a:t>Entwicklung einer Unterrichtseinheit zur Demokratiebildung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sz="3200" u="sng" dirty="0"/>
              <a:t>Mögliche Themen: </a:t>
            </a:r>
            <a:endParaRPr lang="de-DE" sz="3200" dirty="0"/>
          </a:p>
          <a:p>
            <a:pPr lvl="0"/>
            <a:r>
              <a:rPr lang="de-DE" sz="3200" dirty="0"/>
              <a:t>Klassensprecherwahl </a:t>
            </a:r>
          </a:p>
          <a:p>
            <a:pPr lvl="0"/>
            <a:r>
              <a:rPr lang="de-DE" sz="3200" dirty="0"/>
              <a:t>Partizipation</a:t>
            </a:r>
          </a:p>
          <a:p>
            <a:pPr lvl="0"/>
            <a:r>
              <a:rPr lang="de-DE" sz="3200" dirty="0"/>
              <a:t>Kinderrechte</a:t>
            </a:r>
          </a:p>
          <a:p>
            <a:pPr lvl="0"/>
            <a:r>
              <a:rPr lang="de-DE" sz="3200" dirty="0"/>
              <a:t>Gerechtigkeit </a:t>
            </a:r>
            <a:r>
              <a:rPr lang="mr-IN" sz="3200" dirty="0"/>
              <a:t>–</a:t>
            </a:r>
            <a:r>
              <a:rPr lang="de-DE" sz="3200" dirty="0"/>
              <a:t> Gleiches Recht für alle</a:t>
            </a:r>
          </a:p>
          <a:p>
            <a:pPr lvl="0"/>
            <a:r>
              <a:rPr lang="de-DE" sz="3200" dirty="0"/>
              <a:t>Schülerbeteiligung - Klassenrat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38" y="1185894"/>
            <a:ext cx="4137266" cy="399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2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1280786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>
                <a:latin typeface="Arial" charset="0"/>
                <a:cs typeface="ＭＳ Ｐゴシック" charset="0"/>
              </a:rPr>
              <a:t>Handlungsleitende Frage-/ Aufgabenstellung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r>
              <a:rPr lang="de-DE" sz="2400" dirty="0">
                <a:latin typeface="Arial" charset="0"/>
                <a:cs typeface="ＭＳ Ｐゴシック" charset="0"/>
              </a:rPr>
              <a:t>Die handlungsleitende Frage / Forschungsfrage ist eine bedeutsame Frage / Aufgabe, die sich aus der Lebens- und Erfahrungswelt der Schülerinnen und Schüler ergibt,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de-DE" sz="2400" dirty="0">
                <a:latin typeface="Arial" charset="0"/>
                <a:cs typeface="ＭＳ Ｐゴシック" charset="0"/>
              </a:rPr>
              <a:t>allen von Beginn an bekannt ist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de-DE" sz="2400" dirty="0">
                <a:latin typeface="Arial" charset="0"/>
                <a:cs typeface="ＭＳ Ｐゴシック" charset="0"/>
              </a:rPr>
              <a:t>und als </a:t>
            </a:r>
            <a:r>
              <a:rPr lang="de-DE" sz="2400" dirty="0">
                <a:solidFill>
                  <a:srgbClr val="FF0000"/>
                </a:solidFill>
                <a:latin typeface="Arial" charset="0"/>
                <a:cs typeface="ＭＳ Ｐゴシック" charset="0"/>
              </a:rPr>
              <a:t>roter Faden </a:t>
            </a:r>
            <a:r>
              <a:rPr lang="de-DE" sz="2400" dirty="0">
                <a:latin typeface="Arial" charset="0"/>
                <a:cs typeface="ＭＳ Ｐゴシック" charset="0"/>
              </a:rPr>
              <a:t>durch die Unterrichtseinheit führt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de-DE" sz="2400" dirty="0">
                <a:latin typeface="Arial" charset="0"/>
                <a:cs typeface="ＭＳ Ｐゴシック" charset="0"/>
              </a:rPr>
              <a:t> (vgl. „Problem“ nach Weinert).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de-DE" sz="2400" dirty="0">
                <a:latin typeface="Arial" charset="0"/>
                <a:cs typeface="ＭＳ Ｐゴシック" charset="0"/>
              </a:rPr>
              <a:t>Im Verlauf der Unterrichtseinheit entsteht ein Produkt.</a:t>
            </a:r>
          </a:p>
          <a:p>
            <a:pPr marL="0" indent="0" algn="ctr" eaLnBrk="1" hangingPunct="1"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endParaRPr lang="de-DE" sz="2400" dirty="0">
              <a:latin typeface="Arial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endParaRPr lang="de-DE" sz="1200" dirty="0">
              <a:latin typeface="Arial" charset="0"/>
              <a:cs typeface="ＭＳ Ｐゴシック" charset="0"/>
            </a:endParaRPr>
          </a:p>
        </p:txBody>
      </p:sp>
      <p:sp>
        <p:nvSpPr>
          <p:cNvPr id="43011" name="Textfeld 3"/>
          <p:cNvSpPr txBox="1">
            <a:spLocks noChangeArrowheads="1"/>
          </p:cNvSpPr>
          <p:nvPr/>
        </p:nvSpPr>
        <p:spPr bwMode="auto">
          <a:xfrm>
            <a:off x="867508" y="6211888"/>
            <a:ext cx="69869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vgl. Leitfaden zu den Fachanforderungen Sachunterricht, S. 12</a:t>
            </a:r>
          </a:p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17227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1785" y="498901"/>
            <a:ext cx="10775462" cy="1239694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>
                <a:latin typeface="Arial" charset="0"/>
                <a:cs typeface="ＭＳ Ｐゴシック" charset="0"/>
              </a:rPr>
              <a:t>Handlungsleitende Frage-/ Aufgabenstellung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92141"/>
            <a:ext cx="10972800" cy="391973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Clr>
                <a:srgbClr val="FF3300"/>
              </a:buClr>
            </a:pPr>
            <a:r>
              <a:rPr lang="de-DE" altLang="zh-CN" dirty="0">
                <a:latin typeface="Arial" charset="0"/>
                <a:cs typeface="ＭＳ Ｐゴシック" charset="0"/>
              </a:rPr>
              <a:t>Neuland </a:t>
            </a:r>
          </a:p>
          <a:p>
            <a:pPr marL="400050" lvl="1" indent="0" eaLnBrk="1" hangingPunct="1">
              <a:spcBef>
                <a:spcPts val="300"/>
              </a:spcBef>
              <a:buFontTx/>
              <a:buNone/>
            </a:pPr>
            <a:r>
              <a:rPr lang="de-DE" i="1" dirty="0">
                <a:latin typeface="Arial" charset="0"/>
              </a:rPr>
              <a:t>Diese Frage ist in dieser Form so noch nicht beantwortet worden. </a:t>
            </a:r>
          </a:p>
          <a:p>
            <a:pPr marL="400050" lvl="1" indent="0" eaLnBrk="1" hangingPunct="1">
              <a:spcBef>
                <a:spcPts val="600"/>
              </a:spcBef>
              <a:buFontTx/>
              <a:buNone/>
            </a:pPr>
            <a:endParaRPr lang="de-DE" altLang="zh-CN" sz="1400" dirty="0">
              <a:latin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Clr>
                <a:srgbClr val="FF3300"/>
              </a:buClr>
            </a:pPr>
            <a:r>
              <a:rPr lang="de-DE" altLang="zh-CN" dirty="0">
                <a:latin typeface="Arial" charset="0"/>
                <a:cs typeface="ＭＳ Ｐゴシック" charset="0"/>
              </a:rPr>
              <a:t>Niveau</a:t>
            </a:r>
            <a:endParaRPr lang="de-DE" altLang="zh-CN" sz="2000" dirty="0">
              <a:latin typeface="Arial" charset="0"/>
              <a:cs typeface="ＭＳ Ｐゴシック" charset="0"/>
            </a:endParaRPr>
          </a:p>
          <a:p>
            <a:pPr marL="400050" lvl="1" indent="0" eaLnBrk="1" hangingPunct="1">
              <a:spcBef>
                <a:spcPts val="300"/>
              </a:spcBef>
              <a:buFontTx/>
              <a:buNone/>
            </a:pPr>
            <a:r>
              <a:rPr lang="de-DE" i="1" dirty="0">
                <a:latin typeface="Arial" charset="0"/>
              </a:rPr>
              <a:t>Eine verwertbare Beantwortung dieser Frage erfordert einen tiefen Einstieg in die Thematik. 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FF3300"/>
              </a:buClr>
              <a:buFontTx/>
              <a:buNone/>
            </a:pPr>
            <a:endParaRPr lang="de-DE" altLang="zh-CN" sz="1400" dirty="0">
              <a:latin typeface="Arial" charset="0"/>
              <a:cs typeface="ＭＳ Ｐゴシック" charset="0"/>
            </a:endParaRPr>
          </a:p>
          <a:p>
            <a:pPr marL="381000" indent="-381000" eaLnBrk="1" hangingPunct="1">
              <a:lnSpc>
                <a:spcPct val="80000"/>
              </a:lnSpc>
              <a:buClr>
                <a:srgbClr val="FF3300"/>
              </a:buClr>
            </a:pPr>
            <a:r>
              <a:rPr lang="de-DE" altLang="zh-CN" dirty="0">
                <a:latin typeface="Arial" charset="0"/>
                <a:cs typeface="ＭＳ Ｐゴシック" charset="0"/>
              </a:rPr>
              <a:t>Nutzen</a:t>
            </a:r>
          </a:p>
          <a:p>
            <a:pPr marL="381000" indent="-381000" eaLnBrk="1" hangingPunct="1">
              <a:spcBef>
                <a:spcPts val="300"/>
              </a:spcBef>
              <a:buFontTx/>
              <a:buNone/>
            </a:pPr>
            <a:r>
              <a:rPr lang="de-DE" sz="2400" i="1" dirty="0">
                <a:latin typeface="Arial" charset="0"/>
                <a:cs typeface="ＭＳ Ｐゴシック" charset="0"/>
              </a:rPr>
              <a:t>	</a:t>
            </a:r>
            <a:r>
              <a:rPr lang="de-DE" sz="2000" i="1" dirty="0">
                <a:latin typeface="Arial" charset="0"/>
                <a:cs typeface="ＭＳ Ｐゴシック" charset="0"/>
              </a:rPr>
              <a:t>Die umfassende Beantwortung dieser Frage sollte Ausgangspunkt sein für Handlungen in der Zukunft.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01785" y="6165851"/>
            <a:ext cx="892321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/>
              <a:t>in Anlehnung an U. Schweckendiek, SINUS</a:t>
            </a:r>
          </a:p>
          <a:p>
            <a:r>
              <a:rPr lang="de-DE" sz="1200"/>
              <a:t>Aus: LEITFADEN ZU DEN FACHANFORDERUNGEN NATURWISSENSCHAFTEN (2015), S. 58</a:t>
            </a:r>
          </a:p>
        </p:txBody>
      </p:sp>
    </p:spTree>
    <p:extLst>
      <p:ext uri="{BB962C8B-B14F-4D97-AF65-F5344CB8AC3E}">
        <p14:creationId xmlns:p14="http://schemas.microsoft.com/office/powerpoint/2010/main" val="61529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4C8B83-9EF0-4FDB-B848-C6452B054FFD}">
  <we:reference id="wa200005566" version="3.0.0.2" store="de-DE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Breitbild</PresentationFormat>
  <Paragraphs>108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Comic Sans MS</vt:lpstr>
      <vt:lpstr>Klarheit</vt:lpstr>
      <vt:lpstr>Demokratiebildung im Sachunterricht</vt:lpstr>
      <vt:lpstr>Demokratiebildung - Warum?</vt:lpstr>
      <vt:lpstr>Beschluss der Kultusministerkonferenz vom 06.03.2009</vt:lpstr>
      <vt:lpstr>Beutelsbacher Konsens</vt:lpstr>
      <vt:lpstr>Beispiele für strittige Themen unserer Zeit:  </vt:lpstr>
      <vt:lpstr>Umsetzung im Unterricht - ein Beispiel</vt:lpstr>
      <vt:lpstr>Entwicklung einer Unterrichtseinheit zur Demokratiebildung</vt:lpstr>
      <vt:lpstr>Handlungsleitende Frage-/ Aufgabenstellung</vt:lpstr>
      <vt:lpstr>Handlungsleitende Frage-/ Aufgabenstellung</vt:lpstr>
      <vt:lpstr>Erkenntnisleitende Fragen</vt:lpstr>
      <vt:lpstr>Was sind Kompetenzen?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Politisches Lernen im Sachunterricht</dc:title>
  <dc:creator>katrin kusch</dc:creator>
  <cp:lastModifiedBy>oliver holz</cp:lastModifiedBy>
  <cp:revision>49</cp:revision>
  <dcterms:created xsi:type="dcterms:W3CDTF">2020-02-26T20:06:06Z</dcterms:created>
  <dcterms:modified xsi:type="dcterms:W3CDTF">2024-09-29T14:02:35Z</dcterms:modified>
</cp:coreProperties>
</file>