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92" r:id="rId2"/>
    <p:sldId id="305" r:id="rId3"/>
    <p:sldId id="306" r:id="rId4"/>
    <p:sldId id="307" r:id="rId5"/>
    <p:sldId id="308" r:id="rId6"/>
    <p:sldId id="309" r:id="rId7"/>
    <p:sldId id="312" r:id="rId8"/>
    <p:sldId id="293" r:id="rId9"/>
    <p:sldId id="295" r:id="rId10"/>
    <p:sldId id="265" r:id="rId11"/>
    <p:sldId id="313" r:id="rId12"/>
    <p:sldId id="287" r:id="rId13"/>
    <p:sldId id="375" r:id="rId14"/>
    <p:sldId id="376" r:id="rId15"/>
    <p:sldId id="377" r:id="rId16"/>
    <p:sldId id="311" r:id="rId17"/>
    <p:sldId id="277" r:id="rId18"/>
    <p:sldId id="310" r:id="rId19"/>
    <p:sldId id="280" r:id="rId20"/>
    <p:sldId id="379" r:id="rId21"/>
    <p:sldId id="634" r:id="rId22"/>
    <p:sldId id="30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F2"/>
    <a:srgbClr val="45A8D9"/>
    <a:srgbClr val="A4ADB6"/>
    <a:srgbClr val="BBB2AB"/>
    <a:srgbClr val="008CCF"/>
    <a:srgbClr val="006DA2"/>
    <a:srgbClr val="3AB7D5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1446" autoAdjust="0"/>
  </p:normalViewPr>
  <p:slideViewPr>
    <p:cSldViewPr snapToGrid="0" showGuides="1">
      <p:cViewPr varScale="1">
        <p:scale>
          <a:sx n="66" d="100"/>
          <a:sy n="66" d="100"/>
        </p:scale>
        <p:origin x="11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B3312-8B1E-4561-AC0E-B2281DE0CC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E36A46-5B19-406F-9606-AFA2C3CC70E6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konstruieren einen heißen Draht</a:t>
          </a:r>
          <a:endParaRPr lang="en-US" dirty="0">
            <a:solidFill>
              <a:schemeClr val="tx1"/>
            </a:solidFill>
          </a:endParaRPr>
        </a:p>
      </dgm:t>
    </dgm:pt>
    <dgm:pt modelId="{112727F6-165B-43B0-B441-CD4464E61AB0}" type="parTrans" cxnId="{2CF1D30F-2438-432E-B0A8-13112EE314F2}">
      <dgm:prSet/>
      <dgm:spPr/>
      <dgm:t>
        <a:bodyPr/>
        <a:lstStyle/>
        <a:p>
          <a:endParaRPr lang="en-US"/>
        </a:p>
      </dgm:t>
    </dgm:pt>
    <dgm:pt modelId="{379A9558-17A6-408F-885B-6FDDA120108D}" type="sibTrans" cxnId="{2CF1D30F-2438-432E-B0A8-13112EE314F2}">
      <dgm:prSet/>
      <dgm:spPr/>
      <dgm:t>
        <a:bodyPr/>
        <a:lstStyle/>
        <a:p>
          <a:endParaRPr lang="en-US"/>
        </a:p>
      </dgm:t>
    </dgm:pt>
    <dgm:pt modelId="{80447EA3-AE5C-44BC-98DB-584E8D80994E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erstellen einen Feuerratgeber für andere Klassen</a:t>
          </a:r>
          <a:endParaRPr lang="en-US" dirty="0">
            <a:solidFill>
              <a:schemeClr val="tx1"/>
            </a:solidFill>
          </a:endParaRPr>
        </a:p>
      </dgm:t>
    </dgm:pt>
    <dgm:pt modelId="{D9A5D7C8-1BE2-41A9-BA49-CA9F7C0BE34A}" type="parTrans" cxnId="{38363ADF-76D5-4578-8DA0-336783D6341D}">
      <dgm:prSet/>
      <dgm:spPr/>
      <dgm:t>
        <a:bodyPr/>
        <a:lstStyle/>
        <a:p>
          <a:endParaRPr lang="en-US"/>
        </a:p>
      </dgm:t>
    </dgm:pt>
    <dgm:pt modelId="{DFD39D1D-1C42-4B84-8CF8-326B2F557B4B}" type="sibTrans" cxnId="{38363ADF-76D5-4578-8DA0-336783D6341D}">
      <dgm:prSet/>
      <dgm:spPr/>
      <dgm:t>
        <a:bodyPr/>
        <a:lstStyle/>
        <a:p>
          <a:endParaRPr lang="en-US"/>
        </a:p>
      </dgm:t>
    </dgm:pt>
    <dgm:pt modelId="{4BE664CE-1401-410B-A3F2-33F9E0E542E4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bauen eine Futterstation für Vögel/Eichhörnchen</a:t>
          </a:r>
          <a:endParaRPr lang="en-US" dirty="0">
            <a:solidFill>
              <a:schemeClr val="tx1"/>
            </a:solidFill>
          </a:endParaRPr>
        </a:p>
      </dgm:t>
    </dgm:pt>
    <dgm:pt modelId="{7119E656-AE0C-4BB0-B17F-9B9025F49E33}" type="parTrans" cxnId="{FD3226DD-004A-4345-8ABA-095305530D4C}">
      <dgm:prSet/>
      <dgm:spPr/>
      <dgm:t>
        <a:bodyPr/>
        <a:lstStyle/>
        <a:p>
          <a:endParaRPr lang="en-US"/>
        </a:p>
      </dgm:t>
    </dgm:pt>
    <dgm:pt modelId="{97986B0A-B983-4F0C-96DE-B64EC17EEBCD}" type="sibTrans" cxnId="{FD3226DD-004A-4345-8ABA-095305530D4C}">
      <dgm:prSet/>
      <dgm:spPr/>
      <dgm:t>
        <a:bodyPr/>
        <a:lstStyle/>
        <a:p>
          <a:endParaRPr lang="en-US"/>
        </a:p>
      </dgm:t>
    </dgm:pt>
    <dgm:pt modelId="{C6226916-459B-4A94-921C-0B36E43E064B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erstellen ein Quiz zu heimischen Tierarten</a:t>
          </a:r>
          <a:endParaRPr lang="en-US" dirty="0">
            <a:solidFill>
              <a:schemeClr val="tx1"/>
            </a:solidFill>
          </a:endParaRPr>
        </a:p>
      </dgm:t>
    </dgm:pt>
    <dgm:pt modelId="{C4A9E079-4211-4792-B050-73238B43FECA}" type="parTrans" cxnId="{C9F10C23-2F5C-4EF0-ADB4-E2F113A44C4E}">
      <dgm:prSet/>
      <dgm:spPr/>
      <dgm:t>
        <a:bodyPr/>
        <a:lstStyle/>
        <a:p>
          <a:endParaRPr lang="en-US"/>
        </a:p>
      </dgm:t>
    </dgm:pt>
    <dgm:pt modelId="{8B0C82B2-05E0-4170-A60A-77DF5A0629B0}" type="sibTrans" cxnId="{C9F10C23-2F5C-4EF0-ADB4-E2F113A44C4E}">
      <dgm:prSet/>
      <dgm:spPr/>
      <dgm:t>
        <a:bodyPr/>
        <a:lstStyle/>
        <a:p>
          <a:endParaRPr lang="en-US"/>
        </a:p>
      </dgm:t>
    </dgm:pt>
    <dgm:pt modelId="{3109DB54-0840-41BE-9C90-1AE8C1AFEA6C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legen eine Kräuterspirale an</a:t>
          </a:r>
          <a:endParaRPr lang="en-US" dirty="0">
            <a:solidFill>
              <a:schemeClr val="tx1"/>
            </a:solidFill>
          </a:endParaRPr>
        </a:p>
      </dgm:t>
    </dgm:pt>
    <dgm:pt modelId="{214EC6B5-B44C-42C2-9D79-0AA04721C806}" type="parTrans" cxnId="{0D65D484-6F92-4B9D-A7CD-03C0ADD15729}">
      <dgm:prSet/>
      <dgm:spPr/>
      <dgm:t>
        <a:bodyPr/>
        <a:lstStyle/>
        <a:p>
          <a:endParaRPr lang="en-US"/>
        </a:p>
      </dgm:t>
    </dgm:pt>
    <dgm:pt modelId="{336BA782-49F2-433C-9D55-94D023E605D6}" type="sibTrans" cxnId="{0D65D484-6F92-4B9D-A7CD-03C0ADD15729}">
      <dgm:prSet/>
      <dgm:spPr/>
      <dgm:t>
        <a:bodyPr/>
        <a:lstStyle/>
        <a:p>
          <a:endParaRPr lang="en-US"/>
        </a:p>
      </dgm:t>
    </dgm:pt>
    <dgm:pt modelId="{D07E9DF0-ABEE-408F-B4C8-9D48D6B30BC2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bauen einen  Wurmbeobachtungskastens und dokumentieren unser Beobachtungen im Forschertagebuch.</a:t>
          </a:r>
          <a:endParaRPr lang="en-US" dirty="0">
            <a:solidFill>
              <a:schemeClr val="tx1"/>
            </a:solidFill>
          </a:endParaRPr>
        </a:p>
      </dgm:t>
    </dgm:pt>
    <dgm:pt modelId="{64612418-270E-462F-B597-C8CAADC332B6}" type="parTrans" cxnId="{E1086AC1-4CAE-448B-97D4-AD68445D01E0}">
      <dgm:prSet/>
      <dgm:spPr/>
      <dgm:t>
        <a:bodyPr/>
        <a:lstStyle/>
        <a:p>
          <a:endParaRPr lang="en-US"/>
        </a:p>
      </dgm:t>
    </dgm:pt>
    <dgm:pt modelId="{E9A72F98-867B-40CE-B10B-D896315175D1}" type="sibTrans" cxnId="{E1086AC1-4CAE-448B-97D4-AD68445D01E0}">
      <dgm:prSet/>
      <dgm:spPr/>
      <dgm:t>
        <a:bodyPr/>
        <a:lstStyle/>
        <a:p>
          <a:endParaRPr lang="en-US"/>
        </a:p>
      </dgm:t>
    </dgm:pt>
    <dgm:pt modelId="{F1F5C1FC-81D8-4607-A9D5-4BAE5A8B5E54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erstellen einen Plan unseres Dorfes.</a:t>
          </a:r>
          <a:endParaRPr lang="en-US" dirty="0">
            <a:solidFill>
              <a:schemeClr val="tx1"/>
            </a:solidFill>
          </a:endParaRPr>
        </a:p>
      </dgm:t>
    </dgm:pt>
    <dgm:pt modelId="{ED948096-7126-423F-B8ED-86A714EA6725}" type="parTrans" cxnId="{C8AD0A7B-6A77-4EC0-82DF-8C64FF0A0094}">
      <dgm:prSet/>
      <dgm:spPr/>
      <dgm:t>
        <a:bodyPr/>
        <a:lstStyle/>
        <a:p>
          <a:endParaRPr lang="en-US"/>
        </a:p>
      </dgm:t>
    </dgm:pt>
    <dgm:pt modelId="{5C3E3D85-AC94-4951-8BAD-C08A6E667D89}" type="sibTrans" cxnId="{C8AD0A7B-6A77-4EC0-82DF-8C64FF0A0094}">
      <dgm:prSet/>
      <dgm:spPr/>
      <dgm:t>
        <a:bodyPr/>
        <a:lstStyle/>
        <a:p>
          <a:endParaRPr lang="en-US"/>
        </a:p>
      </dgm:t>
    </dgm:pt>
    <dgm:pt modelId="{2F0A51FF-1C84-4E6C-B68F-A9D0DE47BB3D}">
      <dgm:prSet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Wir konstruieren ein Fahrzeug, dass möglichst weit rollt</a:t>
          </a:r>
          <a:br>
            <a:rPr lang="de-DE" dirty="0">
              <a:solidFill>
                <a:schemeClr val="tx1"/>
              </a:solidFill>
            </a:rPr>
          </a:br>
          <a:endParaRPr lang="en-US" dirty="0">
            <a:solidFill>
              <a:schemeClr val="tx1"/>
            </a:solidFill>
          </a:endParaRPr>
        </a:p>
      </dgm:t>
    </dgm:pt>
    <dgm:pt modelId="{76D01947-8C0B-4563-B661-755A53428E28}" type="parTrans" cxnId="{B9D01B33-AC2F-4769-BA1C-F9AFD2F3B63C}">
      <dgm:prSet/>
      <dgm:spPr/>
      <dgm:t>
        <a:bodyPr/>
        <a:lstStyle/>
        <a:p>
          <a:endParaRPr lang="en-US"/>
        </a:p>
      </dgm:t>
    </dgm:pt>
    <dgm:pt modelId="{F4613FA6-6699-4406-BEB4-5661BC368478}" type="sibTrans" cxnId="{B9D01B33-AC2F-4769-BA1C-F9AFD2F3B63C}">
      <dgm:prSet/>
      <dgm:spPr/>
      <dgm:t>
        <a:bodyPr/>
        <a:lstStyle/>
        <a:p>
          <a:endParaRPr lang="en-US"/>
        </a:p>
      </dgm:t>
    </dgm:pt>
    <dgm:pt modelId="{EB893A5D-8346-4C77-98C0-BDD17405686F}" type="pres">
      <dgm:prSet presAssocID="{583B3312-8B1E-4561-AC0E-B2281DE0CC13}" presName="diagram" presStyleCnt="0">
        <dgm:presLayoutVars>
          <dgm:dir/>
          <dgm:resizeHandles val="exact"/>
        </dgm:presLayoutVars>
      </dgm:prSet>
      <dgm:spPr/>
    </dgm:pt>
    <dgm:pt modelId="{CBC787D6-1014-45E7-9583-54B8C42701AF}" type="pres">
      <dgm:prSet presAssocID="{3AE36A46-5B19-406F-9606-AFA2C3CC70E6}" presName="node" presStyleLbl="node1" presStyleIdx="0" presStyleCnt="8">
        <dgm:presLayoutVars>
          <dgm:bulletEnabled val="1"/>
        </dgm:presLayoutVars>
      </dgm:prSet>
      <dgm:spPr/>
    </dgm:pt>
    <dgm:pt modelId="{72E1C368-324A-430A-88A4-91343450C6A1}" type="pres">
      <dgm:prSet presAssocID="{379A9558-17A6-408F-885B-6FDDA120108D}" presName="sibTrans" presStyleCnt="0"/>
      <dgm:spPr/>
    </dgm:pt>
    <dgm:pt modelId="{EF300B57-2CC1-4356-85D1-A7BA11C0CD66}" type="pres">
      <dgm:prSet presAssocID="{80447EA3-AE5C-44BC-98DB-584E8D80994E}" presName="node" presStyleLbl="node1" presStyleIdx="1" presStyleCnt="8">
        <dgm:presLayoutVars>
          <dgm:bulletEnabled val="1"/>
        </dgm:presLayoutVars>
      </dgm:prSet>
      <dgm:spPr/>
    </dgm:pt>
    <dgm:pt modelId="{7ADBE59B-0259-4DF1-8D6E-345C1C695926}" type="pres">
      <dgm:prSet presAssocID="{DFD39D1D-1C42-4B84-8CF8-326B2F557B4B}" presName="sibTrans" presStyleCnt="0"/>
      <dgm:spPr/>
    </dgm:pt>
    <dgm:pt modelId="{475F52FB-AF71-4111-81BB-59643CAA3257}" type="pres">
      <dgm:prSet presAssocID="{4BE664CE-1401-410B-A3F2-33F9E0E542E4}" presName="node" presStyleLbl="node1" presStyleIdx="2" presStyleCnt="8">
        <dgm:presLayoutVars>
          <dgm:bulletEnabled val="1"/>
        </dgm:presLayoutVars>
      </dgm:prSet>
      <dgm:spPr/>
    </dgm:pt>
    <dgm:pt modelId="{0D801DF1-A6A1-4DA9-8BF0-17C2A1BD7DA2}" type="pres">
      <dgm:prSet presAssocID="{97986B0A-B983-4F0C-96DE-B64EC17EEBCD}" presName="sibTrans" presStyleCnt="0"/>
      <dgm:spPr/>
    </dgm:pt>
    <dgm:pt modelId="{A527E9AD-289E-43CC-94FD-E8F78AE0D4F1}" type="pres">
      <dgm:prSet presAssocID="{C6226916-459B-4A94-921C-0B36E43E064B}" presName="node" presStyleLbl="node1" presStyleIdx="3" presStyleCnt="8">
        <dgm:presLayoutVars>
          <dgm:bulletEnabled val="1"/>
        </dgm:presLayoutVars>
      </dgm:prSet>
      <dgm:spPr/>
    </dgm:pt>
    <dgm:pt modelId="{A02FDD74-D240-4931-9100-8FCE64D27EE7}" type="pres">
      <dgm:prSet presAssocID="{8B0C82B2-05E0-4170-A60A-77DF5A0629B0}" presName="sibTrans" presStyleCnt="0"/>
      <dgm:spPr/>
    </dgm:pt>
    <dgm:pt modelId="{7B833285-F461-4747-8BCE-EDAD27A9D139}" type="pres">
      <dgm:prSet presAssocID="{3109DB54-0840-41BE-9C90-1AE8C1AFEA6C}" presName="node" presStyleLbl="node1" presStyleIdx="4" presStyleCnt="8">
        <dgm:presLayoutVars>
          <dgm:bulletEnabled val="1"/>
        </dgm:presLayoutVars>
      </dgm:prSet>
      <dgm:spPr/>
    </dgm:pt>
    <dgm:pt modelId="{6708697D-0300-4621-B74A-B7214EE2D7E9}" type="pres">
      <dgm:prSet presAssocID="{336BA782-49F2-433C-9D55-94D023E605D6}" presName="sibTrans" presStyleCnt="0"/>
      <dgm:spPr/>
    </dgm:pt>
    <dgm:pt modelId="{8C1229B8-7882-4601-A605-14571C288455}" type="pres">
      <dgm:prSet presAssocID="{D07E9DF0-ABEE-408F-B4C8-9D48D6B30BC2}" presName="node" presStyleLbl="node1" presStyleIdx="5" presStyleCnt="8">
        <dgm:presLayoutVars>
          <dgm:bulletEnabled val="1"/>
        </dgm:presLayoutVars>
      </dgm:prSet>
      <dgm:spPr/>
    </dgm:pt>
    <dgm:pt modelId="{5748A42A-C2D1-4CA8-8FBD-8B1E6D6EAFCE}" type="pres">
      <dgm:prSet presAssocID="{E9A72F98-867B-40CE-B10B-D896315175D1}" presName="sibTrans" presStyleCnt="0"/>
      <dgm:spPr/>
    </dgm:pt>
    <dgm:pt modelId="{BFA540D7-EAA1-40D5-9BB7-142B6DC3EBB5}" type="pres">
      <dgm:prSet presAssocID="{F1F5C1FC-81D8-4607-A9D5-4BAE5A8B5E54}" presName="node" presStyleLbl="node1" presStyleIdx="6" presStyleCnt="8">
        <dgm:presLayoutVars>
          <dgm:bulletEnabled val="1"/>
        </dgm:presLayoutVars>
      </dgm:prSet>
      <dgm:spPr/>
    </dgm:pt>
    <dgm:pt modelId="{54F95319-A098-424C-BB5E-C6203AE651C4}" type="pres">
      <dgm:prSet presAssocID="{5C3E3D85-AC94-4951-8BAD-C08A6E667D89}" presName="sibTrans" presStyleCnt="0"/>
      <dgm:spPr/>
    </dgm:pt>
    <dgm:pt modelId="{82F3E0A4-1D56-4033-857E-E3EA6F1D4B10}" type="pres">
      <dgm:prSet presAssocID="{2F0A51FF-1C84-4E6C-B68F-A9D0DE47BB3D}" presName="node" presStyleLbl="node1" presStyleIdx="7" presStyleCnt="8">
        <dgm:presLayoutVars>
          <dgm:bulletEnabled val="1"/>
        </dgm:presLayoutVars>
      </dgm:prSet>
      <dgm:spPr/>
    </dgm:pt>
  </dgm:ptLst>
  <dgm:cxnLst>
    <dgm:cxn modelId="{FBA88202-1655-434C-BC95-32DD3F2450FD}" type="presOf" srcId="{3109DB54-0840-41BE-9C90-1AE8C1AFEA6C}" destId="{7B833285-F461-4747-8BCE-EDAD27A9D139}" srcOrd="0" destOrd="0" presId="urn:microsoft.com/office/officeart/2005/8/layout/default"/>
    <dgm:cxn modelId="{7694720A-5FE9-4FB5-AC82-2A071E57FFE3}" type="presOf" srcId="{2F0A51FF-1C84-4E6C-B68F-A9D0DE47BB3D}" destId="{82F3E0A4-1D56-4033-857E-E3EA6F1D4B10}" srcOrd="0" destOrd="0" presId="urn:microsoft.com/office/officeart/2005/8/layout/default"/>
    <dgm:cxn modelId="{2CF1D30F-2438-432E-B0A8-13112EE314F2}" srcId="{583B3312-8B1E-4561-AC0E-B2281DE0CC13}" destId="{3AE36A46-5B19-406F-9606-AFA2C3CC70E6}" srcOrd="0" destOrd="0" parTransId="{112727F6-165B-43B0-B441-CD4464E61AB0}" sibTransId="{379A9558-17A6-408F-885B-6FDDA120108D}"/>
    <dgm:cxn modelId="{C9F10C23-2F5C-4EF0-ADB4-E2F113A44C4E}" srcId="{583B3312-8B1E-4561-AC0E-B2281DE0CC13}" destId="{C6226916-459B-4A94-921C-0B36E43E064B}" srcOrd="3" destOrd="0" parTransId="{C4A9E079-4211-4792-B050-73238B43FECA}" sibTransId="{8B0C82B2-05E0-4170-A60A-77DF5A0629B0}"/>
    <dgm:cxn modelId="{B9D01B33-AC2F-4769-BA1C-F9AFD2F3B63C}" srcId="{583B3312-8B1E-4561-AC0E-B2281DE0CC13}" destId="{2F0A51FF-1C84-4E6C-B68F-A9D0DE47BB3D}" srcOrd="7" destOrd="0" parTransId="{76D01947-8C0B-4563-B661-755A53428E28}" sibTransId="{F4613FA6-6699-4406-BEB4-5661BC368478}"/>
    <dgm:cxn modelId="{1A0EA648-9A7A-48C9-8F6A-7EA7E125AF99}" type="presOf" srcId="{D07E9DF0-ABEE-408F-B4C8-9D48D6B30BC2}" destId="{8C1229B8-7882-4601-A605-14571C288455}" srcOrd="0" destOrd="0" presId="urn:microsoft.com/office/officeart/2005/8/layout/default"/>
    <dgm:cxn modelId="{1FEC3B50-078B-4D02-8B2E-D219A54E7F61}" type="presOf" srcId="{583B3312-8B1E-4561-AC0E-B2281DE0CC13}" destId="{EB893A5D-8346-4C77-98C0-BDD17405686F}" srcOrd="0" destOrd="0" presId="urn:microsoft.com/office/officeart/2005/8/layout/default"/>
    <dgm:cxn modelId="{C8AD0A7B-6A77-4EC0-82DF-8C64FF0A0094}" srcId="{583B3312-8B1E-4561-AC0E-B2281DE0CC13}" destId="{F1F5C1FC-81D8-4607-A9D5-4BAE5A8B5E54}" srcOrd="6" destOrd="0" parTransId="{ED948096-7126-423F-B8ED-86A714EA6725}" sibTransId="{5C3E3D85-AC94-4951-8BAD-C08A6E667D89}"/>
    <dgm:cxn modelId="{0D65D484-6F92-4B9D-A7CD-03C0ADD15729}" srcId="{583B3312-8B1E-4561-AC0E-B2281DE0CC13}" destId="{3109DB54-0840-41BE-9C90-1AE8C1AFEA6C}" srcOrd="4" destOrd="0" parTransId="{214EC6B5-B44C-42C2-9D79-0AA04721C806}" sibTransId="{336BA782-49F2-433C-9D55-94D023E605D6}"/>
    <dgm:cxn modelId="{4442C991-21D9-4548-937A-C9E62BC9BD05}" type="presOf" srcId="{80447EA3-AE5C-44BC-98DB-584E8D80994E}" destId="{EF300B57-2CC1-4356-85D1-A7BA11C0CD66}" srcOrd="0" destOrd="0" presId="urn:microsoft.com/office/officeart/2005/8/layout/default"/>
    <dgm:cxn modelId="{62DB72A5-2D02-4896-BA47-C0E61623B1E1}" type="presOf" srcId="{4BE664CE-1401-410B-A3F2-33F9E0E542E4}" destId="{475F52FB-AF71-4111-81BB-59643CAA3257}" srcOrd="0" destOrd="0" presId="urn:microsoft.com/office/officeart/2005/8/layout/default"/>
    <dgm:cxn modelId="{E1086AC1-4CAE-448B-97D4-AD68445D01E0}" srcId="{583B3312-8B1E-4561-AC0E-B2281DE0CC13}" destId="{D07E9DF0-ABEE-408F-B4C8-9D48D6B30BC2}" srcOrd="5" destOrd="0" parTransId="{64612418-270E-462F-B597-C8CAADC332B6}" sibTransId="{E9A72F98-867B-40CE-B10B-D896315175D1}"/>
    <dgm:cxn modelId="{8CB381D2-28D6-46E5-8DE0-C0278D9B1906}" type="presOf" srcId="{3AE36A46-5B19-406F-9606-AFA2C3CC70E6}" destId="{CBC787D6-1014-45E7-9583-54B8C42701AF}" srcOrd="0" destOrd="0" presId="urn:microsoft.com/office/officeart/2005/8/layout/default"/>
    <dgm:cxn modelId="{9E5805D6-2E06-4DF9-A1DC-16077B3FE4D7}" type="presOf" srcId="{F1F5C1FC-81D8-4607-A9D5-4BAE5A8B5E54}" destId="{BFA540D7-EAA1-40D5-9BB7-142B6DC3EBB5}" srcOrd="0" destOrd="0" presId="urn:microsoft.com/office/officeart/2005/8/layout/default"/>
    <dgm:cxn modelId="{FD3226DD-004A-4345-8ABA-095305530D4C}" srcId="{583B3312-8B1E-4561-AC0E-B2281DE0CC13}" destId="{4BE664CE-1401-410B-A3F2-33F9E0E542E4}" srcOrd="2" destOrd="0" parTransId="{7119E656-AE0C-4BB0-B17F-9B9025F49E33}" sibTransId="{97986B0A-B983-4F0C-96DE-B64EC17EEBCD}"/>
    <dgm:cxn modelId="{38363ADF-76D5-4578-8DA0-336783D6341D}" srcId="{583B3312-8B1E-4561-AC0E-B2281DE0CC13}" destId="{80447EA3-AE5C-44BC-98DB-584E8D80994E}" srcOrd="1" destOrd="0" parTransId="{D9A5D7C8-1BE2-41A9-BA49-CA9F7C0BE34A}" sibTransId="{DFD39D1D-1C42-4B84-8CF8-326B2F557B4B}"/>
    <dgm:cxn modelId="{BB587BE6-53B5-4DED-BB1E-C95C7F3CB1F0}" type="presOf" srcId="{C6226916-459B-4A94-921C-0B36E43E064B}" destId="{A527E9AD-289E-43CC-94FD-E8F78AE0D4F1}" srcOrd="0" destOrd="0" presId="urn:microsoft.com/office/officeart/2005/8/layout/default"/>
    <dgm:cxn modelId="{8504ACE4-512B-488D-AD3E-4700DC9A337B}" type="presParOf" srcId="{EB893A5D-8346-4C77-98C0-BDD17405686F}" destId="{CBC787D6-1014-45E7-9583-54B8C42701AF}" srcOrd="0" destOrd="0" presId="urn:microsoft.com/office/officeart/2005/8/layout/default"/>
    <dgm:cxn modelId="{11D4377B-637A-4893-82F4-7B1346747C24}" type="presParOf" srcId="{EB893A5D-8346-4C77-98C0-BDD17405686F}" destId="{72E1C368-324A-430A-88A4-91343450C6A1}" srcOrd="1" destOrd="0" presId="urn:microsoft.com/office/officeart/2005/8/layout/default"/>
    <dgm:cxn modelId="{FB05643E-2D78-4766-82C9-601F7A4EBE9F}" type="presParOf" srcId="{EB893A5D-8346-4C77-98C0-BDD17405686F}" destId="{EF300B57-2CC1-4356-85D1-A7BA11C0CD66}" srcOrd="2" destOrd="0" presId="urn:microsoft.com/office/officeart/2005/8/layout/default"/>
    <dgm:cxn modelId="{103259C5-8733-468F-8BFC-44BBB47E3663}" type="presParOf" srcId="{EB893A5D-8346-4C77-98C0-BDD17405686F}" destId="{7ADBE59B-0259-4DF1-8D6E-345C1C695926}" srcOrd="3" destOrd="0" presId="urn:microsoft.com/office/officeart/2005/8/layout/default"/>
    <dgm:cxn modelId="{4F8E681B-9E61-44F3-AFB0-63BA7294A618}" type="presParOf" srcId="{EB893A5D-8346-4C77-98C0-BDD17405686F}" destId="{475F52FB-AF71-4111-81BB-59643CAA3257}" srcOrd="4" destOrd="0" presId="urn:microsoft.com/office/officeart/2005/8/layout/default"/>
    <dgm:cxn modelId="{F65A60FF-6B6C-4FA2-BF82-0EE8F5D46448}" type="presParOf" srcId="{EB893A5D-8346-4C77-98C0-BDD17405686F}" destId="{0D801DF1-A6A1-4DA9-8BF0-17C2A1BD7DA2}" srcOrd="5" destOrd="0" presId="urn:microsoft.com/office/officeart/2005/8/layout/default"/>
    <dgm:cxn modelId="{1E205CDA-01B9-4995-99CF-D53115250508}" type="presParOf" srcId="{EB893A5D-8346-4C77-98C0-BDD17405686F}" destId="{A527E9AD-289E-43CC-94FD-E8F78AE0D4F1}" srcOrd="6" destOrd="0" presId="urn:microsoft.com/office/officeart/2005/8/layout/default"/>
    <dgm:cxn modelId="{B5A72597-17BD-46CE-B60B-74412F516A9E}" type="presParOf" srcId="{EB893A5D-8346-4C77-98C0-BDD17405686F}" destId="{A02FDD74-D240-4931-9100-8FCE64D27EE7}" srcOrd="7" destOrd="0" presId="urn:microsoft.com/office/officeart/2005/8/layout/default"/>
    <dgm:cxn modelId="{E292329D-1CDF-4DB3-B8D2-D72C4C131ADF}" type="presParOf" srcId="{EB893A5D-8346-4C77-98C0-BDD17405686F}" destId="{7B833285-F461-4747-8BCE-EDAD27A9D139}" srcOrd="8" destOrd="0" presId="urn:microsoft.com/office/officeart/2005/8/layout/default"/>
    <dgm:cxn modelId="{93F9943F-666F-45FC-9840-4A8F5CCFBDCC}" type="presParOf" srcId="{EB893A5D-8346-4C77-98C0-BDD17405686F}" destId="{6708697D-0300-4621-B74A-B7214EE2D7E9}" srcOrd="9" destOrd="0" presId="urn:microsoft.com/office/officeart/2005/8/layout/default"/>
    <dgm:cxn modelId="{FB3EA299-2D7D-4595-9978-9BD90850DCBF}" type="presParOf" srcId="{EB893A5D-8346-4C77-98C0-BDD17405686F}" destId="{8C1229B8-7882-4601-A605-14571C288455}" srcOrd="10" destOrd="0" presId="urn:microsoft.com/office/officeart/2005/8/layout/default"/>
    <dgm:cxn modelId="{81FDBD8F-D298-4537-8960-986201A024B4}" type="presParOf" srcId="{EB893A5D-8346-4C77-98C0-BDD17405686F}" destId="{5748A42A-C2D1-4CA8-8FBD-8B1E6D6EAFCE}" srcOrd="11" destOrd="0" presId="urn:microsoft.com/office/officeart/2005/8/layout/default"/>
    <dgm:cxn modelId="{A63F8A4F-CADC-4500-8D22-22A5EA1A8FFF}" type="presParOf" srcId="{EB893A5D-8346-4C77-98C0-BDD17405686F}" destId="{BFA540D7-EAA1-40D5-9BB7-142B6DC3EBB5}" srcOrd="12" destOrd="0" presId="urn:microsoft.com/office/officeart/2005/8/layout/default"/>
    <dgm:cxn modelId="{90A178D8-5196-4B34-B81B-865ACB364DE8}" type="presParOf" srcId="{EB893A5D-8346-4C77-98C0-BDD17405686F}" destId="{54F95319-A098-424C-BB5E-C6203AE651C4}" srcOrd="13" destOrd="0" presId="urn:microsoft.com/office/officeart/2005/8/layout/default"/>
    <dgm:cxn modelId="{BADB2279-7B94-4D9A-A814-DF71AC734C37}" type="presParOf" srcId="{EB893A5D-8346-4C77-98C0-BDD17405686F}" destId="{82F3E0A4-1D56-4033-857E-E3EA6F1D4B1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787D6-1014-45E7-9583-54B8C42701AF}">
      <dsp:nvSpPr>
        <dsp:cNvPr id="0" name=""/>
        <dsp:cNvSpPr/>
      </dsp:nvSpPr>
      <dsp:spPr>
        <a:xfrm>
          <a:off x="411401" y="2627"/>
          <a:ext cx="2060631" cy="1236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konstruieren einen heißen Draht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11401" y="2627"/>
        <a:ext cx="2060631" cy="1236378"/>
      </dsp:txXfrm>
    </dsp:sp>
    <dsp:sp modelId="{EF300B57-2CC1-4356-85D1-A7BA11C0CD66}">
      <dsp:nvSpPr>
        <dsp:cNvPr id="0" name=""/>
        <dsp:cNvSpPr/>
      </dsp:nvSpPr>
      <dsp:spPr>
        <a:xfrm>
          <a:off x="2678096" y="2627"/>
          <a:ext cx="2060631" cy="12363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erstellen einen Feuerratgeber für andere Klassen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678096" y="2627"/>
        <a:ext cx="2060631" cy="1236378"/>
      </dsp:txXfrm>
    </dsp:sp>
    <dsp:sp modelId="{475F52FB-AF71-4111-81BB-59643CAA3257}">
      <dsp:nvSpPr>
        <dsp:cNvPr id="0" name=""/>
        <dsp:cNvSpPr/>
      </dsp:nvSpPr>
      <dsp:spPr>
        <a:xfrm>
          <a:off x="4944790" y="2627"/>
          <a:ext cx="2060631" cy="1236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bauen eine Futterstation für Vögel/Eichhörnchen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944790" y="2627"/>
        <a:ext cx="2060631" cy="1236378"/>
      </dsp:txXfrm>
    </dsp:sp>
    <dsp:sp modelId="{A527E9AD-289E-43CC-94FD-E8F78AE0D4F1}">
      <dsp:nvSpPr>
        <dsp:cNvPr id="0" name=""/>
        <dsp:cNvSpPr/>
      </dsp:nvSpPr>
      <dsp:spPr>
        <a:xfrm>
          <a:off x="411401" y="1445069"/>
          <a:ext cx="2060631" cy="1236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erstellen ein Quiz zu heimischen Tierarten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11401" y="1445069"/>
        <a:ext cx="2060631" cy="1236378"/>
      </dsp:txXfrm>
    </dsp:sp>
    <dsp:sp modelId="{7B833285-F461-4747-8BCE-EDAD27A9D139}">
      <dsp:nvSpPr>
        <dsp:cNvPr id="0" name=""/>
        <dsp:cNvSpPr/>
      </dsp:nvSpPr>
      <dsp:spPr>
        <a:xfrm>
          <a:off x="2678096" y="1445069"/>
          <a:ext cx="2060631" cy="12363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legen eine Kräuterspirale an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678096" y="1445069"/>
        <a:ext cx="2060631" cy="1236378"/>
      </dsp:txXfrm>
    </dsp:sp>
    <dsp:sp modelId="{8C1229B8-7882-4601-A605-14571C288455}">
      <dsp:nvSpPr>
        <dsp:cNvPr id="0" name=""/>
        <dsp:cNvSpPr/>
      </dsp:nvSpPr>
      <dsp:spPr>
        <a:xfrm>
          <a:off x="4944790" y="1445069"/>
          <a:ext cx="2060631" cy="1236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bauen einen  Wurmbeobachtungskastens und dokumentieren unser Beobachtungen im Forschertagebuch.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944790" y="1445069"/>
        <a:ext cx="2060631" cy="1236378"/>
      </dsp:txXfrm>
    </dsp:sp>
    <dsp:sp modelId="{BFA540D7-EAA1-40D5-9BB7-142B6DC3EBB5}">
      <dsp:nvSpPr>
        <dsp:cNvPr id="0" name=""/>
        <dsp:cNvSpPr/>
      </dsp:nvSpPr>
      <dsp:spPr>
        <a:xfrm>
          <a:off x="1544749" y="2887511"/>
          <a:ext cx="2060631" cy="12363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erstellen einen Plan unseres Dorfes.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544749" y="2887511"/>
        <a:ext cx="2060631" cy="1236378"/>
      </dsp:txXfrm>
    </dsp:sp>
    <dsp:sp modelId="{82F3E0A4-1D56-4033-857E-E3EA6F1D4B10}">
      <dsp:nvSpPr>
        <dsp:cNvPr id="0" name=""/>
        <dsp:cNvSpPr/>
      </dsp:nvSpPr>
      <dsp:spPr>
        <a:xfrm>
          <a:off x="3811443" y="2887511"/>
          <a:ext cx="2060631" cy="1236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chemeClr val="tx1"/>
              </a:solidFill>
            </a:rPr>
            <a:t>Wir konstruieren ein Fahrzeug, dass möglichst weit rollt</a:t>
          </a:r>
          <a:br>
            <a:rPr lang="de-DE" sz="1300" kern="1200" dirty="0">
              <a:solidFill>
                <a:schemeClr val="tx1"/>
              </a:solidFill>
            </a:rPr>
          </a:br>
          <a:endParaRPr lang="en-US" sz="1300" kern="1200" dirty="0">
            <a:solidFill>
              <a:schemeClr val="tx1"/>
            </a:solidFill>
          </a:endParaRPr>
        </a:p>
      </dsp:txBody>
      <dsp:txXfrm>
        <a:off x="3811443" y="2887511"/>
        <a:ext cx="2060631" cy="1236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t>15.09.2024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398E933C-9472-C3AF-125A-2086C72F6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66311488-58DC-0831-20BE-9C88C8A5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D0CF45F4-0A42-4E59-AD42-E209A4066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27440B-8C2C-4B30-A652-CE908F64D432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0D72190D-5A59-24A7-A206-E315BCBDC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AEDAD73B-6269-EB49-71F3-8B0587F89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147481DB-6A9D-D397-8594-73E5CFDF0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423380-4F7E-4798-9919-F9D421122FC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F5BAFB14-57B1-8DBB-B2A5-1C4075D64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EF7718A0-9B39-81A9-4B56-BDABEBE5B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E4CC94F5-8C8D-64A9-4B08-D5C791BAE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304EF5-B490-46F6-B029-3BC3523C9FB7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">
            <a:extLst>
              <a:ext uri="{FF2B5EF4-FFF2-40B4-BE49-F238E27FC236}">
                <a16:creationId xmlns:a16="http://schemas.microsoft.com/office/drawing/2014/main" id="{5FC54044-6FB0-FB28-CB74-81EC0BD28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1143000"/>
            <a:ext cx="4457700" cy="3086100"/>
          </a:xfrm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6" name="PlaceHolder 2">
            <a:extLst>
              <a:ext uri="{FF2B5EF4-FFF2-40B4-BE49-F238E27FC236}">
                <a16:creationId xmlns:a16="http://schemas.microsoft.com/office/drawing/2014/main" id="{0F7D9EC4-244B-D169-3ADC-A70DFDC5345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8500" y="4400550"/>
            <a:ext cx="5592763" cy="3598863"/>
          </a:xfrm>
          <a:ln w="0"/>
        </p:spPr>
        <p:txBody>
          <a:bodyPr>
            <a:noAutofit/>
          </a:bodyPr>
          <a:lstStyle/>
          <a:p>
            <a:pPr>
              <a:buClr>
                <a:srgbClr val="000000"/>
              </a:buClr>
              <a:buFont typeface="StarSymbol"/>
              <a:buNone/>
              <a:defRPr/>
            </a:pPr>
            <a:endParaRPr lang="de-DE" sz="2000" spc="-1" dirty="0">
              <a:latin typeface="Arial"/>
            </a:endParaRPr>
          </a:p>
        </p:txBody>
      </p:sp>
      <p:sp>
        <p:nvSpPr>
          <p:cNvPr id="437" name="PlaceHolder 3">
            <a:extLst>
              <a:ext uri="{FF2B5EF4-FFF2-40B4-BE49-F238E27FC236}">
                <a16:creationId xmlns:a16="http://schemas.microsoft.com/office/drawing/2014/main" id="{CC5827F6-42C5-E66B-A5E9-F5FDE5573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9225" y="8683625"/>
            <a:ext cx="3028950" cy="458788"/>
          </a:xfrm>
          <a:ln w="0"/>
        </p:spPr>
        <p:txBody>
          <a:bodyPr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>
              <a:defRPr/>
            </a:pPr>
            <a:fld id="{D25A7DE4-9F7D-4EC3-909D-029F6EB5AA0F}" type="slidenum">
              <a:rPr/>
              <a:pPr>
                <a:defRPr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C7405B01-41E6-CBDB-1487-071FB3B14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F020EA1C-BA7A-E6AD-D02C-549BBBEA0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3796" name="Foliennummernplatzhalter 3">
            <a:extLst>
              <a:ext uri="{FF2B5EF4-FFF2-40B4-BE49-F238E27FC236}">
                <a16:creationId xmlns:a16="http://schemas.microsoft.com/office/drawing/2014/main" id="{5F0A7668-78E3-069A-31AC-5677012DA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2AF2B9-7955-4A85-8444-741048CB36DA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E7E8D017-DE56-4902-D2ED-D4BC9B449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D91257B2-4ABE-61B4-1DC5-5D8EB658F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Aufgabe: Die SuS erlernen den Hochsprung.  Der Kompetenzbegriff zielt auf genau angegebene Lernanliegen.  Möglichst exakt fassen, drei Kriterien: Beobachtbarkeit –Bedingungen und Gütemaßstab</a:t>
            </a:r>
          </a:p>
          <a:p>
            <a:r>
              <a:rPr lang="de-DE" altLang="de-DE">
                <a:latin typeface="Arial" panose="020B0604020202020204" pitchFamily="34" charset="0"/>
              </a:rPr>
              <a:t>Die SuS sollen an der Hochsprunggrube  die Hochsprungstange in 90cm Höhe überspringen können:  dann haben wir die 3 Kriterien: Grube: Ort,, Stange – aber beliebige Technik,  und Gütemaßstab: 90 cm</a:t>
            </a: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FF974A85-5263-E0BA-CB71-268CD7A42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9D66B4-AA4B-4524-8780-A54EECAEE897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1">
            <a:extLst>
              <a:ext uri="{FF2B5EF4-FFF2-40B4-BE49-F238E27FC236}">
                <a16:creationId xmlns:a16="http://schemas.microsoft.com/office/drawing/2014/main" id="{70DFA732-3F61-2338-B272-2CDF6B7E4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1143000"/>
            <a:ext cx="4457700" cy="3086100"/>
          </a:xfrm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66" name="PlaceHolder 2">
            <a:extLst>
              <a:ext uri="{FF2B5EF4-FFF2-40B4-BE49-F238E27FC236}">
                <a16:creationId xmlns:a16="http://schemas.microsoft.com/office/drawing/2014/main" id="{A3264B1F-AE7E-C07C-8292-8CAF81AF868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8500" y="4400550"/>
            <a:ext cx="5592763" cy="3598863"/>
          </a:xfrm>
          <a:ln w="0"/>
        </p:spPr>
        <p:txBody>
          <a:bodyPr>
            <a:noAutofit/>
          </a:bodyPr>
          <a:lstStyle/>
          <a:p>
            <a:pPr marL="216000" indent="-216000">
              <a:defRPr/>
            </a:pPr>
            <a:endParaRPr lang="de-DE" sz="2000" spc="-1" dirty="0">
              <a:latin typeface="Arial"/>
            </a:endParaRPr>
          </a:p>
        </p:txBody>
      </p:sp>
      <p:sp>
        <p:nvSpPr>
          <p:cNvPr id="467" name="PlaceHolder 3">
            <a:extLst>
              <a:ext uri="{FF2B5EF4-FFF2-40B4-BE49-F238E27FC236}">
                <a16:creationId xmlns:a16="http://schemas.microsoft.com/office/drawing/2014/main" id="{C44098EF-80E6-CE7E-CD8F-1CE649870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9225" y="8683625"/>
            <a:ext cx="3028950" cy="458788"/>
          </a:xfrm>
          <a:ln w="0"/>
        </p:spPr>
        <p:txBody>
          <a:bodyPr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73FDDD-A926-466F-8B2E-28E24E1A3C00}" type="slidenum">
              <a:rPr/>
              <a:pPr>
                <a:defRPr/>
              </a:pPr>
              <a:t>17</a:t>
            </a:fld>
            <a:endParaRPr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>
            <a:extLst>
              <a:ext uri="{FF2B5EF4-FFF2-40B4-BE49-F238E27FC236}">
                <a16:creationId xmlns:a16="http://schemas.microsoft.com/office/drawing/2014/main" id="{0F975C6E-1C65-77B9-40AF-06F43C498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>
            <a:extLst>
              <a:ext uri="{FF2B5EF4-FFF2-40B4-BE49-F238E27FC236}">
                <a16:creationId xmlns:a16="http://schemas.microsoft.com/office/drawing/2014/main" id="{58E5953F-3C1F-637C-24B5-530D1750B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id="{C0ADA645-E285-EA1B-2DAB-4D8D63DF6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8EE8EA-AC8C-408C-A0FD-D9A88E74E93A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68467-A894-4C29-A6B6-7B83590C0777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27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0272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186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887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5"/>
            <a:ext cx="12192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10074" y="0"/>
            <a:ext cx="12213209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275971" y="134684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22286"/>
            <a:ext cx="103632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86604"/>
            <a:ext cx="103632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2849" y="6173054"/>
            <a:ext cx="48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42849" y="6464164"/>
            <a:ext cx="384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5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188805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84" y="225425"/>
            <a:ext cx="1056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4680"/>
            <a:ext cx="51816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4675"/>
            <a:ext cx="51816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7084" y="225424"/>
            <a:ext cx="1056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"/>
            <a:ext cx="12192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12192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844680"/>
            <a:ext cx="105156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225425"/>
            <a:ext cx="1056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7" y="1844675"/>
            <a:ext cx="1056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917" y="2809461"/>
            <a:ext cx="1056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84" y="225425"/>
            <a:ext cx="1056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446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09461"/>
            <a:ext cx="5157787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84467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835275"/>
            <a:ext cx="5183188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51792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44679"/>
            <a:ext cx="3932237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44675"/>
            <a:ext cx="617220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041918"/>
            <a:ext cx="3932237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44675"/>
            <a:ext cx="617220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844679"/>
            <a:ext cx="3932237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041918"/>
            <a:ext cx="3932237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104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754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559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43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970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1918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9426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73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14547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8227486" y="6173788"/>
            <a:ext cx="1553633" cy="5778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5484065-079F-BEC3-7C62-33B4BFF84E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AB-39A6-47C3-9A85-3ADB1A09CDD2}" type="datetime1">
              <a:rPr lang="de-DE" altLang="de-DE"/>
              <a:pPr>
                <a:defRPr/>
              </a:pPr>
              <a:t>15.09.2024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3EDCD0-8817-7659-6670-36036C1CB6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41077" y="6356351"/>
            <a:ext cx="4775200" cy="365125"/>
          </a:xfrm>
        </p:spPr>
        <p:txBody>
          <a:bodyPr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C401BF74-65D1-2627-1911-0AAE2BA014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44970" y="6356351"/>
            <a:ext cx="937846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B644D79-2D65-4A20-A07B-7C9260EE433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058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248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8645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896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3522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6929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8751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18E5-D937-4385-B3C1-9CE1C1F817BB}" type="datetime1">
              <a:rPr lang="de-DE" smtClean="0"/>
              <a:t>15.09.2024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31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83511D-8196-4682-A40F-0C342EC59218}"/>
              </a:ext>
            </a:extLst>
          </p:cNvPr>
          <p:cNvSpPr/>
          <p:nvPr userDrawn="1"/>
        </p:nvSpPr>
        <p:spPr>
          <a:xfrm>
            <a:off x="0" y="1683803"/>
            <a:ext cx="12192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4" y="6268823"/>
            <a:ext cx="1407859" cy="4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4" r:id="rId13"/>
    <p:sldLayoutId id="2147483666" r:id="rId14"/>
    <p:sldLayoutId id="2147483671" r:id="rId15"/>
    <p:sldLayoutId id="2147483667" r:id="rId16"/>
    <p:sldLayoutId id="2147483663" r:id="rId17"/>
    <p:sldLayoutId id="2147483670" r:id="rId18"/>
    <p:sldLayoutId id="2147483665" r:id="rId19"/>
    <p:sldLayoutId id="2147483668" r:id="rId20"/>
    <p:sldLayoutId id="2147483669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A6C43D9-49A0-A661-2654-9A80621247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85950" y="1196975"/>
            <a:ext cx="8420100" cy="2000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de-DE" altLang="de-DE" sz="4000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br>
              <a:rPr lang="de-DE" altLang="de-DE" sz="4000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br>
              <a:rPr lang="de-DE" altLang="de-DE" sz="4900" b="1" dirty="0">
                <a:latin typeface="Arial" charset="0"/>
                <a:cs typeface="Arial" charset="0"/>
              </a:rPr>
            </a:br>
            <a:br>
              <a:rPr lang="de-DE" altLang="de-DE" sz="4900" b="1" dirty="0">
                <a:latin typeface="Arial" charset="0"/>
                <a:cs typeface="Arial" charset="0"/>
              </a:rPr>
            </a:br>
            <a:r>
              <a:rPr lang="de-DE" altLang="de-DE" sz="6700" b="1" dirty="0">
                <a:latin typeface="Arial" charset="0"/>
                <a:cs typeface="Arial" charset="0"/>
              </a:rPr>
              <a:t>Lernwirksamer </a:t>
            </a:r>
            <a:br>
              <a:rPr lang="de-DE" altLang="de-DE" sz="6700" b="1" dirty="0">
                <a:latin typeface="Arial" charset="0"/>
                <a:cs typeface="Arial" charset="0"/>
              </a:rPr>
            </a:br>
            <a:r>
              <a:rPr lang="de-DE" altLang="de-DE" sz="6700" b="1" dirty="0">
                <a:latin typeface="Arial" charset="0"/>
                <a:cs typeface="Arial" charset="0"/>
              </a:rPr>
              <a:t>Sachunterricht </a:t>
            </a:r>
            <a:br>
              <a:rPr lang="de-DE" altLang="de-DE" sz="4000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br>
              <a:rPr lang="de-DE" altLang="de-DE" sz="16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de-DE" altLang="de-DE" sz="40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Textplatzhalter 9">
            <a:extLst>
              <a:ext uri="{FF2B5EF4-FFF2-40B4-BE49-F238E27FC236}">
                <a16:creationId xmlns:a16="http://schemas.microsoft.com/office/drawing/2014/main" id="{84ACCCA1-C94C-68D0-E887-66D7643D7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9850" y="6173789"/>
            <a:ext cx="3900488" cy="287337"/>
          </a:xfrm>
        </p:spPr>
        <p:txBody>
          <a:bodyPr/>
          <a:lstStyle/>
          <a:p>
            <a:pPr eaLnBrk="1" hangingPunct="1"/>
            <a:r>
              <a:rPr altLang="de-DE">
                <a:ea typeface="ＭＳ Ｐゴシック" panose="020B0600070205080204" pitchFamily="34" charset="-128"/>
              </a:rPr>
              <a:t>Fachteam Sachunterricht, IQSH</a:t>
            </a:r>
          </a:p>
        </p:txBody>
      </p:sp>
      <p:sp>
        <p:nvSpPr>
          <p:cNvPr id="18436" name="Textplatzhalter 10">
            <a:extLst>
              <a:ext uri="{FF2B5EF4-FFF2-40B4-BE49-F238E27FC236}">
                <a16:creationId xmlns:a16="http://schemas.microsoft.com/office/drawing/2014/main" id="{BDCA2063-AA85-87B0-DB49-C33DEA5D63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9851" y="6464300"/>
            <a:ext cx="3121025" cy="287338"/>
          </a:xfrm>
        </p:spPr>
        <p:txBody>
          <a:bodyPr/>
          <a:lstStyle/>
          <a:p>
            <a:pPr eaLnBrk="1" hangingPunct="1"/>
            <a:r>
              <a:rPr altLang="de-DE">
                <a:ea typeface="ＭＳ Ｐゴシック" panose="020B0600070205080204" pitchFamily="34" charset="-128"/>
              </a:rPr>
              <a:t>Mai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nhaltsplatzhalter 8" descr="C:\Users\Bischof\AppData\Local\Microsoft\Windows\INetCache\Content.Outlook\YH168OER\juli 18.jpg">
            <a:extLst>
              <a:ext uri="{FF2B5EF4-FFF2-40B4-BE49-F238E27FC236}">
                <a16:creationId xmlns:a16="http://schemas.microsoft.com/office/drawing/2014/main" id="{0B4071D1-A670-2148-3DC4-902271F1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89139"/>
            <a:ext cx="37195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" name="PlaceHolder 1">
            <a:extLst>
              <a:ext uri="{FF2B5EF4-FFF2-40B4-BE49-F238E27FC236}">
                <a16:creationId xmlns:a16="http://schemas.microsoft.com/office/drawing/2014/main" id="{1D6EFB68-A0CC-35BA-ADA0-68E1223EFA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0864" y="219076"/>
            <a:ext cx="6434137" cy="1184275"/>
          </a:xfrm>
          <a:ln w="0"/>
        </p:spPr>
        <p:txBody>
          <a:bodyPr>
            <a:normAutofit/>
          </a:bodyPr>
          <a:lstStyle/>
          <a:p>
            <a:pPr>
              <a:defRPr/>
            </a:pPr>
            <a:r>
              <a:rPr lang="de-DE" sz="3500" spc="-1" dirty="0">
                <a:solidFill>
                  <a:srgbClr val="000000"/>
                </a:solidFill>
              </a:rPr>
              <a:t>Kompetenzmodell</a:t>
            </a:r>
            <a:endParaRPr lang="en-US" sz="3500" spc="-1" dirty="0">
              <a:solidFill>
                <a:srgbClr val="000000"/>
              </a:solidFill>
            </a:endParaRPr>
          </a:p>
        </p:txBody>
      </p:sp>
      <p:sp>
        <p:nvSpPr>
          <p:cNvPr id="301" name="Inhaltsplatzhalter 1">
            <a:extLst>
              <a:ext uri="{FF2B5EF4-FFF2-40B4-BE49-F238E27FC236}">
                <a16:creationId xmlns:a16="http://schemas.microsoft.com/office/drawing/2014/main" id="{611036EE-82FB-2381-90D6-CF4C23365624}"/>
              </a:ext>
            </a:extLst>
          </p:cNvPr>
          <p:cNvSpPr/>
          <p:nvPr/>
        </p:nvSpPr>
        <p:spPr>
          <a:xfrm>
            <a:off x="5589589" y="1700214"/>
            <a:ext cx="5329237" cy="2744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90000"/>
              </a:lnSpc>
              <a:spcBef>
                <a:spcPts val="813"/>
              </a:spcBef>
              <a:tabLst>
                <a:tab pos="0" algn="l"/>
              </a:tabLst>
              <a:defRPr/>
            </a:pPr>
            <a:r>
              <a:rPr lang="de-DE" sz="2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Themenfelder: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 und Wirtschaft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 und Entwicklung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Soziales und Politisches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Erfindungen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Mobilität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Natürliche Lebensräume sowie Tiere und Pflanzen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Phänomene der unbelebten Natur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Räume, Globales und Regionales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983" indent="-417983">
              <a:lnSpc>
                <a:spcPct val="90000"/>
              </a:lnSpc>
              <a:spcBef>
                <a:spcPts val="813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  <a:defRPr/>
            </a:pPr>
            <a:r>
              <a:rPr lang="de-DE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</a:t>
            </a:r>
            <a:endParaRPr lang="de-DE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Fußzeilenplatzhalter 1">
            <a:extLst>
              <a:ext uri="{FF2B5EF4-FFF2-40B4-BE49-F238E27FC236}">
                <a16:creationId xmlns:a16="http://schemas.microsoft.com/office/drawing/2014/main" id="{22700407-70C6-296F-69BF-AA6F7263B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71589" y="6021389"/>
            <a:ext cx="41036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A4ADB6"/>
                </a:solidFill>
              </a:rPr>
              <a:t>Fachanforderungen Sachunterricht, S. 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4967E76-4431-9ECE-68EE-F87E621E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Was sind Kompetenzen?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2FEB90C7-923D-9E8F-8B4A-6396299E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5632450"/>
            <a:ext cx="5448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900"/>
              <a:t>nach WEINERT, E. (2001): Leistungsmessung in Schulen. – Weinheim, Basel, S. 27f.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E2F40F-8E56-7BA0-5E53-22B2A1A7FD4C}"/>
              </a:ext>
            </a:extLst>
          </p:cNvPr>
          <p:cNvSpPr txBox="1"/>
          <p:nvPr/>
        </p:nvSpPr>
        <p:spPr>
          <a:xfrm>
            <a:off x="2727326" y="2216150"/>
            <a:ext cx="6704013" cy="364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de-DE" sz="1950" dirty="0"/>
              <a:t>sind bei Individuen verfügbare oder durch sie erlernbare </a:t>
            </a:r>
            <a:r>
              <a:rPr lang="de-DE" sz="1950" b="1" dirty="0"/>
              <a:t>kognitive Fähigkeiten und Fertigkeiten</a:t>
            </a:r>
            <a:r>
              <a:rPr lang="de-DE" sz="1950" dirty="0"/>
              <a:t>, 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endParaRPr lang="de-DE" sz="1950" dirty="0"/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de-DE" sz="1950" dirty="0"/>
              <a:t>um bestimmte </a:t>
            </a:r>
            <a:r>
              <a:rPr lang="de-DE" sz="1950" b="1" dirty="0"/>
              <a:t>Probleme zu lösen, 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endParaRPr lang="de-DE" sz="1950" dirty="0"/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de-DE" sz="1950" dirty="0"/>
              <a:t>sowie die damit verbundenen </a:t>
            </a:r>
            <a:r>
              <a:rPr lang="de-DE" sz="1950" b="1" dirty="0"/>
              <a:t>motivationalen und sozialen Bereitschaften, 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endParaRPr lang="de-DE" sz="1950" dirty="0"/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de-DE" sz="1950" dirty="0"/>
              <a:t>um die Problemlösungen in </a:t>
            </a:r>
            <a:r>
              <a:rPr lang="de-DE" sz="1950" b="1" dirty="0"/>
              <a:t>variablen Situationen </a:t>
            </a:r>
            <a:r>
              <a:rPr lang="de-DE" sz="1950" dirty="0"/>
              <a:t>erfolgreich und verantwortungsvoll nutzen zu können. 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A2D6B1C-1E8C-5A60-5536-CB95B286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Was sind Kompetenzen?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52231FE-27C0-F280-F2C1-CC97B76B5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2725" y="2457451"/>
            <a:ext cx="6686550" cy="29940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altLang="de-DE" dirty="0">
                <a:solidFill>
                  <a:srgbClr val="0033CC"/>
                </a:solidFill>
              </a:rPr>
              <a:t>Fähigkeiten</a:t>
            </a:r>
          </a:p>
          <a:p>
            <a:pPr eaLnBrk="1" hangingPunct="1">
              <a:defRPr/>
            </a:pPr>
            <a:r>
              <a:rPr lang="de-DE" altLang="de-DE" dirty="0">
                <a:solidFill>
                  <a:srgbClr val="33CC33"/>
                </a:solidFill>
              </a:rPr>
              <a:t>Fertigkeiten</a:t>
            </a:r>
          </a:p>
          <a:p>
            <a:pPr eaLnBrk="1" hangingPunct="1">
              <a:defRPr/>
            </a:pPr>
            <a:r>
              <a:rPr lang="de-DE" altLang="de-DE" dirty="0">
                <a:solidFill>
                  <a:srgbClr val="FF0066"/>
                </a:solidFill>
              </a:rPr>
              <a:t>Haltung/Bereitschaft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3000" b="1" dirty="0">
                <a:solidFill>
                  <a:srgbClr val="FF0066"/>
                </a:solidFill>
              </a:rPr>
              <a:t>     </a:t>
            </a:r>
            <a:r>
              <a:rPr lang="de-DE" altLang="de-DE" sz="3000" b="1" dirty="0"/>
              <a:t>um Probleme zu lösen</a:t>
            </a:r>
          </a:p>
          <a:p>
            <a:pPr eaLnBrk="1" hangingPunct="1">
              <a:buFontTx/>
              <a:buNone/>
              <a:defRPr/>
            </a:pPr>
            <a:r>
              <a:rPr lang="de-DE" altLang="de-DE" dirty="0">
                <a:solidFill>
                  <a:srgbClr val="0033CC"/>
                </a:solidFill>
              </a:rPr>
              <a:t>Sach-</a:t>
            </a:r>
          </a:p>
          <a:p>
            <a:pPr eaLnBrk="1" hangingPunct="1">
              <a:buFontTx/>
              <a:buNone/>
              <a:defRPr/>
            </a:pPr>
            <a:r>
              <a:rPr lang="de-DE" altLang="de-DE" dirty="0">
                <a:solidFill>
                  <a:srgbClr val="33CC33"/>
                </a:solidFill>
              </a:rPr>
              <a:t>Methoden-		</a:t>
            </a:r>
            <a:r>
              <a:rPr lang="de-DE" altLang="de-DE" sz="1500" dirty="0"/>
              <a:t> </a:t>
            </a:r>
            <a:r>
              <a:rPr lang="de-DE" altLang="de-DE" dirty="0"/>
              <a:t>-Kompetenz</a:t>
            </a:r>
          </a:p>
          <a:p>
            <a:pPr eaLnBrk="1" hangingPunct="1">
              <a:buFontTx/>
              <a:buNone/>
              <a:defRPr/>
            </a:pPr>
            <a:r>
              <a:rPr lang="de-DE" altLang="de-DE" dirty="0">
                <a:solidFill>
                  <a:srgbClr val="FF0066"/>
                </a:solidFill>
              </a:rPr>
              <a:t>Sozial-/Selbst-</a:t>
            </a:r>
          </a:p>
        </p:txBody>
      </p:sp>
      <p:sp>
        <p:nvSpPr>
          <p:cNvPr id="34820" name="AutoShape 7">
            <a:extLst>
              <a:ext uri="{FF2B5EF4-FFF2-40B4-BE49-F238E27FC236}">
                <a16:creationId xmlns:a16="http://schemas.microsoft.com/office/drawing/2014/main" id="{A8888278-364C-9C1D-76FB-E59B40C880D5}"/>
              </a:ext>
            </a:extLst>
          </p:cNvPr>
          <p:cNvSpPr>
            <a:spLocks/>
          </p:cNvSpPr>
          <p:nvPr/>
        </p:nvSpPr>
        <p:spPr bwMode="auto">
          <a:xfrm>
            <a:off x="4692651" y="4238625"/>
            <a:ext cx="161925" cy="1009650"/>
          </a:xfrm>
          <a:prstGeom prst="rightBrace">
            <a:avLst>
              <a:gd name="adj1" fmla="val 51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" name="Pfeil nach rechts 1">
            <a:extLst>
              <a:ext uri="{FF2B5EF4-FFF2-40B4-BE49-F238E27FC236}">
                <a16:creationId xmlns:a16="http://schemas.microsoft.com/office/drawing/2014/main" id="{C277C900-1008-D7CF-89AF-28EED2037D7A}"/>
              </a:ext>
            </a:extLst>
          </p:cNvPr>
          <p:cNvSpPr/>
          <p:nvPr/>
        </p:nvSpPr>
        <p:spPr>
          <a:xfrm flipV="1">
            <a:off x="2752725" y="3873501"/>
            <a:ext cx="323850" cy="1619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B9FB1B1-B9BC-6300-CDFB-29D9CA85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700"/>
              <a:t>Was verändert sich </a:t>
            </a:r>
            <a:br>
              <a:rPr lang="de-DE" altLang="de-DE" sz="2700"/>
            </a:br>
            <a:r>
              <a:rPr lang="de-DE" altLang="de-DE" sz="2700"/>
              <a:t>durch Kompetenzen?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872ED7D-FE59-D2F4-A4B9-3BAE9ACA6E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1916114"/>
            <a:ext cx="7993062" cy="4033837"/>
          </a:xfrm>
        </p:spPr>
        <p:txBody>
          <a:bodyPr>
            <a:normAutofit/>
          </a:bodyPr>
          <a:lstStyle/>
          <a:p>
            <a:pPr marL="285757" indent="-285757">
              <a:lnSpc>
                <a:spcPct val="80000"/>
              </a:lnSpc>
              <a:buClr>
                <a:srgbClr val="FF3300"/>
              </a:buClr>
              <a:defRPr/>
            </a:pPr>
            <a:r>
              <a:rPr lang="de-DE" altLang="de-DE" sz="2000" dirty="0"/>
              <a:t>Kompetenzorientierung rückt den Blick weg von den zu behandelnden Inhalten hin zu den zu befähigenden Kindern. Deren Kompetenzen können an unterschiedlichen Inhalten entwickelt werden.</a:t>
            </a:r>
          </a:p>
          <a:p>
            <a:pPr marL="285757" indent="-285757">
              <a:lnSpc>
                <a:spcPct val="80000"/>
              </a:lnSpc>
              <a:buClr>
                <a:srgbClr val="FF3300"/>
              </a:buClr>
              <a:buNone/>
              <a:defRPr/>
            </a:pPr>
            <a:endParaRPr lang="de-DE" altLang="de-DE" sz="2000" dirty="0"/>
          </a:p>
          <a:p>
            <a:pPr marL="285757" indent="-285757">
              <a:lnSpc>
                <a:spcPct val="80000"/>
              </a:lnSpc>
              <a:buClr>
                <a:srgbClr val="FF3300"/>
              </a:buClr>
              <a:defRPr/>
            </a:pPr>
            <a:r>
              <a:rPr lang="de-DE" altLang="de-DE" sz="2000" dirty="0"/>
              <a:t>Kompetenzorientierte Planung gibt an, was die Kinder </a:t>
            </a:r>
            <a:r>
              <a:rPr lang="de-DE" altLang="de-DE" sz="2000" b="1" dirty="0"/>
              <a:t>nach</a:t>
            </a:r>
            <a:r>
              <a:rPr lang="de-DE" altLang="de-DE" sz="2000" dirty="0"/>
              <a:t> ihrer Begegnung mit dem Inhalt </a:t>
            </a:r>
            <a:r>
              <a:rPr lang="de-DE" altLang="de-DE" sz="2000" b="1" dirty="0"/>
              <a:t>können</a:t>
            </a:r>
            <a:r>
              <a:rPr lang="de-DE" altLang="de-DE" sz="2000" dirty="0"/>
              <a:t>. Sie ist somit „</a:t>
            </a:r>
            <a:r>
              <a:rPr lang="de-DE" altLang="de-DE" sz="2000" dirty="0" err="1"/>
              <a:t>outputorientiert</a:t>
            </a:r>
            <a:r>
              <a:rPr lang="ja-JP" altLang="de-DE" sz="2000" dirty="0"/>
              <a:t>“</a:t>
            </a:r>
            <a:r>
              <a:rPr lang="de-DE" altLang="ja-JP" sz="2000" dirty="0"/>
              <a:t>.</a:t>
            </a:r>
          </a:p>
          <a:p>
            <a:pPr marL="285757" indent="-285757"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de-DE" altLang="de-DE" sz="2000" dirty="0"/>
              <a:t> </a:t>
            </a:r>
          </a:p>
          <a:p>
            <a:pPr marL="285757" indent="-285757">
              <a:lnSpc>
                <a:spcPct val="80000"/>
              </a:lnSpc>
              <a:buClr>
                <a:srgbClr val="FF3300"/>
              </a:buClr>
              <a:defRPr/>
            </a:pPr>
            <a:r>
              <a:rPr lang="de-DE" altLang="de-DE" sz="2000" dirty="0"/>
              <a:t>Dieses Können beinhaltet Kenntnisse, Fähigkeiten und Haltungen und ist damit langfristig angelegt. </a:t>
            </a:r>
          </a:p>
          <a:p>
            <a:pPr marL="285757" indent="-285757">
              <a:lnSpc>
                <a:spcPct val="80000"/>
              </a:lnSpc>
              <a:buClr>
                <a:srgbClr val="FF3300"/>
              </a:buClr>
              <a:buNone/>
              <a:defRPr/>
            </a:pPr>
            <a:endParaRPr lang="de-DE" altLang="de-DE" sz="2000" dirty="0"/>
          </a:p>
          <a:p>
            <a:pPr marL="285757" indent="-285757">
              <a:lnSpc>
                <a:spcPct val="80000"/>
              </a:lnSpc>
              <a:buClr>
                <a:srgbClr val="FF3300"/>
              </a:buClr>
              <a:defRPr/>
            </a:pPr>
            <a:r>
              <a:rPr lang="de-DE" altLang="de-DE" sz="2000" dirty="0"/>
              <a:t>Die Kinder werden mit Situationen konfrontiert, die für sie neu sind. Sie müssen ihre Kenntnisse, Fähigkeiten und Haltungen bündeln, um diese zu bewältigen</a:t>
            </a:r>
            <a:r>
              <a:rPr lang="de-DE" altLang="de-DE" sz="165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CB09084A-1482-2459-76E0-30A2E0865D3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In Kompetenzen fließen zwei Bereiche zusammen: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880D8D2-3853-DDEE-7329-29556D7BC2D2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68564" y="2141538"/>
            <a:ext cx="3335337" cy="1814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de-DE" altLang="de-DE" sz="1950" b="1" dirty="0"/>
              <a:t>Wissensbegriff                          „Ich weiß etwas! “</a:t>
            </a:r>
          </a:p>
          <a:p>
            <a:pPr algn="ctr">
              <a:buFontTx/>
              <a:buNone/>
              <a:defRPr/>
            </a:pPr>
            <a:endParaRPr lang="de-DE" altLang="de-DE" sz="1950" dirty="0"/>
          </a:p>
          <a:p>
            <a:pPr algn="ctr">
              <a:buFontTx/>
              <a:buNone/>
              <a:defRPr/>
            </a:pPr>
            <a:r>
              <a:rPr lang="de-DE" altLang="de-DE" sz="1950" dirty="0"/>
              <a:t>Ich kenne und verstehe Sachverhalte, ich kann sie erklären, wiedergeben.</a:t>
            </a:r>
            <a:endParaRPr lang="de-DE" altLang="de-DE" sz="1625" b="1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187688-6704-4AF6-A53C-6133D3AA51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88101" y="2141538"/>
            <a:ext cx="3159125" cy="1814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de-DE" altLang="de-DE" sz="1950" b="1"/>
              <a:t>Handlungsbegriff</a:t>
            </a:r>
          </a:p>
          <a:p>
            <a:pPr marL="0" indent="0" algn="ctr">
              <a:buNone/>
              <a:defRPr/>
            </a:pPr>
            <a:r>
              <a:rPr lang="de-DE" altLang="de-DE" sz="1950" b="1"/>
              <a:t>„Ich tue etwas! “</a:t>
            </a:r>
          </a:p>
          <a:p>
            <a:pPr marL="0" indent="0" algn="ctr">
              <a:buNone/>
              <a:defRPr/>
            </a:pPr>
            <a:endParaRPr lang="de-DE" altLang="de-DE" sz="1950" b="1"/>
          </a:p>
          <a:p>
            <a:pPr marL="0" indent="0" algn="ctr">
              <a:buNone/>
              <a:defRPr/>
            </a:pPr>
            <a:r>
              <a:rPr lang="de-DE" altLang="de-DE" sz="1950"/>
              <a:t>Ich gehe Zielen nach oder bearbeite Aufgaben.</a:t>
            </a:r>
            <a:endParaRPr lang="de-DE" altLang="de-DE" sz="1950" b="1"/>
          </a:p>
          <a:p>
            <a:pPr marL="0" indent="0" algn="ctr">
              <a:buNone/>
              <a:defRPr/>
            </a:pPr>
            <a:endParaRPr lang="de-DE" altLang="de-DE" sz="1950"/>
          </a:p>
          <a:p>
            <a:pPr marL="0" indent="0">
              <a:buNone/>
              <a:defRPr/>
            </a:pPr>
            <a:endParaRPr lang="de-DE" altLang="de-DE" b="1"/>
          </a:p>
          <a:p>
            <a:pPr marL="0" indent="0">
              <a:buNone/>
              <a:defRPr/>
            </a:pPr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FF49E2-024D-B739-04B6-760D5866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4" y="4598988"/>
            <a:ext cx="6434137" cy="1503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1625" b="1"/>
              <a:t> </a:t>
            </a:r>
            <a:r>
              <a:rPr lang="de-DE" altLang="de-DE" sz="1950" b="1"/>
              <a:t>Kompetenzbegriff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1950" b="1"/>
              <a:t>   „Ich kann etwas !“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DE" altLang="de-DE" sz="1950" b="1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950"/>
              <a:t>Ich wende mein Wissen an, um handelnd problemhaltige Situationen oder Aufgaben zu bewältigen.</a:t>
            </a:r>
          </a:p>
        </p:txBody>
      </p:sp>
      <p:cxnSp>
        <p:nvCxnSpPr>
          <p:cNvPr id="5" name="Gekrümmte Verbindung 4">
            <a:extLst>
              <a:ext uri="{FF2B5EF4-FFF2-40B4-BE49-F238E27FC236}">
                <a16:creationId xmlns:a16="http://schemas.microsoft.com/office/drawing/2014/main" id="{C05A6BA1-26FD-313A-188D-7B415C212473}"/>
              </a:ext>
            </a:extLst>
          </p:cNvPr>
          <p:cNvCxnSpPr>
            <a:stCxn id="13315" idx="2"/>
            <a:endCxn id="3" idx="0"/>
          </p:cNvCxnSpPr>
          <p:nvPr/>
        </p:nvCxnSpPr>
        <p:spPr>
          <a:xfrm rot="16200000" flipH="1">
            <a:off x="4852988" y="3238501"/>
            <a:ext cx="642938" cy="207803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krümmte Verbindung 6">
            <a:extLst>
              <a:ext uri="{FF2B5EF4-FFF2-40B4-BE49-F238E27FC236}">
                <a16:creationId xmlns:a16="http://schemas.microsoft.com/office/drawing/2014/main" id="{12DD195C-B947-4085-D18D-47EFF8A8774B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6769100" y="3400425"/>
            <a:ext cx="642938" cy="175418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 animBg="1"/>
      <p:bldP spid="2" grpId="0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0D0BCDB0-C17D-936A-E7A3-7D319D28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Kompetenzorientierung erfordert….</a:t>
            </a:r>
          </a:p>
        </p:txBody>
      </p:sp>
      <p:sp>
        <p:nvSpPr>
          <p:cNvPr id="37891" name="Inhaltsplatzhalter 2">
            <a:extLst>
              <a:ext uri="{FF2B5EF4-FFF2-40B4-BE49-F238E27FC236}">
                <a16:creationId xmlns:a16="http://schemas.microsoft.com/office/drawing/2014/main" id="{3DD7B60D-D0D7-3199-0F46-A2970231A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eine individuelle Schülersicht</a:t>
            </a:r>
          </a:p>
          <a:p>
            <a:r>
              <a:rPr lang="de-DE" altLang="de-DE" dirty="0"/>
              <a:t>ein Lernen in Zusammenhängen</a:t>
            </a:r>
          </a:p>
          <a:p>
            <a:r>
              <a:rPr lang="de-DE" altLang="de-DE" dirty="0"/>
              <a:t>eine neue Aufgabenkultur</a:t>
            </a:r>
          </a:p>
          <a:p>
            <a:r>
              <a:rPr lang="de-DE" altLang="de-DE" dirty="0"/>
              <a:t>die Konkretisierung erwarteter Schülerleistungen</a:t>
            </a:r>
          </a:p>
          <a:p>
            <a:r>
              <a:rPr lang="de-DE" altLang="de-DE" dirty="0"/>
              <a:t>die Beachtung von Lernprozessen</a:t>
            </a:r>
          </a:p>
          <a:p>
            <a:r>
              <a:rPr lang="de-DE" altLang="de-DE" dirty="0"/>
              <a:t>eine langfristige Unterrichtsplanung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nhaltsplatzhalter 1">
            <a:extLst>
              <a:ext uri="{FF2B5EF4-FFF2-40B4-BE49-F238E27FC236}">
                <a16:creationId xmlns:a16="http://schemas.microsoft.com/office/drawing/2014/main" id="{D5A41008-494B-E716-E229-747F27D1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989" y="1844675"/>
            <a:ext cx="8580437" cy="4013200"/>
          </a:xfrm>
        </p:spPr>
        <p:txBody>
          <a:bodyPr/>
          <a:lstStyle/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/>
          </a:p>
        </p:txBody>
      </p:sp>
      <p:sp>
        <p:nvSpPr>
          <p:cNvPr id="39939" name="Titel 2">
            <a:extLst>
              <a:ext uri="{FF2B5EF4-FFF2-40B4-BE49-F238E27FC236}">
                <a16:creationId xmlns:a16="http://schemas.microsoft.com/office/drawing/2014/main" id="{F33E709B-2267-088D-3F6D-E51A149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500"/>
              <a:t>Ausgangspunkt des sachunterrichtlichen Lernens</a:t>
            </a:r>
          </a:p>
        </p:txBody>
      </p:sp>
      <p:sp>
        <p:nvSpPr>
          <p:cNvPr id="39942" name="Fußzeilenplatzhalter 3">
            <a:extLst>
              <a:ext uri="{FF2B5EF4-FFF2-40B4-BE49-F238E27FC236}">
                <a16:creationId xmlns:a16="http://schemas.microsoft.com/office/drawing/2014/main" id="{DE4AB692-5264-EF73-238D-6FC655E22475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 bwMode="auto">
          <a:xfrm>
            <a:off x="1143000" y="6021389"/>
            <a:ext cx="3879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A4ADB6"/>
                </a:solidFill>
              </a:rPr>
              <a:t>vgl. Julia Menger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9B92DC-7DBC-5354-342A-1EBE97F8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5" y="1690688"/>
            <a:ext cx="8448824" cy="50199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>
            <a:extLst>
              <a:ext uri="{FF2B5EF4-FFF2-40B4-BE49-F238E27FC236}">
                <a16:creationId xmlns:a16="http://schemas.microsoft.com/office/drawing/2014/main" id="{9CAF8872-BB5E-FB20-7F53-B661B3584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4038" y="333376"/>
            <a:ext cx="6597650" cy="1076325"/>
          </a:xfrm>
          <a:ln w="0"/>
        </p:spPr>
        <p:txBody>
          <a:bodyPr>
            <a:noAutofit/>
          </a:bodyPr>
          <a:lstStyle/>
          <a:p>
            <a:pPr>
              <a:defRPr/>
            </a:pPr>
            <a:r>
              <a:rPr lang="de-DE" sz="3500" spc="-1" dirty="0">
                <a:solidFill>
                  <a:srgbClr val="000000"/>
                </a:solidFill>
              </a:rPr>
              <a:t>Die handlungsleitende Frage- / Aufgabenstellung…</a:t>
            </a:r>
            <a:endParaRPr lang="en-US" sz="3500" spc="-1" dirty="0">
              <a:solidFill>
                <a:srgbClr val="000000"/>
              </a:solidFill>
            </a:endParaRPr>
          </a:p>
        </p:txBody>
      </p:sp>
      <p:sp>
        <p:nvSpPr>
          <p:cNvPr id="351" name="PlaceHolder 2">
            <a:extLst>
              <a:ext uri="{FF2B5EF4-FFF2-40B4-BE49-F238E27FC236}">
                <a16:creationId xmlns:a16="http://schemas.microsoft.com/office/drawing/2014/main" id="{A1EF7B42-EA43-4555-947B-EEB886089F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4039" y="2125663"/>
            <a:ext cx="8543925" cy="3535362"/>
          </a:xfrm>
          <a:ln w="0"/>
        </p:spPr>
        <p:txBody>
          <a:bodyPr>
            <a:noAutofit/>
          </a:bodyPr>
          <a:lstStyle/>
          <a:p>
            <a:pPr>
              <a:spcBef>
                <a:spcPts val="813"/>
              </a:spcBef>
              <a:buClr>
                <a:srgbClr val="000000"/>
              </a:buClr>
              <a:tabLst>
                <a:tab pos="0" algn="l"/>
              </a:tabLst>
              <a:defRPr/>
            </a:pPr>
            <a:r>
              <a:rPr lang="de-DE" dirty="0"/>
              <a:t>…ist eine bedeutsame Frage/Aufgabe mit Gegenwarts- und Zukunftsbezug, die sich aus den Lebens- und Erfahrungswelten der Lernenden ableitet.</a:t>
            </a:r>
            <a:endParaRPr lang="en-US" spc="-1" dirty="0">
              <a:solidFill>
                <a:srgbClr val="000000"/>
              </a:solidFill>
            </a:endParaRPr>
          </a:p>
          <a:p>
            <a:pPr>
              <a:spcBef>
                <a:spcPts val="813"/>
              </a:spcBef>
              <a:buClr>
                <a:srgbClr val="000000"/>
              </a:buClr>
              <a:tabLst>
                <a:tab pos="0" algn="l"/>
              </a:tabLst>
              <a:defRPr/>
            </a:pPr>
            <a:r>
              <a:rPr lang="de-DE" dirty="0"/>
              <a:t>…ist allen von Anfang an bekannt oder wird zu Beginn gemeinsam mit den Lernenden entwickelt. </a:t>
            </a:r>
          </a:p>
          <a:p>
            <a:pPr>
              <a:spcBef>
                <a:spcPts val="813"/>
              </a:spcBef>
              <a:buClr>
                <a:srgbClr val="000000"/>
              </a:buClr>
              <a:tabLst>
                <a:tab pos="0" algn="l"/>
              </a:tabLst>
              <a:defRPr/>
            </a:pPr>
            <a:r>
              <a:rPr lang="de-DE" dirty="0"/>
              <a:t>…führt als roter Faden zur inhaltlichen Strukturierung der Unterrichtseinheit</a:t>
            </a:r>
          </a:p>
          <a:p>
            <a:pPr>
              <a:spcBef>
                <a:spcPts val="813"/>
              </a:spcBef>
              <a:buClr>
                <a:srgbClr val="000000"/>
              </a:buClr>
              <a:tabLst>
                <a:tab pos="0" algn="l"/>
              </a:tabLst>
              <a:defRPr/>
            </a:pPr>
            <a:endParaRPr lang="de-DE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E724F7-0766-FD53-EA6E-CA330226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0" y="1989138"/>
            <a:ext cx="8580438" cy="4013200"/>
          </a:xfrm>
        </p:spPr>
        <p:txBody>
          <a:bodyPr/>
          <a:lstStyle/>
          <a:p>
            <a:pPr>
              <a:spcBef>
                <a:spcPts val="813"/>
              </a:spcBef>
              <a:buClr>
                <a:srgbClr val="000000"/>
              </a:buClr>
              <a:tabLst>
                <a:tab pos="0" algn="l"/>
              </a:tabLst>
              <a:defRPr/>
            </a:pPr>
            <a:r>
              <a:rPr lang="de-DE" dirty="0"/>
              <a:t>Die Auseinandersetzung mit der Frage/ Aufgabe ist für das Kind neu und herausfordernd.</a:t>
            </a:r>
          </a:p>
          <a:p>
            <a:pPr>
              <a:spcBef>
                <a:spcPts val="813"/>
              </a:spcBef>
              <a:buClr>
                <a:srgbClr val="000000"/>
              </a:buClr>
              <a:tabLst>
                <a:tab pos="0" algn="l"/>
              </a:tabLst>
              <a:defRPr/>
            </a:pPr>
            <a:r>
              <a:rPr lang="de-DE" dirty="0"/>
              <a:t>Die Bearbeitung/ Beantwortung erfordert eine vielperspektivische und fachlich anspruchsvolle Auseinandersetzung mit dem Inhalt.</a:t>
            </a:r>
          </a:p>
          <a:p>
            <a:pPr>
              <a:spcBef>
                <a:spcPts val="813"/>
              </a:spcBef>
              <a:buClr>
                <a:srgbClr val="000000"/>
              </a:buClr>
              <a:tabLst>
                <a:tab pos="0" algn="l"/>
              </a:tabLst>
              <a:defRPr/>
            </a:pPr>
            <a:r>
              <a:rPr lang="de-DE" dirty="0"/>
              <a:t>Die Kompetenzerweiterung der Lernenden wird in der Bearbeitung/ Beantwortung der HLF/A sichtbar.</a:t>
            </a:r>
            <a:endParaRPr lang="en-US" sz="4000" spc="-1" dirty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37891" name="Titel 2">
            <a:extLst>
              <a:ext uri="{FF2B5EF4-FFF2-40B4-BE49-F238E27FC236}">
                <a16:creationId xmlns:a16="http://schemas.microsoft.com/office/drawing/2014/main" id="{08C46483-2397-243B-F2EA-247FE1F8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3500" spc="-1" dirty="0">
                <a:solidFill>
                  <a:srgbClr val="000000"/>
                </a:solidFill>
              </a:rPr>
              <a:t>Die handlungsleitende Frage- / Aufgabenstellung…</a:t>
            </a:r>
            <a:endParaRPr lang="de-DE" altLang="de-DE" sz="3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3EBB234-42F9-6B4B-87B5-7AC8BE5C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526" y="449263"/>
            <a:ext cx="9521825" cy="1331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3500"/>
              <a:t>Die Unterrichtssequenzen mit untergeordneten Frage- und Aufgabenstellungen…</a:t>
            </a:r>
            <a:br>
              <a:rPr lang="de-DE" altLang="de-DE" sz="3500"/>
            </a:br>
            <a:endParaRPr lang="de-DE" altLang="de-DE" sz="35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1BD6C6A-0033-D18D-26D6-BB14F97F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738" y="1916114"/>
            <a:ext cx="8915400" cy="3487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altLang="de-DE" sz="1600"/>
          </a:p>
          <a:p>
            <a:pPr marL="0" indent="0"/>
            <a:r>
              <a:rPr lang="de-DE" altLang="de-DE"/>
              <a:t>…dienen der Bearbeitung/ Beantwortung der HLA/F.</a:t>
            </a:r>
          </a:p>
          <a:p>
            <a:pPr marL="0" indent="0"/>
            <a:r>
              <a:rPr lang="de-DE" altLang="de-DE"/>
              <a:t>…strukturieren die Unterrichtseinheit zu lösbaren Einzelaufgaben.</a:t>
            </a:r>
          </a:p>
          <a:p>
            <a:pPr marL="0" indent="0"/>
            <a:r>
              <a:rPr lang="de-DE" altLang="de-DE"/>
              <a:t>…können sich im Verlauf der Unterrichtseinheit entwickeln, verändern und individuell bearbeitet werden.</a:t>
            </a:r>
          </a:p>
          <a:p>
            <a:pPr marL="0" indent="0">
              <a:lnSpc>
                <a:spcPct val="100000"/>
              </a:lnSpc>
              <a:buClr>
                <a:srgbClr val="FF3300"/>
              </a:buClr>
              <a:buNone/>
            </a:pPr>
            <a:r>
              <a:rPr lang="de-DE" altLang="de-DE"/>
              <a:t>	 </a:t>
            </a:r>
          </a:p>
          <a:p>
            <a:pPr marL="857250" lvl="1" algn="r">
              <a:lnSpc>
                <a:spcPct val="60000"/>
              </a:lnSpc>
              <a:buClr>
                <a:srgbClr val="FF0000"/>
              </a:buClr>
              <a:buNone/>
            </a:pPr>
            <a:endParaRPr lang="de-DE" altLang="de-DE" sz="1400"/>
          </a:p>
          <a:p>
            <a:pPr marL="857250" lvl="1" algn="ctr">
              <a:lnSpc>
                <a:spcPct val="60000"/>
              </a:lnSpc>
              <a:buClr>
                <a:srgbClr val="FF0000"/>
              </a:buClr>
              <a:buNone/>
            </a:pPr>
            <a:r>
              <a:rPr lang="de-DE" altLang="de-DE" sz="1100"/>
              <a:t>	</a:t>
            </a:r>
            <a:endParaRPr lang="de-DE" altLang="de-DE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nhaltsplatzhalter 8" descr="Ein Bild, das Tex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BE602C66-CBE0-9D71-9625-70FBD275A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/>
          <a:stretch>
            <a:fillRect/>
          </a:stretch>
        </p:blipFill>
        <p:spPr>
          <a:xfrm>
            <a:off x="1143000" y="1557339"/>
            <a:ext cx="9721850" cy="4529137"/>
          </a:xfrm>
        </p:spPr>
      </p:pic>
      <p:sp>
        <p:nvSpPr>
          <p:cNvPr id="20483" name="Titel 2">
            <a:extLst>
              <a:ext uri="{FF2B5EF4-FFF2-40B4-BE49-F238E27FC236}">
                <a16:creationId xmlns:a16="http://schemas.microsoft.com/office/drawing/2014/main" id="{EC787E50-EF23-20A9-8C03-FD3A130F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225426"/>
            <a:ext cx="9377362" cy="1331913"/>
          </a:xfrm>
        </p:spPr>
        <p:txBody>
          <a:bodyPr/>
          <a:lstStyle/>
          <a:p>
            <a:r>
              <a:rPr lang="de-DE" altLang="de-DE" sz="3500"/>
              <a:t>Einflussfaktoren auf die Qualität von Unterricht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286C6-779E-9D41-FE7A-E20D4FDC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442914"/>
            <a:ext cx="8280400" cy="89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519" dirty="0"/>
              <a:t>Ideen für handlungsleitende Frage-/ Aufgabenstellungen: 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92BBC3F-E831-8193-33AA-EE52F61713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9576" y="1827134"/>
          <a:ext cx="7416824" cy="412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549DAA1-B91E-3F74-41C8-669D5B39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  <a:defRPr/>
            </a:pPr>
            <a:r>
              <a:rPr lang="de-DE" dirty="0"/>
              <a:t> </a:t>
            </a:r>
          </a:p>
        </p:txBody>
      </p:sp>
      <p:sp>
        <p:nvSpPr>
          <p:cNvPr id="47107" name="Titel 2">
            <a:extLst>
              <a:ext uri="{FF2B5EF4-FFF2-40B4-BE49-F238E27FC236}">
                <a16:creationId xmlns:a16="http://schemas.microsoft.com/office/drawing/2014/main" id="{4BD17BB1-8A4B-5334-9963-D8326D33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9" y="404814"/>
            <a:ext cx="7508875" cy="1431925"/>
          </a:xfrm>
        </p:spPr>
        <p:txBody>
          <a:bodyPr/>
          <a:lstStyle/>
          <a:p>
            <a:r>
              <a:rPr lang="de-DE" altLang="de-DE" sz="2800"/>
              <a:t>Eine HLF/A strukturieren…. „Ich gehe sicher zur Schule“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0CFC6-27B7-6971-C7EC-EDB0C71DC1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75" kern="1200">
                <a:solidFill>
                  <a:srgbClr val="A4ADB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35545F2-FD1D-CE6E-56BE-716F2E2889DF}"/>
              </a:ext>
            </a:extLst>
          </p:cNvPr>
          <p:cNvGraphicFramePr>
            <a:graphicFrameLocks noGrp="1"/>
          </p:cNvGraphicFramePr>
          <p:nvPr/>
        </p:nvGraphicFramePr>
        <p:xfrm>
          <a:off x="3216275" y="1836739"/>
          <a:ext cx="6337300" cy="399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61">
                <a:tc>
                  <a:txBody>
                    <a:bodyPr/>
                    <a:lstStyle/>
                    <a:p>
                      <a:r>
                        <a:rPr lang="de-DE" sz="1500" dirty="0"/>
                        <a:t>Möglichkeit 1</a:t>
                      </a:r>
                    </a:p>
                  </a:txBody>
                  <a:tcPr marL="74280" marR="74280" marT="37140" marB="37140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Möglichkeit 2</a:t>
                      </a:r>
                    </a:p>
                  </a:txBody>
                  <a:tcPr marL="74280" marR="74280" marT="37140" marB="371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84">
                <a:tc>
                  <a:txBody>
                    <a:bodyPr/>
                    <a:lstStyle/>
                    <a:p>
                      <a:r>
                        <a:rPr lang="de-DE" sz="1500" dirty="0"/>
                        <a:t>Wir zeichnen und besprechen unseren Schulweg.</a:t>
                      </a:r>
                    </a:p>
                  </a:txBody>
                  <a:tcPr marL="74280" marR="74280" marT="37140" marB="37140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Wo wohnst du und wie kommst du zur Schule?</a:t>
                      </a:r>
                    </a:p>
                  </a:txBody>
                  <a:tcPr marL="74280" marR="74280" marT="37140" marB="371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489">
                <a:tc>
                  <a:txBody>
                    <a:bodyPr/>
                    <a:lstStyle/>
                    <a:p>
                      <a:r>
                        <a:rPr lang="de-DE" sz="1500" dirty="0"/>
                        <a:t>Wie komme ich sicher zur Schule? </a:t>
                      </a:r>
                    </a:p>
                    <a:p>
                      <a:r>
                        <a:rPr lang="de-DE" sz="1500" dirty="0"/>
                        <a:t>(Überquerungen/ Gefahrenstellen/ Kleidung/ rechts-links/ Bushaltestelle…)</a:t>
                      </a:r>
                    </a:p>
                  </a:txBody>
                  <a:tcPr marL="74280" marR="74280" marT="37140" marB="37140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Wie sieht dein Schulweg aus? Was macht ihn besonders? Wem begegnest du?</a:t>
                      </a:r>
                    </a:p>
                  </a:txBody>
                  <a:tcPr marL="74280" marR="74280" marT="37140" marB="371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384">
                <a:tc>
                  <a:txBody>
                    <a:bodyPr/>
                    <a:lstStyle/>
                    <a:p>
                      <a:r>
                        <a:rPr lang="de-DE" sz="1500" dirty="0"/>
                        <a:t>Wie sieht dein idealer Schulweg aus? (Nachhaltigkeit)</a:t>
                      </a:r>
                    </a:p>
                  </a:txBody>
                  <a:tcPr marL="74280" marR="74280" marT="37140" marB="37140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Welche Sinne benötigen wir für unseren Schulweg? </a:t>
                      </a:r>
                    </a:p>
                  </a:txBody>
                  <a:tcPr marL="74280" marR="74280" marT="37140" marB="371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561">
                <a:tc>
                  <a:txBody>
                    <a:bodyPr/>
                    <a:lstStyle/>
                    <a:p>
                      <a:r>
                        <a:rPr lang="de-DE" sz="1500" dirty="0"/>
                        <a:t>Wir bringen uns nach Hause</a:t>
                      </a:r>
                    </a:p>
                  </a:txBody>
                  <a:tcPr marL="74280" marR="74280" marT="37140" marB="37140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Wie bin ich sicher auf dem Schulweg? </a:t>
                      </a:r>
                    </a:p>
                  </a:txBody>
                  <a:tcPr marL="74280" marR="74280" marT="37140" marB="371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384">
                <a:tc>
                  <a:txBody>
                    <a:bodyPr/>
                    <a:lstStyle/>
                    <a:p>
                      <a:r>
                        <a:rPr lang="de-DE" sz="1500" dirty="0"/>
                        <a:t>Ich kann sicher zur Schule gehen. </a:t>
                      </a:r>
                    </a:p>
                  </a:txBody>
                  <a:tcPr marL="74280" marR="74280" marT="37140" marB="37140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Wie verhalte ich mich auf dem Fußweg?</a:t>
                      </a:r>
                    </a:p>
                  </a:txBody>
                  <a:tcPr marL="74280" marR="74280" marT="37140" marB="371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61">
                <a:tc>
                  <a:txBody>
                    <a:bodyPr/>
                    <a:lstStyle/>
                    <a:p>
                      <a:r>
                        <a:rPr lang="de-DE" sz="1500" dirty="0"/>
                        <a:t> </a:t>
                      </a:r>
                    </a:p>
                  </a:txBody>
                  <a:tcPr marL="74280" marR="74280" marT="37140" marB="37140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Wie sieht dein idealer Schulweg aus? </a:t>
                      </a:r>
                    </a:p>
                  </a:txBody>
                  <a:tcPr marL="74280" marR="74280" marT="37140" marB="371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>
            <a:extLst>
              <a:ext uri="{FF2B5EF4-FFF2-40B4-BE49-F238E27FC236}">
                <a16:creationId xmlns:a16="http://schemas.microsoft.com/office/drawing/2014/main" id="{484C744D-6907-680F-344C-C34851D46B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3089" y="333376"/>
            <a:ext cx="8543925" cy="1076325"/>
          </a:xfrm>
          <a:ln w="0"/>
        </p:spPr>
        <p:txBody>
          <a:bodyPr>
            <a:noAutofit/>
          </a:bodyPr>
          <a:lstStyle/>
          <a:p>
            <a:pPr>
              <a:defRPr/>
            </a:pPr>
            <a:r>
              <a:rPr lang="de-DE" sz="3500" spc="-1" dirty="0">
                <a:solidFill>
                  <a:srgbClr val="000000"/>
                </a:solidFill>
              </a:rPr>
              <a:t>Ideen für Satzanfänge</a:t>
            </a:r>
            <a:endParaRPr lang="en-US" sz="3500" spc="-1" dirty="0">
              <a:solidFill>
                <a:srgbClr val="000000"/>
              </a:solidFill>
            </a:endParaRPr>
          </a:p>
        </p:txBody>
      </p:sp>
      <p:sp>
        <p:nvSpPr>
          <p:cNvPr id="416" name="PlaceHolder 2">
            <a:extLst>
              <a:ext uri="{FF2B5EF4-FFF2-40B4-BE49-F238E27FC236}">
                <a16:creationId xmlns:a16="http://schemas.microsoft.com/office/drawing/2014/main" id="{4DFD66AA-C0FF-F938-6FD4-53A86521FE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4039" y="1916113"/>
            <a:ext cx="8543925" cy="3535362"/>
          </a:xfrm>
          <a:ln w="0"/>
        </p:spPr>
        <p:txBody>
          <a:bodyPr>
            <a:noAutofit/>
          </a:bodyPr>
          <a:lstStyle/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erstellen… zum Thema…</a:t>
            </a:r>
            <a:endParaRPr lang="en-US" spc="-1" dirty="0">
              <a:solidFill>
                <a:srgbClr val="000000"/>
              </a:solidFill>
            </a:endParaRPr>
          </a:p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planen…</a:t>
            </a:r>
            <a:endParaRPr lang="en-US" spc="-1" dirty="0">
              <a:solidFill>
                <a:srgbClr val="000000"/>
              </a:solidFill>
            </a:endParaRPr>
          </a:p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veranstalten…</a:t>
            </a:r>
            <a:endParaRPr lang="en-US" spc="-1" dirty="0">
              <a:solidFill>
                <a:srgbClr val="000000"/>
              </a:solidFill>
            </a:endParaRPr>
          </a:p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bauen… (für)…</a:t>
            </a:r>
            <a:endParaRPr lang="en-US" spc="-1" dirty="0">
              <a:solidFill>
                <a:srgbClr val="000000"/>
              </a:solidFill>
            </a:endParaRPr>
          </a:p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konstruieren…</a:t>
            </a:r>
            <a:endParaRPr lang="en-US" spc="-1" dirty="0">
              <a:solidFill>
                <a:srgbClr val="000000"/>
              </a:solidFill>
            </a:endParaRPr>
          </a:p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gestalten… für…</a:t>
            </a:r>
            <a:endParaRPr lang="en-US" spc="-1" dirty="0">
              <a:solidFill>
                <a:srgbClr val="000000"/>
              </a:solidFill>
            </a:endParaRPr>
          </a:p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bauen … an.</a:t>
            </a:r>
            <a:endParaRPr lang="en-US" spc="-1" dirty="0">
              <a:solidFill>
                <a:srgbClr val="000000"/>
              </a:solidFill>
            </a:endParaRPr>
          </a:p>
          <a:p>
            <a:pPr marL="185738" indent="-185738">
              <a:spcBef>
                <a:spcPts val="81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de-DE" spc="-1" dirty="0">
                <a:solidFill>
                  <a:srgbClr val="000000"/>
                </a:solidFill>
              </a:rPr>
              <a:t>Wir nehmen an … teil.</a:t>
            </a:r>
            <a:endParaRPr lang="en-US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68FFB664-145E-1A59-80BE-B06FBBAA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z="3500"/>
          </a:p>
        </p:txBody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A931FC75-B391-80D1-152C-C3262B77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773239"/>
            <a:ext cx="8915400" cy="4035425"/>
          </a:xfrm>
        </p:spPr>
        <p:txBody>
          <a:bodyPr>
            <a:normAutofit lnSpcReduction="10000"/>
          </a:bodyPr>
          <a:lstStyle/>
          <a:p>
            <a:pPr marL="381000" indent="-381000" defTabSz="1143000">
              <a:lnSpc>
                <a:spcPct val="70000"/>
              </a:lnSpc>
              <a:buClr>
                <a:srgbClr val="FF0000"/>
              </a:buClr>
              <a:buNone/>
            </a:pPr>
            <a:endParaRPr lang="de-DE" altLang="de-DE" sz="1600"/>
          </a:p>
          <a:p>
            <a:pPr marL="381000" indent="-381000" defTabSz="1143000">
              <a:lnSpc>
                <a:spcPct val="70000"/>
              </a:lnSpc>
              <a:buClr>
                <a:srgbClr val="FF0000"/>
              </a:buClr>
            </a:pPr>
            <a:r>
              <a:rPr lang="de-DE" altLang="de-DE"/>
              <a:t>Das war mir neu ...</a:t>
            </a:r>
          </a:p>
          <a:p>
            <a:pPr marL="381000" indent="-381000" defTabSz="1143000">
              <a:lnSpc>
                <a:spcPct val="70000"/>
              </a:lnSpc>
              <a:buClr>
                <a:srgbClr val="FF0000"/>
              </a:buClr>
            </a:pPr>
            <a:endParaRPr lang="de-DE" altLang="de-DE"/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</a:pPr>
            <a:r>
              <a:rPr lang="de-DE" altLang="de-DE"/>
              <a:t>Das ist mir klar geworden ...</a:t>
            </a:r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</a:pPr>
            <a:endParaRPr lang="de-DE" altLang="de-DE"/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</a:pPr>
            <a:r>
              <a:rPr lang="de-DE" altLang="de-DE"/>
              <a:t>Das ist schwierig / problematisch ...</a:t>
            </a:r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</a:pPr>
            <a:endParaRPr lang="de-DE" altLang="de-DE"/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</a:pPr>
            <a:r>
              <a:rPr lang="de-DE" altLang="de-DE"/>
              <a:t>Diese Konsequenzen ziehe ich für meine Arbeit ...</a:t>
            </a:r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</a:pPr>
            <a:endParaRPr lang="de-DE" altLang="de-DE"/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</a:pPr>
            <a:endParaRPr lang="de-DE" altLang="de-DE"/>
          </a:p>
          <a:p>
            <a:pPr marL="381000" indent="-381000" algn="ctr" defTabSz="11430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altLang="de-DE" i="1"/>
              <a:t>Diese Fragen / Anmerkungen habe ich noch ....</a:t>
            </a:r>
            <a:endParaRPr lang="de-DE" altLang="de-DE"/>
          </a:p>
          <a:p>
            <a:pPr marL="381000" indent="-381000" defTabSz="1143000">
              <a:lnSpc>
                <a:spcPct val="80000"/>
              </a:lnSpc>
              <a:spcBef>
                <a:spcPct val="0"/>
              </a:spcBef>
            </a:pPr>
            <a:endParaRPr lang="de-DE" altLang="de-DE" sz="2400"/>
          </a:p>
          <a:p>
            <a:pPr marL="857250" lvl="1" algn="ctr" defTabSz="1143000">
              <a:lnSpc>
                <a:spcPct val="70000"/>
              </a:lnSpc>
              <a:buClr>
                <a:srgbClr val="FF0000"/>
              </a:buClr>
              <a:buNone/>
            </a:pPr>
            <a:r>
              <a:rPr lang="de-DE" altLang="de-DE" sz="160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2">
            <a:extLst>
              <a:ext uri="{FF2B5EF4-FFF2-40B4-BE49-F238E27FC236}">
                <a16:creationId xmlns:a16="http://schemas.microsoft.com/office/drawing/2014/main" id="{FE1264E5-046E-E857-AC62-9D583230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1" y="225426"/>
            <a:ext cx="9432925" cy="1331913"/>
          </a:xfrm>
        </p:spPr>
        <p:txBody>
          <a:bodyPr/>
          <a:lstStyle/>
          <a:p>
            <a:endParaRPr lang="de-DE" altLang="de-DE" sz="3500"/>
          </a:p>
        </p:txBody>
      </p:sp>
      <p:sp>
        <p:nvSpPr>
          <p:cNvPr id="21508" name="Inhaltsplatzhalter 2">
            <a:extLst>
              <a:ext uri="{FF2B5EF4-FFF2-40B4-BE49-F238E27FC236}">
                <a16:creationId xmlns:a16="http://schemas.microsoft.com/office/drawing/2014/main" id="{50C5D177-5C94-4FA5-3D1E-E97F78AE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989" y="1844675"/>
            <a:ext cx="8580437" cy="4013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de-DE" altLang="de-DE" sz="3500" dirty="0"/>
              <a:t>Wie kann lernwirksamer Sachunterricht aussehen, der anschlussfähig ist an fachdidaktische Diskurse?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694D1F6-B584-7D58-1F31-0A0FE8D9C3EC}"/>
              </a:ext>
            </a:extLst>
          </p:cNvPr>
          <p:cNvSpPr/>
          <p:nvPr/>
        </p:nvSpPr>
        <p:spPr>
          <a:xfrm>
            <a:off x="5187157" y="3272340"/>
            <a:ext cx="1816098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rundschrift" panose="03010100010101010101" pitchFamily="66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nhaltsplatzhalter 5" descr="Ein Bild, das Text, Kreis, Schrift, Screenshot enthält.&#10;&#10;Automatisch generierte Beschreibung">
            <a:extLst>
              <a:ext uri="{FF2B5EF4-FFF2-40B4-BE49-F238E27FC236}">
                <a16:creationId xmlns:a16="http://schemas.microsoft.com/office/drawing/2014/main" id="{B1EA0CBA-AEB0-D078-97C1-5431F5BC7F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/>
          <a:stretch>
            <a:fillRect/>
          </a:stretch>
        </p:blipFill>
        <p:spPr>
          <a:xfrm>
            <a:off x="3152776" y="1052514"/>
            <a:ext cx="5483225" cy="5699125"/>
          </a:xfrm>
        </p:spPr>
      </p:pic>
      <p:sp>
        <p:nvSpPr>
          <p:cNvPr id="22531" name="Titel 2">
            <a:extLst>
              <a:ext uri="{FF2B5EF4-FFF2-40B4-BE49-F238E27FC236}">
                <a16:creationId xmlns:a16="http://schemas.microsoft.com/office/drawing/2014/main" id="{C0F95472-C666-8BCA-7181-DB8BE285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225426"/>
            <a:ext cx="9042400" cy="1331913"/>
          </a:xfrm>
        </p:spPr>
        <p:txBody>
          <a:bodyPr/>
          <a:lstStyle/>
          <a:p>
            <a:r>
              <a:rPr lang="de-DE" altLang="de-DE" sz="3500"/>
              <a:t>Aufgaben und Prinzipien im Sachunterricht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2">
            <a:extLst>
              <a:ext uri="{FF2B5EF4-FFF2-40B4-BE49-F238E27FC236}">
                <a16:creationId xmlns:a16="http://schemas.microsoft.com/office/drawing/2014/main" id="{CCE5B804-3A42-3B2A-3254-52925FEA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500"/>
              <a:t>Aufgaben des Sachunterrichts</a:t>
            </a:r>
          </a:p>
        </p:txBody>
      </p:sp>
      <p:pic>
        <p:nvPicPr>
          <p:cNvPr id="2" name="Inhaltsplatzhalter 5" descr="Ein Bild, das Text, Kreis, Schrift, Screenshot enthält.&#10;&#10;Automatisch generierte Beschreibung">
            <a:extLst>
              <a:ext uri="{FF2B5EF4-FFF2-40B4-BE49-F238E27FC236}">
                <a16:creationId xmlns:a16="http://schemas.microsoft.com/office/drawing/2014/main" id="{C6BFBF9E-FBD6-9EFD-7573-7ED50D5709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6420" t="27790" r="16413" b="32860"/>
          <a:stretch/>
        </p:blipFill>
        <p:spPr>
          <a:xfrm>
            <a:off x="2927649" y="1484102"/>
            <a:ext cx="6551151" cy="4297570"/>
          </a:xfrm>
          <a:prstGeom prst="triangl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nhaltsplatzhalter 5" descr="Ein Bild, das Text, Kreis, Schrift, Cartoon enthält.&#10;&#10;Automatisch generierte Beschreibung">
            <a:extLst>
              <a:ext uri="{FF2B5EF4-FFF2-40B4-BE49-F238E27FC236}">
                <a16:creationId xmlns:a16="http://schemas.microsoft.com/office/drawing/2014/main" id="{BCDA015F-469F-B1DA-B338-C12D6D7B07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/>
          <a:stretch>
            <a:fillRect/>
          </a:stretch>
        </p:blipFill>
        <p:spPr>
          <a:xfrm>
            <a:off x="3503614" y="1168400"/>
            <a:ext cx="5381625" cy="5568950"/>
          </a:xfrm>
        </p:spPr>
      </p:pic>
      <p:sp>
        <p:nvSpPr>
          <p:cNvPr id="24579" name="Titel 2">
            <a:extLst>
              <a:ext uri="{FF2B5EF4-FFF2-40B4-BE49-F238E27FC236}">
                <a16:creationId xmlns:a16="http://schemas.microsoft.com/office/drawing/2014/main" id="{8414C937-B0E5-2D54-0400-810390B3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500"/>
              <a:t>Prinzipien im Sachunterricht</a:t>
            </a:r>
          </a:p>
        </p:txBody>
      </p:sp>
      <p:sp>
        <p:nvSpPr>
          <p:cNvPr id="24580" name="Bildplatzhalter 3">
            <a:extLst>
              <a:ext uri="{FF2B5EF4-FFF2-40B4-BE49-F238E27FC236}">
                <a16:creationId xmlns:a16="http://schemas.microsoft.com/office/drawing/2014/main" id="{9E1F6252-F720-BED4-88C6-CA9157F6F306}"/>
              </a:ext>
            </a:extLst>
          </p:cNvPr>
          <p:cNvSpPr>
            <a:spLocks noGrp="1" noTextEdit="1"/>
          </p:cNvSpPr>
          <p:nvPr>
            <p:ph type="pic" sz="quarter" idx="15"/>
          </p:nvPr>
        </p:nvSpPr>
        <p:spPr>
          <a:xfrm>
            <a:off x="7827963" y="6173788"/>
            <a:ext cx="1262062" cy="577850"/>
          </a:xfrm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nhaltsplatzhalter 1">
            <a:extLst>
              <a:ext uri="{FF2B5EF4-FFF2-40B4-BE49-F238E27FC236}">
                <a16:creationId xmlns:a16="http://schemas.microsoft.com/office/drawing/2014/main" id="{C08EA384-67F4-2534-C12C-9A5048550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5" y="2060575"/>
            <a:ext cx="8580438" cy="4013200"/>
          </a:xfrm>
        </p:spPr>
        <p:txBody>
          <a:bodyPr/>
          <a:lstStyle/>
          <a:p>
            <a:r>
              <a:rPr lang="de-DE" altLang="de-DE"/>
              <a:t>Verbindung zwischen wissenschaftlicher Didaktik und Schulpraxis </a:t>
            </a:r>
          </a:p>
          <a:p>
            <a:r>
              <a:rPr lang="de-DE" altLang="de-DE"/>
              <a:t>zeigt Bildungspotential des Faches auf </a:t>
            </a:r>
          </a:p>
          <a:p>
            <a:r>
              <a:rPr lang="de-DE" altLang="de-DE"/>
              <a:t>Regelstandards </a:t>
            </a:r>
          </a:p>
          <a:p>
            <a:r>
              <a:rPr lang="de-DE" altLang="de-DE"/>
              <a:t>„outputorientiert“, d. h. Auskunft, über welche </a:t>
            </a:r>
            <a:r>
              <a:rPr lang="de-DE" altLang="de-DE" b="1"/>
              <a:t>Kompetenzen </a:t>
            </a:r>
            <a:r>
              <a:rPr lang="de-DE" altLang="de-DE"/>
              <a:t>Schülerinnen und Schüler am </a:t>
            </a:r>
            <a:r>
              <a:rPr lang="de-DE" altLang="de-DE" sz="3000"/>
              <a:t>Ende bestimmter Schul- bzw. Jahrgangsstufen in einzelnen Fächern verfügen sollen </a:t>
            </a:r>
          </a:p>
          <a:p>
            <a:endParaRPr lang="de-DE" altLang="de-DE"/>
          </a:p>
        </p:txBody>
      </p:sp>
      <p:sp>
        <p:nvSpPr>
          <p:cNvPr id="25603" name="Titel 2">
            <a:extLst>
              <a:ext uri="{FF2B5EF4-FFF2-40B4-BE49-F238E27FC236}">
                <a16:creationId xmlns:a16="http://schemas.microsoft.com/office/drawing/2014/main" id="{E705A19D-0034-63B7-B91E-98BB8D5C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500"/>
              <a:t>Perspektivrahmen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F93A1A1-954F-FE8C-B551-CFADBDD1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500"/>
              <a:t>Fachanforderungen Sachunterricht</a:t>
            </a:r>
          </a:p>
        </p:txBody>
      </p:sp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id="{95145F5D-85B8-0029-E850-DA8DFEFD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989139"/>
            <a:ext cx="8580438" cy="38877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altLang="de-DE"/>
              <a:t>Fachanforderungen sind Lehrpläne im Sinne des Schleswig-Holsteinischen Schulgesetzes. </a:t>
            </a:r>
          </a:p>
          <a:p>
            <a:pPr>
              <a:lnSpc>
                <a:spcPct val="120000"/>
              </a:lnSpc>
            </a:pPr>
            <a:r>
              <a:rPr lang="de-DE" altLang="de-DE"/>
              <a:t>Mit dem Inkraftsetzungserlass vom 29. Juni 2019 traten die Fachanforderungen Sachunterricht zum Schuljahr 2019/20 in Kraft.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41682537-C775-12F5-4EBB-B0252441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500"/>
              <a:t>Prinzipen und Grundanliegen des Faches</a:t>
            </a:r>
          </a:p>
        </p:txBody>
      </p:sp>
      <p:sp>
        <p:nvSpPr>
          <p:cNvPr id="28675" name="Inhaltsplatzhalter 2">
            <a:extLst>
              <a:ext uri="{FF2B5EF4-FFF2-40B4-BE49-F238E27FC236}">
                <a16:creationId xmlns:a16="http://schemas.microsoft.com/office/drawing/2014/main" id="{1D4B34E4-EB53-6721-76A4-70049BA8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Problemorientierung</a:t>
            </a:r>
          </a:p>
          <a:p>
            <a:pPr>
              <a:defRPr/>
            </a:pPr>
            <a:r>
              <a:rPr lang="de-DE" altLang="de-DE" dirty="0"/>
              <a:t>Exemplarität</a:t>
            </a:r>
          </a:p>
          <a:p>
            <a:pPr>
              <a:defRPr/>
            </a:pPr>
            <a:r>
              <a:rPr lang="de-DE" altLang="de-DE" dirty="0"/>
              <a:t>Lebensweltorientierung</a:t>
            </a:r>
          </a:p>
          <a:p>
            <a:pPr>
              <a:defRPr/>
            </a:pPr>
            <a:r>
              <a:rPr lang="de-DE" altLang="de-DE" dirty="0"/>
              <a:t>Vielperspektivität</a:t>
            </a:r>
          </a:p>
          <a:p>
            <a:pPr>
              <a:defRPr/>
            </a:pPr>
            <a:r>
              <a:rPr lang="de-DE" altLang="de-DE" dirty="0"/>
              <a:t>Kind- und Sachgemäßheit</a:t>
            </a:r>
          </a:p>
          <a:p>
            <a:pPr>
              <a:defRPr/>
            </a:pPr>
            <a:r>
              <a:rPr lang="de-DE" altLang="de-DE" dirty="0"/>
              <a:t>Vorwissen und Vorerfahrungen</a:t>
            </a:r>
          </a:p>
          <a:p>
            <a:pPr>
              <a:defRPr/>
            </a:pPr>
            <a:r>
              <a:rPr lang="de-DE" altLang="de-DE" dirty="0"/>
              <a:t>Doppelte Anschlussfähigkeit</a:t>
            </a:r>
          </a:p>
          <a:p>
            <a:pPr>
              <a:defRPr/>
            </a:pPr>
            <a:r>
              <a:rPr lang="de-DE" altLang="de-DE" dirty="0"/>
              <a:t>Handlungsorientierung und originale Begegnungen</a:t>
            </a:r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</p:txBody>
      </p:sp>
      <p:sp>
        <p:nvSpPr>
          <p:cNvPr id="28676" name="Fußzeilenplatzhalter 1">
            <a:extLst>
              <a:ext uri="{FF2B5EF4-FFF2-40B4-BE49-F238E27FC236}">
                <a16:creationId xmlns:a16="http://schemas.microsoft.com/office/drawing/2014/main" id="{581E3724-44E5-7388-29C5-DD0A9A801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58925" y="6021389"/>
            <a:ext cx="41036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A4ADB6"/>
                </a:solidFill>
              </a:rPr>
              <a:t>Fachanforderungen Sachunterricht, S. 10,11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Q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956</Words>
  <Application>Microsoft Office PowerPoint</Application>
  <PresentationFormat>Breitbild</PresentationFormat>
  <Paragraphs>169</Paragraphs>
  <Slides>23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Grundschrift</vt:lpstr>
      <vt:lpstr>StarSymbol</vt:lpstr>
      <vt:lpstr>Times New Roman</vt:lpstr>
      <vt:lpstr>IQSH</vt:lpstr>
      <vt:lpstr>    Lernwirksamer  Sachunterricht   </vt:lpstr>
      <vt:lpstr>Einflussfaktoren auf die Qualität von Unterricht</vt:lpstr>
      <vt:lpstr>PowerPoint-Präsentation</vt:lpstr>
      <vt:lpstr>Aufgaben und Prinzipien im Sachunterricht</vt:lpstr>
      <vt:lpstr>Aufgaben des Sachunterrichts</vt:lpstr>
      <vt:lpstr>Prinzipien im Sachunterricht</vt:lpstr>
      <vt:lpstr>Perspektivrahmen</vt:lpstr>
      <vt:lpstr>Fachanforderungen Sachunterricht</vt:lpstr>
      <vt:lpstr>Prinzipen und Grundanliegen des Faches</vt:lpstr>
      <vt:lpstr>Kompetenzmodell</vt:lpstr>
      <vt:lpstr>Was sind Kompetenzen?</vt:lpstr>
      <vt:lpstr>Was sind Kompetenzen?</vt:lpstr>
      <vt:lpstr>Was verändert sich  durch Kompetenzen?</vt:lpstr>
      <vt:lpstr>In Kompetenzen fließen zwei Bereiche zusammen:</vt:lpstr>
      <vt:lpstr>Kompetenzorientierung erfordert….</vt:lpstr>
      <vt:lpstr>Ausgangspunkt des sachunterrichtlichen Lernens</vt:lpstr>
      <vt:lpstr>Die handlungsleitende Frage- / Aufgabenstellung…</vt:lpstr>
      <vt:lpstr>Die handlungsleitende Frage- / Aufgabenstellung…</vt:lpstr>
      <vt:lpstr>Die Unterrichtssequenzen mit untergeordneten Frage- und Aufgabenstellungen… </vt:lpstr>
      <vt:lpstr>Ideen für handlungsleitende Frage-/ Aufgabenstellungen: </vt:lpstr>
      <vt:lpstr>Eine HLF/A strukturieren…. „Ich gehe sicher zur Schule“ </vt:lpstr>
      <vt:lpstr>Ideen für Satzanfänge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IQSH</dc:creator>
  <cp:lastModifiedBy>amoh@outlook.de</cp:lastModifiedBy>
  <cp:revision>142</cp:revision>
  <dcterms:created xsi:type="dcterms:W3CDTF">2015-10-10T11:15:27Z</dcterms:created>
  <dcterms:modified xsi:type="dcterms:W3CDTF">2024-09-15T19:22:08Z</dcterms:modified>
</cp:coreProperties>
</file>