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90" r:id="rId3"/>
    <p:sldId id="262" r:id="rId4"/>
    <p:sldId id="270" r:id="rId5"/>
    <p:sldId id="272" r:id="rId6"/>
    <p:sldId id="271" r:id="rId7"/>
    <p:sldId id="291" r:id="rId8"/>
    <p:sldId id="286" r:id="rId9"/>
    <p:sldId id="287" r:id="rId10"/>
    <p:sldId id="267" r:id="rId11"/>
    <p:sldId id="269" r:id="rId12"/>
    <p:sldId id="268" r:id="rId13"/>
    <p:sldId id="264" r:id="rId14"/>
    <p:sldId id="265" r:id="rId15"/>
    <p:sldId id="273" r:id="rId16"/>
    <p:sldId id="274" r:id="rId17"/>
    <p:sldId id="275" r:id="rId18"/>
    <p:sldId id="276" r:id="rId19"/>
    <p:sldId id="277" r:id="rId20"/>
    <p:sldId id="278" r:id="rId21"/>
    <p:sldId id="279" r:id="rId22"/>
    <p:sldId id="280" r:id="rId23"/>
    <p:sldId id="288" r:id="rId24"/>
    <p:sldId id="289" r:id="rId25"/>
    <p:sldId id="285" r:id="rId26"/>
    <p:sldId id="258" r:id="rId27"/>
    <p:sldId id="281" r:id="rId28"/>
    <p:sldId id="283" r:id="rId29"/>
    <p:sldId id="282" r:id="rId30"/>
    <p:sldId id="284" r:id="rId31"/>
    <p:sldId id="257" r:id="rId32"/>
    <p:sldId id="259" r:id="rId33"/>
    <p:sldId id="260" r:id="rId3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308" autoAdjust="0"/>
    <p:restoredTop sz="94660"/>
  </p:normalViewPr>
  <p:slideViewPr>
    <p:cSldViewPr>
      <p:cViewPr varScale="1">
        <p:scale>
          <a:sx n="76" d="100"/>
          <a:sy n="76" d="100"/>
        </p:scale>
        <p:origin x="-1842"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lvl1pPr>
              <a:defRPr/>
            </a:lvl1pPr>
          </a:lstStyle>
          <a:p>
            <a:pPr>
              <a:defRPr/>
            </a:pPr>
            <a:fld id="{A8F8F956-AD83-4A49-96EE-8BA3C52CDC53}" type="datetimeFigureOut">
              <a:rPr lang="de-DE"/>
              <a:pPr>
                <a:defRPr/>
              </a:pPr>
              <a:t>27.04.2012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DD602860-2AD1-44F7-98A1-B0A938AE7F9E}" type="slidenum">
              <a:rPr lang="de-DE"/>
              <a:pPr>
                <a:defRPr/>
              </a:pPr>
              <a:t>‹Nr.›</a:t>
            </a:fld>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79F24B1F-FE2F-430E-8AF5-077C1D005D75}" type="datetimeFigureOut">
              <a:rPr lang="de-DE"/>
              <a:pPr>
                <a:defRPr/>
              </a:pPr>
              <a:t>27.04.2012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1B4625E7-CF90-4179-B5EF-7ABAB4E49AEC}" type="slidenum">
              <a:rPr lang="de-DE"/>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DE8B6CB2-D6DC-4199-803A-396528BB4839}" type="datetimeFigureOut">
              <a:rPr lang="de-DE"/>
              <a:pPr>
                <a:defRPr/>
              </a:pPr>
              <a:t>27.04.2012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59AF0EA6-2695-48B8-B48C-99ADAAB53F20}" type="slidenum">
              <a:rPr lang="de-DE"/>
              <a:pPr>
                <a:defRPr/>
              </a:pPr>
              <a:t>‹Nr.›</a:t>
            </a:fld>
            <a:endParaRPr lang="de-D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457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30725"/>
          </a:xfr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a:xfrm>
            <a:off x="457200" y="6243638"/>
            <a:ext cx="2133600" cy="457200"/>
          </a:xfrm>
        </p:spPr>
        <p:txBody>
          <a:bodyPr/>
          <a:lstStyle>
            <a:lvl1pPr>
              <a:defRPr/>
            </a:lvl1pPr>
          </a:lstStyle>
          <a:p>
            <a:pPr>
              <a:defRPr/>
            </a:pPr>
            <a:endParaRPr lang="de-DE" altLang="en-US"/>
          </a:p>
        </p:txBody>
      </p:sp>
      <p:sp>
        <p:nvSpPr>
          <p:cNvPr id="6" name="Fußzeilenplatzhalter 5"/>
          <p:cNvSpPr>
            <a:spLocks noGrp="1"/>
          </p:cNvSpPr>
          <p:nvPr>
            <p:ph type="ftr" sz="quarter" idx="11"/>
          </p:nvPr>
        </p:nvSpPr>
        <p:spPr>
          <a:xfrm>
            <a:off x="3124200" y="6248400"/>
            <a:ext cx="2895600" cy="457200"/>
          </a:xfrm>
        </p:spPr>
        <p:txBody>
          <a:bodyPr/>
          <a:lstStyle>
            <a:lvl1pPr>
              <a:defRPr/>
            </a:lvl1pPr>
          </a:lstStyle>
          <a:p>
            <a:pPr>
              <a:defRPr/>
            </a:pPr>
            <a:endParaRPr lang="de-DE" altLang="en-US"/>
          </a:p>
        </p:txBody>
      </p:sp>
      <p:sp>
        <p:nvSpPr>
          <p:cNvPr id="7" name="Foliennummernplatzhalter 6"/>
          <p:cNvSpPr>
            <a:spLocks noGrp="1"/>
          </p:cNvSpPr>
          <p:nvPr>
            <p:ph type="sldNum" sz="quarter" idx="12"/>
          </p:nvPr>
        </p:nvSpPr>
        <p:spPr>
          <a:xfrm>
            <a:off x="6553200" y="6243638"/>
            <a:ext cx="2133600" cy="457200"/>
          </a:xfrm>
        </p:spPr>
        <p:txBody>
          <a:bodyPr/>
          <a:lstStyle>
            <a:lvl1pPr>
              <a:defRPr/>
            </a:lvl1pPr>
          </a:lstStyle>
          <a:p>
            <a:pPr>
              <a:defRPr/>
            </a:pPr>
            <a:fld id="{D8BD480D-0E1B-4B73-ADA9-75B3C96295CD}" type="slidenum">
              <a:rPr lang="de-DE" altLang="en-US"/>
              <a:pPr>
                <a:defRPr/>
              </a:pPr>
              <a:t>‹Nr.›</a:t>
            </a:fld>
            <a:endParaRPr lang="de-DE"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lvl1pPr>
              <a:defRPr/>
            </a:lvl1pPr>
          </a:lstStyle>
          <a:p>
            <a:pPr>
              <a:defRPr/>
            </a:pPr>
            <a:fld id="{41CB637A-99E0-4D37-B774-8F19F1C848F8}" type="datetimeFigureOut">
              <a:rPr lang="de-DE"/>
              <a:pPr>
                <a:defRPr/>
              </a:pPr>
              <a:t>27.04.2012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E07E1634-4325-47AE-81BD-5969CFCB9B97}" type="slidenum">
              <a:rPr lang="de-DE"/>
              <a:pPr>
                <a:defRPr/>
              </a:pPr>
              <a:t>‹Nr.›</a:t>
            </a:fld>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lvl1pPr>
              <a:defRPr/>
            </a:lvl1pPr>
          </a:lstStyle>
          <a:p>
            <a:pPr>
              <a:defRPr/>
            </a:pPr>
            <a:fld id="{36A5AC77-31F6-403C-BE9B-3A11DCA735C2}" type="datetimeFigureOut">
              <a:rPr lang="de-DE"/>
              <a:pPr>
                <a:defRPr/>
              </a:pPr>
              <a:t>27.04.2012</a:t>
            </a:fld>
            <a:endParaRPr lang="de-DE"/>
          </a:p>
        </p:txBody>
      </p:sp>
      <p:sp>
        <p:nvSpPr>
          <p:cNvPr id="5" name="Fußzeilenplatzhalter 4"/>
          <p:cNvSpPr>
            <a:spLocks noGrp="1"/>
          </p:cNvSpPr>
          <p:nvPr>
            <p:ph type="ftr" sz="quarter" idx="11"/>
          </p:nvPr>
        </p:nvSpPr>
        <p:spPr/>
        <p:txBody>
          <a:bodyPr/>
          <a:lstStyle>
            <a:lvl1pPr>
              <a:defRPr/>
            </a:lvl1pPr>
          </a:lstStyle>
          <a:p>
            <a:pPr>
              <a:defRPr/>
            </a:pPr>
            <a:endParaRPr lang="de-DE"/>
          </a:p>
        </p:txBody>
      </p:sp>
      <p:sp>
        <p:nvSpPr>
          <p:cNvPr id="6" name="Foliennummernplatzhalter 5"/>
          <p:cNvSpPr>
            <a:spLocks noGrp="1"/>
          </p:cNvSpPr>
          <p:nvPr>
            <p:ph type="sldNum" sz="quarter" idx="12"/>
          </p:nvPr>
        </p:nvSpPr>
        <p:spPr/>
        <p:txBody>
          <a:bodyPr/>
          <a:lstStyle>
            <a:lvl1pPr>
              <a:defRPr/>
            </a:lvl1pPr>
          </a:lstStyle>
          <a:p>
            <a:pPr>
              <a:defRPr/>
            </a:pPr>
            <a:fld id="{B042584C-F058-4A45-A85F-A872403CF28E}" type="slidenum">
              <a:rPr lang="de-DE"/>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3"/>
          <p:cNvSpPr>
            <a:spLocks noGrp="1"/>
          </p:cNvSpPr>
          <p:nvPr>
            <p:ph type="dt" sz="half" idx="10"/>
          </p:nvPr>
        </p:nvSpPr>
        <p:spPr/>
        <p:txBody>
          <a:bodyPr/>
          <a:lstStyle>
            <a:lvl1pPr>
              <a:defRPr/>
            </a:lvl1pPr>
          </a:lstStyle>
          <a:p>
            <a:pPr>
              <a:defRPr/>
            </a:pPr>
            <a:fld id="{FE2AA70E-FA1E-4710-A07C-776C9B1CA54B}" type="datetimeFigureOut">
              <a:rPr lang="de-DE"/>
              <a:pPr>
                <a:defRPr/>
              </a:pPr>
              <a:t>27.04.2012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0DAB03F3-8BE8-4582-A12F-7175E553DB7D}" type="slidenum">
              <a:rPr lang="de-DE"/>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3"/>
          <p:cNvSpPr>
            <a:spLocks noGrp="1"/>
          </p:cNvSpPr>
          <p:nvPr>
            <p:ph type="dt" sz="half" idx="10"/>
          </p:nvPr>
        </p:nvSpPr>
        <p:spPr/>
        <p:txBody>
          <a:bodyPr/>
          <a:lstStyle>
            <a:lvl1pPr>
              <a:defRPr/>
            </a:lvl1pPr>
          </a:lstStyle>
          <a:p>
            <a:pPr>
              <a:defRPr/>
            </a:pPr>
            <a:fld id="{B7551BEF-FA39-4E5F-ABCD-2BA80D378D5C}" type="datetimeFigureOut">
              <a:rPr lang="de-DE"/>
              <a:pPr>
                <a:defRPr/>
              </a:pPr>
              <a:t>27.04.2012</a:t>
            </a:fld>
            <a:endParaRPr lang="de-DE"/>
          </a:p>
        </p:txBody>
      </p:sp>
      <p:sp>
        <p:nvSpPr>
          <p:cNvPr id="8" name="Fußzeilenplatzhalter 4"/>
          <p:cNvSpPr>
            <a:spLocks noGrp="1"/>
          </p:cNvSpPr>
          <p:nvPr>
            <p:ph type="ftr" sz="quarter" idx="11"/>
          </p:nvPr>
        </p:nvSpPr>
        <p:spPr/>
        <p:txBody>
          <a:bodyPr/>
          <a:lstStyle>
            <a:lvl1pPr>
              <a:defRPr/>
            </a:lvl1pPr>
          </a:lstStyle>
          <a:p>
            <a:pPr>
              <a:defRPr/>
            </a:pPr>
            <a:endParaRPr lang="de-DE"/>
          </a:p>
        </p:txBody>
      </p:sp>
      <p:sp>
        <p:nvSpPr>
          <p:cNvPr id="9" name="Foliennummernplatzhalter 5"/>
          <p:cNvSpPr>
            <a:spLocks noGrp="1"/>
          </p:cNvSpPr>
          <p:nvPr>
            <p:ph type="sldNum" sz="quarter" idx="12"/>
          </p:nvPr>
        </p:nvSpPr>
        <p:spPr/>
        <p:txBody>
          <a:bodyPr/>
          <a:lstStyle>
            <a:lvl1pPr>
              <a:defRPr/>
            </a:lvl1pPr>
          </a:lstStyle>
          <a:p>
            <a:pPr>
              <a:defRPr/>
            </a:pPr>
            <a:fld id="{B98BBE06-3757-437B-A734-AC83D66CA1EF}" type="slidenum">
              <a:rPr lang="de-DE"/>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3"/>
          <p:cNvSpPr>
            <a:spLocks noGrp="1"/>
          </p:cNvSpPr>
          <p:nvPr>
            <p:ph type="dt" sz="half" idx="10"/>
          </p:nvPr>
        </p:nvSpPr>
        <p:spPr/>
        <p:txBody>
          <a:bodyPr/>
          <a:lstStyle>
            <a:lvl1pPr>
              <a:defRPr/>
            </a:lvl1pPr>
          </a:lstStyle>
          <a:p>
            <a:pPr>
              <a:defRPr/>
            </a:pPr>
            <a:fld id="{69089AB4-5C87-48BA-9143-7F303694137C}" type="datetimeFigureOut">
              <a:rPr lang="de-DE"/>
              <a:pPr>
                <a:defRPr/>
              </a:pPr>
              <a:t>27.04.2012</a:t>
            </a:fld>
            <a:endParaRPr lang="de-DE"/>
          </a:p>
        </p:txBody>
      </p:sp>
      <p:sp>
        <p:nvSpPr>
          <p:cNvPr id="4" name="Fußzeilenplatzhalter 4"/>
          <p:cNvSpPr>
            <a:spLocks noGrp="1"/>
          </p:cNvSpPr>
          <p:nvPr>
            <p:ph type="ftr" sz="quarter" idx="11"/>
          </p:nvPr>
        </p:nvSpPr>
        <p:spPr/>
        <p:txBody>
          <a:bodyPr/>
          <a:lstStyle>
            <a:lvl1pPr>
              <a:defRPr/>
            </a:lvl1pPr>
          </a:lstStyle>
          <a:p>
            <a:pPr>
              <a:defRPr/>
            </a:pPr>
            <a:endParaRPr lang="de-DE"/>
          </a:p>
        </p:txBody>
      </p:sp>
      <p:sp>
        <p:nvSpPr>
          <p:cNvPr id="5" name="Foliennummernplatzhalter 5"/>
          <p:cNvSpPr>
            <a:spLocks noGrp="1"/>
          </p:cNvSpPr>
          <p:nvPr>
            <p:ph type="sldNum" sz="quarter" idx="12"/>
          </p:nvPr>
        </p:nvSpPr>
        <p:spPr/>
        <p:txBody>
          <a:bodyPr/>
          <a:lstStyle>
            <a:lvl1pPr>
              <a:defRPr/>
            </a:lvl1pPr>
          </a:lstStyle>
          <a:p>
            <a:pPr>
              <a:defRPr/>
            </a:pPr>
            <a:fld id="{3CBA1FE5-1408-4EB1-834D-6683A801CDE6}" type="slidenum">
              <a:rPr lang="de-DE"/>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A1C3F6E5-A841-4581-B609-DB3E87D75B5A}" type="datetimeFigureOut">
              <a:rPr lang="de-DE"/>
              <a:pPr>
                <a:defRPr/>
              </a:pPr>
              <a:t>27.04.2012</a:t>
            </a:fld>
            <a:endParaRPr lang="de-DE"/>
          </a:p>
        </p:txBody>
      </p:sp>
      <p:sp>
        <p:nvSpPr>
          <p:cNvPr id="3" name="Fußzeilenplatzhalter 4"/>
          <p:cNvSpPr>
            <a:spLocks noGrp="1"/>
          </p:cNvSpPr>
          <p:nvPr>
            <p:ph type="ftr" sz="quarter" idx="11"/>
          </p:nvPr>
        </p:nvSpPr>
        <p:spPr/>
        <p:txBody>
          <a:bodyPr/>
          <a:lstStyle>
            <a:lvl1pPr>
              <a:defRPr/>
            </a:lvl1pPr>
          </a:lstStyle>
          <a:p>
            <a:pPr>
              <a:defRPr/>
            </a:pPr>
            <a:endParaRPr lang="de-DE"/>
          </a:p>
        </p:txBody>
      </p:sp>
      <p:sp>
        <p:nvSpPr>
          <p:cNvPr id="4" name="Foliennummernplatzhalter 5"/>
          <p:cNvSpPr>
            <a:spLocks noGrp="1"/>
          </p:cNvSpPr>
          <p:nvPr>
            <p:ph type="sldNum" sz="quarter" idx="12"/>
          </p:nvPr>
        </p:nvSpPr>
        <p:spPr/>
        <p:txBody>
          <a:bodyPr/>
          <a:lstStyle>
            <a:lvl1pPr>
              <a:defRPr/>
            </a:lvl1pPr>
          </a:lstStyle>
          <a:p>
            <a:pPr>
              <a:defRPr/>
            </a:pPr>
            <a:fld id="{5ED98D2C-80F4-46FA-AA4C-8745C2C8626A}" type="slidenum">
              <a:rPr lang="de-DE"/>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B1350AC9-3FC2-464D-AC90-F724A8C19116}" type="datetimeFigureOut">
              <a:rPr lang="de-DE"/>
              <a:pPr>
                <a:defRPr/>
              </a:pPr>
              <a:t>27.04.2012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A0B8D7E1-1F40-446A-BE51-2ADD373AEE58}" type="slidenum">
              <a:rPr lang="de-DE"/>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3"/>
          <p:cNvSpPr>
            <a:spLocks noGrp="1"/>
          </p:cNvSpPr>
          <p:nvPr>
            <p:ph type="dt" sz="half" idx="10"/>
          </p:nvPr>
        </p:nvSpPr>
        <p:spPr/>
        <p:txBody>
          <a:bodyPr/>
          <a:lstStyle>
            <a:lvl1pPr>
              <a:defRPr/>
            </a:lvl1pPr>
          </a:lstStyle>
          <a:p>
            <a:pPr>
              <a:defRPr/>
            </a:pPr>
            <a:fld id="{E714AA9A-07EE-4E2F-8D09-562840EE4A1A}" type="datetimeFigureOut">
              <a:rPr lang="de-DE"/>
              <a:pPr>
                <a:defRPr/>
              </a:pPr>
              <a:t>27.04.2012</a:t>
            </a:fld>
            <a:endParaRPr lang="de-DE"/>
          </a:p>
        </p:txBody>
      </p:sp>
      <p:sp>
        <p:nvSpPr>
          <p:cNvPr id="6" name="Fußzeilenplatzhalter 4"/>
          <p:cNvSpPr>
            <a:spLocks noGrp="1"/>
          </p:cNvSpPr>
          <p:nvPr>
            <p:ph type="ftr" sz="quarter" idx="11"/>
          </p:nvPr>
        </p:nvSpPr>
        <p:spPr/>
        <p:txBody>
          <a:bodyPr/>
          <a:lstStyle>
            <a:lvl1pPr>
              <a:defRPr/>
            </a:lvl1pPr>
          </a:lstStyle>
          <a:p>
            <a:pPr>
              <a:defRPr/>
            </a:pPr>
            <a:endParaRPr lang="de-DE"/>
          </a:p>
        </p:txBody>
      </p:sp>
      <p:sp>
        <p:nvSpPr>
          <p:cNvPr id="7" name="Foliennummernplatzhalter 5"/>
          <p:cNvSpPr>
            <a:spLocks noGrp="1"/>
          </p:cNvSpPr>
          <p:nvPr>
            <p:ph type="sldNum" sz="quarter" idx="12"/>
          </p:nvPr>
        </p:nvSpPr>
        <p:spPr/>
        <p:txBody>
          <a:bodyPr/>
          <a:lstStyle>
            <a:lvl1pPr>
              <a:defRPr/>
            </a:lvl1pPr>
          </a:lstStyle>
          <a:p>
            <a:pPr>
              <a:defRPr/>
            </a:pPr>
            <a:fld id="{8C6CED20-71E0-4DE2-911C-4FFC97A050F1}" type="slidenum">
              <a:rPr lang="de-DE"/>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5298" name="Titelplatzhalt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smtClean="0"/>
              <a:t>Titelmasterformat durch Klicken bearbeiten</a:t>
            </a:r>
          </a:p>
        </p:txBody>
      </p:sp>
      <p:sp>
        <p:nvSpPr>
          <p:cNvPr id="55299" name="Textplatzhalt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D51F9D82-0FB0-4E23-B1D9-846AF5BD16C3}" type="datetimeFigureOut">
              <a:rPr lang="de-DE"/>
              <a:pPr>
                <a:defRPr/>
              </a:pPr>
              <a:t>27.04.2012</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BFD60CE5-0113-4B7A-9256-DE31661FD1B0}"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1"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692150"/>
            <a:ext cx="8229600" cy="558800"/>
          </a:xfrm>
          <a:prstGeom prst="rect">
            <a:avLst/>
          </a:prstGeom>
        </p:spPr>
        <p:txBody>
          <a:bodyPr/>
          <a:lstStyle/>
          <a:p>
            <a:pPr algn="ctr" fontAlgn="auto">
              <a:spcAft>
                <a:spcPts val="0"/>
              </a:spcAft>
              <a:defRPr/>
            </a:pPr>
            <a:r>
              <a:rPr lang="de-DE" sz="4400" dirty="0">
                <a:latin typeface="Century Gothic" pitchFamily="34" charset="0"/>
                <a:ea typeface="+mj-ea"/>
                <a:cs typeface="+mj-cs"/>
              </a:rPr>
              <a:t>Schulischer Unterricht und Bildungssprache</a:t>
            </a:r>
            <a:endParaRPr lang="de-DE" sz="4400" dirty="0">
              <a:latin typeface="Century Gothic" pitchFamily="34" charset="0"/>
              <a:ea typeface="+mj-ea"/>
              <a:cs typeface="+mj-cs"/>
            </a:endParaRPr>
          </a:p>
        </p:txBody>
      </p:sp>
      <p:sp>
        <p:nvSpPr>
          <p:cNvPr id="3" name="Rectangle 3"/>
          <p:cNvSpPr txBox="1">
            <a:spLocks noChangeArrowheads="1"/>
          </p:cNvSpPr>
          <p:nvPr/>
        </p:nvSpPr>
        <p:spPr bwMode="auto">
          <a:xfrm>
            <a:off x="539750" y="2781300"/>
            <a:ext cx="8229600" cy="3311525"/>
          </a:xfrm>
          <a:prstGeom prst="rect">
            <a:avLst/>
          </a:prstGeom>
          <a:noFill/>
          <a:ln w="9525">
            <a:noFill/>
            <a:miter lim="800000"/>
            <a:headEnd/>
            <a:tailEnd/>
          </a:ln>
        </p:spPr>
        <p:txBody>
          <a:bodyPr/>
          <a:lstStyle/>
          <a:p>
            <a:pPr marL="342900" indent="-342900">
              <a:lnSpc>
                <a:spcPct val="80000"/>
              </a:lnSpc>
              <a:spcBef>
                <a:spcPct val="20000"/>
              </a:spcBef>
              <a:buFont typeface="Wingdings" pitchFamily="2" charset="2"/>
              <a:buNone/>
            </a:pPr>
            <a:endParaRPr lang="de-DE" sz="2400" b="1">
              <a:solidFill>
                <a:srgbClr val="007976"/>
              </a:solidFill>
              <a:latin typeface="Calibri" pitchFamily="34" charset="0"/>
            </a:endParaRPr>
          </a:p>
          <a:p>
            <a:pPr marL="342900" indent="-342900">
              <a:lnSpc>
                <a:spcPct val="150000"/>
              </a:lnSpc>
              <a:spcBef>
                <a:spcPct val="20000"/>
              </a:spcBef>
              <a:buFont typeface="Wingdings" pitchFamily="2" charset="2"/>
              <a:buNone/>
            </a:pPr>
            <a:r>
              <a:rPr lang="de-DE" sz="2400" b="1">
                <a:latin typeface="Calibri" pitchFamily="34" charset="0"/>
              </a:rPr>
              <a:t>„</a:t>
            </a:r>
            <a:r>
              <a:rPr lang="de-DE" sz="3200" b="1">
                <a:latin typeface="Century Gothic" pitchFamily="34" charset="0"/>
              </a:rPr>
              <a:t>Varianten der Bildungssprache</a:t>
            </a:r>
          </a:p>
          <a:p>
            <a:pPr marL="342900" indent="-342900">
              <a:lnSpc>
                <a:spcPct val="150000"/>
              </a:lnSpc>
              <a:spcBef>
                <a:spcPct val="20000"/>
              </a:spcBef>
              <a:buFont typeface="Wingdings" pitchFamily="2" charset="2"/>
              <a:buNone/>
            </a:pPr>
            <a:r>
              <a:rPr lang="de-DE" sz="3200" b="1">
                <a:latin typeface="Century Gothic" pitchFamily="34" charset="0"/>
              </a:rPr>
              <a:t> erwirbt man nicht</a:t>
            </a:r>
          </a:p>
          <a:p>
            <a:pPr marL="342900" indent="-342900">
              <a:lnSpc>
                <a:spcPct val="150000"/>
              </a:lnSpc>
              <a:spcBef>
                <a:spcPct val="20000"/>
              </a:spcBef>
              <a:buFont typeface="Wingdings" pitchFamily="2" charset="2"/>
              <a:buNone/>
            </a:pPr>
            <a:r>
              <a:rPr lang="de-DE" sz="3200" b="1">
                <a:latin typeface="Century Gothic" pitchFamily="34" charset="0"/>
              </a:rPr>
              <a:t> ohne Unterricht“. </a:t>
            </a:r>
          </a:p>
          <a:p>
            <a:pPr marL="342900" indent="-342900">
              <a:lnSpc>
                <a:spcPct val="150000"/>
              </a:lnSpc>
              <a:spcBef>
                <a:spcPct val="20000"/>
              </a:spcBef>
              <a:buFont typeface="Wingdings" pitchFamily="2" charset="2"/>
              <a:buNone/>
            </a:pPr>
            <a:r>
              <a:rPr lang="de-DE" sz="2000">
                <a:latin typeface="Century Gothic" pitchFamily="34" charset="0"/>
              </a:rPr>
              <a:t> (Kniffka 2007)</a:t>
            </a:r>
          </a:p>
          <a:p>
            <a:pPr marL="342900" indent="-342900">
              <a:lnSpc>
                <a:spcPct val="80000"/>
              </a:lnSpc>
              <a:spcBef>
                <a:spcPct val="20000"/>
              </a:spcBef>
              <a:buFont typeface="Wingdings" pitchFamily="2" charset="2"/>
              <a:buNone/>
            </a:pPr>
            <a:endParaRPr lang="de-DE">
              <a:solidFill>
                <a:srgbClr val="007976"/>
              </a:solidFill>
              <a:latin typeface="Century Gothic" pitchFamily="34" charset="0"/>
            </a:endParaRPr>
          </a:p>
          <a:p>
            <a:pPr marL="342900" indent="-342900">
              <a:lnSpc>
                <a:spcPct val="80000"/>
              </a:lnSpc>
              <a:spcBef>
                <a:spcPct val="20000"/>
              </a:spcBef>
              <a:buFont typeface="Wingdings" pitchFamily="2" charset="2"/>
              <a:buNone/>
            </a:pPr>
            <a:endParaRPr lang="de-DE" sz="2400">
              <a:solidFill>
                <a:srgbClr val="007976"/>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143000"/>
          </a:xfrm>
          <a:prstGeom prst="rect">
            <a:avLst/>
          </a:prstGeom>
        </p:spPr>
        <p:txBody>
          <a:bodyPr/>
          <a:lstStyle/>
          <a:p>
            <a:pPr algn="ctr" fontAlgn="auto">
              <a:spcAft>
                <a:spcPts val="0"/>
              </a:spcAft>
              <a:defRPr/>
            </a:pPr>
            <a:r>
              <a:rPr lang="de-DE" sz="2800" dirty="0" err="1">
                <a:latin typeface="Century Gothic" pitchFamily="34" charset="0"/>
                <a:ea typeface="+mj-ea"/>
                <a:cs typeface="+mj-cs"/>
              </a:rPr>
              <a:t>Scaffolding</a:t>
            </a:r>
            <a:r>
              <a:rPr lang="de-DE" sz="2800" dirty="0">
                <a:latin typeface="Century Gothic" pitchFamily="34" charset="0"/>
                <a:ea typeface="+mj-ea"/>
                <a:cs typeface="+mj-cs"/>
              </a:rPr>
              <a:t> –</a:t>
            </a:r>
          </a:p>
          <a:p>
            <a:pPr algn="ctr" fontAlgn="auto">
              <a:spcAft>
                <a:spcPts val="0"/>
              </a:spcAft>
              <a:defRPr/>
            </a:pPr>
            <a:r>
              <a:rPr lang="de-DE" sz="2800" dirty="0">
                <a:latin typeface="Century Gothic" pitchFamily="34" charset="0"/>
                <a:ea typeface="+mj-ea"/>
                <a:cs typeface="+mj-cs"/>
              </a:rPr>
              <a:t> ein Ansatz zur aufbauenden Sprachförderung</a:t>
            </a:r>
          </a:p>
        </p:txBody>
      </p:sp>
      <p:sp>
        <p:nvSpPr>
          <p:cNvPr id="39938" name="Rectangle 3"/>
          <p:cNvSpPr txBox="1">
            <a:spLocks noChangeArrowheads="1"/>
          </p:cNvSpPr>
          <p:nvPr/>
        </p:nvSpPr>
        <p:spPr bwMode="auto">
          <a:xfrm>
            <a:off x="457200" y="1600200"/>
            <a:ext cx="8229600" cy="4530725"/>
          </a:xfrm>
          <a:prstGeom prst="rect">
            <a:avLst/>
          </a:prstGeom>
          <a:noFill/>
          <a:ln w="9525">
            <a:noFill/>
            <a:miter lim="800000"/>
            <a:headEnd/>
            <a:tailEnd/>
          </a:ln>
        </p:spPr>
        <p:txBody>
          <a:bodyPr/>
          <a:lstStyle/>
          <a:p>
            <a:pPr marL="342900" indent="-342900">
              <a:lnSpc>
                <a:spcPct val="150000"/>
              </a:lnSpc>
              <a:spcBef>
                <a:spcPct val="20000"/>
              </a:spcBef>
              <a:buFont typeface="Arial" charset="0"/>
              <a:buChar char="•"/>
            </a:pPr>
            <a:r>
              <a:rPr lang="de-DE" sz="2000">
                <a:latin typeface="Century Gothic" pitchFamily="34" charset="0"/>
              </a:rPr>
              <a:t>bezeichnet die Unterstützung des Lernprozesses durch geeignete Hilfestellungen z.B. Anleitungen, Denkanstösse u.a.</a:t>
            </a:r>
          </a:p>
          <a:p>
            <a:pPr marL="342900" indent="-342900">
              <a:lnSpc>
                <a:spcPct val="150000"/>
              </a:lnSpc>
              <a:spcBef>
                <a:spcPct val="20000"/>
              </a:spcBef>
              <a:buFont typeface="Arial" charset="0"/>
              <a:buChar char="•"/>
            </a:pPr>
            <a:endParaRPr lang="de-DE" sz="2000">
              <a:latin typeface="Century Gothic" pitchFamily="34" charset="0"/>
            </a:endParaRPr>
          </a:p>
          <a:p>
            <a:pPr marL="342900" indent="-342900">
              <a:lnSpc>
                <a:spcPct val="150000"/>
              </a:lnSpc>
              <a:spcBef>
                <a:spcPct val="20000"/>
              </a:spcBef>
              <a:buFont typeface="Arial" charset="0"/>
              <a:buChar char="•"/>
            </a:pPr>
            <a:r>
              <a:rPr lang="de-DE" sz="2000">
                <a:latin typeface="Century Gothic" pitchFamily="34" charset="0"/>
              </a:rPr>
              <a:t>sprachliches Gerüst, das um die Äußerungen des Kindes herum auf- und wieder abgebaut wird.</a:t>
            </a:r>
          </a:p>
          <a:p>
            <a:pPr marL="342900" indent="-342900">
              <a:lnSpc>
                <a:spcPct val="150000"/>
              </a:lnSpc>
              <a:spcBef>
                <a:spcPct val="20000"/>
              </a:spcBef>
              <a:buFont typeface="Arial" charset="0"/>
              <a:buChar char="•"/>
            </a:pPr>
            <a:endParaRPr lang="de-DE" sz="2000">
              <a:latin typeface="Century Gothic" pitchFamily="34" charset="0"/>
            </a:endParaRPr>
          </a:p>
          <a:p>
            <a:pPr marL="342900" indent="-342900">
              <a:lnSpc>
                <a:spcPct val="150000"/>
              </a:lnSpc>
              <a:spcBef>
                <a:spcPct val="20000"/>
              </a:spcBef>
              <a:buFont typeface="Arial" charset="0"/>
              <a:buChar char="•"/>
            </a:pPr>
            <a:r>
              <a:rPr lang="de-DE" sz="2000">
                <a:latin typeface="Century Gothic" pitchFamily="34" charset="0"/>
              </a:rPr>
              <a:t>sobald der Lernende fähig ist, eine bestimmte</a:t>
            </a:r>
          </a:p>
          <a:p>
            <a:pPr marL="342900" indent="-342900">
              <a:lnSpc>
                <a:spcPct val="150000"/>
              </a:lnSpc>
              <a:spcBef>
                <a:spcPct val="20000"/>
              </a:spcBef>
            </a:pPr>
            <a:r>
              <a:rPr lang="de-DE" sz="2000">
                <a:latin typeface="Century Gothic" pitchFamily="34" charset="0"/>
              </a:rPr>
              <a:t>     Teilaufgabe eigenständig zu bearbeiten, </a:t>
            </a:r>
          </a:p>
          <a:p>
            <a:pPr marL="342900" indent="-342900">
              <a:lnSpc>
                <a:spcPct val="150000"/>
              </a:lnSpc>
              <a:spcBef>
                <a:spcPct val="20000"/>
              </a:spcBef>
            </a:pPr>
            <a:r>
              <a:rPr lang="de-DE" sz="2000">
                <a:latin typeface="Century Gothic" pitchFamily="34" charset="0"/>
              </a:rPr>
              <a:t>     entfernt man dieses Gerüst wieder.</a:t>
            </a:r>
          </a:p>
        </p:txBody>
      </p:sp>
      <p:pic>
        <p:nvPicPr>
          <p:cNvPr id="39939" name="Picture 3"/>
          <p:cNvPicPr>
            <a:picLocks noChangeAspect="1" noChangeArrowheads="1"/>
          </p:cNvPicPr>
          <p:nvPr/>
        </p:nvPicPr>
        <p:blipFill>
          <a:blip r:embed="rId2"/>
          <a:srcRect/>
          <a:stretch>
            <a:fillRect/>
          </a:stretch>
        </p:blipFill>
        <p:spPr bwMode="auto">
          <a:xfrm>
            <a:off x="6659563" y="4437063"/>
            <a:ext cx="2105025" cy="2171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85800" y="381000"/>
            <a:ext cx="7772400" cy="685800"/>
          </a:xfrm>
          <a:prstGeom prst="rect">
            <a:avLst/>
          </a:prstGeom>
        </p:spPr>
        <p:txBody>
          <a:bodyPr/>
          <a:lstStyle/>
          <a:p>
            <a:pPr algn="ctr" fontAlgn="auto">
              <a:spcAft>
                <a:spcPts val="0"/>
              </a:spcAft>
              <a:defRPr/>
            </a:pPr>
            <a:r>
              <a:rPr lang="de-DE" sz="3600" dirty="0">
                <a:latin typeface="Century Gothic" pitchFamily="34" charset="0"/>
                <a:ea typeface="+mj-ea"/>
                <a:cs typeface="+mj-cs"/>
              </a:rPr>
              <a:t>Stufenmodell</a:t>
            </a:r>
            <a:endParaRPr lang="de-DE" sz="4400" dirty="0">
              <a:latin typeface="Century Gothic" pitchFamily="34" charset="0"/>
              <a:ea typeface="+mj-ea"/>
              <a:cs typeface="+mj-cs"/>
            </a:endParaRPr>
          </a:p>
        </p:txBody>
      </p:sp>
      <p:sp>
        <p:nvSpPr>
          <p:cNvPr id="3" name="Rectangle 3"/>
          <p:cNvSpPr>
            <a:spLocks noChangeArrowheads="1"/>
          </p:cNvSpPr>
          <p:nvPr/>
        </p:nvSpPr>
        <p:spPr bwMode="auto">
          <a:xfrm>
            <a:off x="304800" y="3505200"/>
            <a:ext cx="2133600" cy="16764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fontAlgn="auto">
              <a:spcBef>
                <a:spcPts val="0"/>
              </a:spcBef>
              <a:spcAft>
                <a:spcPts val="0"/>
              </a:spcAft>
              <a:defRPr/>
            </a:pPr>
            <a:r>
              <a:rPr lang="de-DE" sz="1600" b="1" dirty="0">
                <a:latin typeface="+mn-lt"/>
                <a:cs typeface="+mn-cs"/>
              </a:rPr>
              <a:t>I</a:t>
            </a:r>
          </a:p>
          <a:p>
            <a:pPr fontAlgn="auto">
              <a:spcBef>
                <a:spcPts val="0"/>
              </a:spcBef>
              <a:spcAft>
                <a:spcPts val="0"/>
              </a:spcAft>
              <a:defRPr/>
            </a:pPr>
            <a:r>
              <a:rPr lang="de-DE" sz="1600" b="1" dirty="0">
                <a:latin typeface="+mn-lt"/>
                <a:cs typeface="+mn-cs"/>
              </a:rPr>
              <a:t>Vorwissen,</a:t>
            </a:r>
          </a:p>
          <a:p>
            <a:pPr fontAlgn="auto">
              <a:spcBef>
                <a:spcPts val="0"/>
              </a:spcBef>
              <a:spcAft>
                <a:spcPts val="0"/>
              </a:spcAft>
              <a:defRPr/>
            </a:pPr>
            <a:r>
              <a:rPr lang="de-DE" sz="1600" b="1" dirty="0">
                <a:latin typeface="+mn-lt"/>
                <a:cs typeface="+mn-cs"/>
              </a:rPr>
              <a:t>Vorerfahrungen </a:t>
            </a:r>
          </a:p>
          <a:p>
            <a:pPr fontAlgn="auto">
              <a:spcBef>
                <a:spcPts val="0"/>
              </a:spcBef>
              <a:spcAft>
                <a:spcPts val="0"/>
              </a:spcAft>
              <a:defRPr/>
            </a:pPr>
            <a:r>
              <a:rPr lang="de-DE" sz="1600" dirty="0">
                <a:latin typeface="+mn-lt"/>
                <a:cs typeface="+mn-cs"/>
              </a:rPr>
              <a:t>abfragen</a:t>
            </a:r>
            <a:endParaRPr lang="de-DE" sz="1600" dirty="0">
              <a:latin typeface="+mn-lt"/>
              <a:cs typeface="+mn-cs"/>
            </a:endParaRPr>
          </a:p>
          <a:p>
            <a:pPr fontAlgn="auto">
              <a:spcBef>
                <a:spcPts val="0"/>
              </a:spcBef>
              <a:spcAft>
                <a:spcPts val="0"/>
              </a:spcAft>
              <a:defRPr/>
            </a:pPr>
            <a:endParaRPr lang="de-DE" dirty="0">
              <a:latin typeface="+mn-lt"/>
              <a:cs typeface="+mn-cs"/>
            </a:endParaRPr>
          </a:p>
          <a:p>
            <a:pPr fontAlgn="auto">
              <a:spcBef>
                <a:spcPts val="0"/>
              </a:spcBef>
              <a:spcAft>
                <a:spcPts val="0"/>
              </a:spcAft>
              <a:defRPr/>
            </a:pPr>
            <a:endParaRPr lang="de-DE" dirty="0">
              <a:latin typeface="+mn-lt"/>
              <a:cs typeface="+mn-cs"/>
            </a:endParaRPr>
          </a:p>
        </p:txBody>
      </p:sp>
      <p:sp>
        <p:nvSpPr>
          <p:cNvPr id="4" name="Rectangle 4"/>
          <p:cNvSpPr>
            <a:spLocks noChangeArrowheads="1"/>
          </p:cNvSpPr>
          <p:nvPr/>
        </p:nvSpPr>
        <p:spPr bwMode="auto">
          <a:xfrm>
            <a:off x="2438400" y="3048000"/>
            <a:ext cx="2133600" cy="21336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fontAlgn="auto">
              <a:spcBef>
                <a:spcPts val="0"/>
              </a:spcBef>
              <a:spcAft>
                <a:spcPts val="0"/>
              </a:spcAft>
              <a:defRPr/>
            </a:pPr>
            <a:r>
              <a:rPr lang="de-DE" sz="1600" b="1" dirty="0">
                <a:latin typeface="+mn-lt"/>
                <a:cs typeface="+mn-cs"/>
              </a:rPr>
              <a:t>II</a:t>
            </a:r>
          </a:p>
          <a:p>
            <a:pPr fontAlgn="auto">
              <a:spcBef>
                <a:spcPts val="0"/>
              </a:spcBef>
              <a:spcAft>
                <a:spcPts val="0"/>
              </a:spcAft>
              <a:defRPr/>
            </a:pPr>
            <a:r>
              <a:rPr lang="de-DE" sz="1600" b="1" dirty="0">
                <a:latin typeface="+mn-lt"/>
                <a:cs typeface="+mn-cs"/>
              </a:rPr>
              <a:t>mündlicher Austausch</a:t>
            </a:r>
          </a:p>
          <a:p>
            <a:pPr fontAlgn="auto">
              <a:spcBef>
                <a:spcPts val="0"/>
              </a:spcBef>
              <a:spcAft>
                <a:spcPts val="0"/>
              </a:spcAft>
              <a:defRPr/>
            </a:pPr>
            <a:endParaRPr lang="de-DE" dirty="0">
              <a:latin typeface="+mn-lt"/>
              <a:cs typeface="+mn-cs"/>
            </a:endParaRPr>
          </a:p>
          <a:p>
            <a:pPr fontAlgn="auto">
              <a:spcBef>
                <a:spcPts val="0"/>
              </a:spcBef>
              <a:spcAft>
                <a:spcPts val="0"/>
              </a:spcAft>
              <a:defRPr/>
            </a:pPr>
            <a:r>
              <a:rPr lang="de-DE" sz="1600" dirty="0">
                <a:latin typeface="+mn-lt"/>
                <a:cs typeface="+mn-cs"/>
              </a:rPr>
              <a:t>Kontext-gebundene </a:t>
            </a:r>
            <a:endParaRPr lang="de-DE" sz="1600" dirty="0">
              <a:latin typeface="+mn-lt"/>
              <a:cs typeface="+mn-cs"/>
            </a:endParaRPr>
          </a:p>
          <a:p>
            <a:pPr fontAlgn="auto">
              <a:spcBef>
                <a:spcPts val="0"/>
              </a:spcBef>
              <a:spcAft>
                <a:spcPts val="0"/>
              </a:spcAft>
              <a:defRPr/>
            </a:pPr>
            <a:r>
              <a:rPr lang="de-DE" sz="1600" dirty="0">
                <a:latin typeface="+mn-lt"/>
                <a:cs typeface="+mn-cs"/>
              </a:rPr>
              <a:t>Sprache,</a:t>
            </a:r>
          </a:p>
          <a:p>
            <a:pPr fontAlgn="auto">
              <a:spcBef>
                <a:spcPts val="0"/>
              </a:spcBef>
              <a:spcAft>
                <a:spcPts val="0"/>
              </a:spcAft>
              <a:defRPr/>
            </a:pPr>
            <a:r>
              <a:rPr lang="de-DE" sz="1600" dirty="0" err="1">
                <a:latin typeface="+mn-lt"/>
                <a:cs typeface="+mn-cs"/>
              </a:rPr>
              <a:t>Adressatenbezug</a:t>
            </a:r>
            <a:r>
              <a:rPr lang="de-DE" sz="1600" dirty="0">
                <a:latin typeface="+mn-lt"/>
                <a:cs typeface="+mn-cs"/>
              </a:rPr>
              <a:t>,</a:t>
            </a:r>
            <a:endParaRPr lang="de-DE" sz="1600" dirty="0">
              <a:latin typeface="+mn-lt"/>
              <a:cs typeface="+mn-cs"/>
            </a:endParaRPr>
          </a:p>
          <a:p>
            <a:pPr fontAlgn="auto">
              <a:spcBef>
                <a:spcPts val="0"/>
              </a:spcBef>
              <a:spcAft>
                <a:spcPts val="0"/>
              </a:spcAft>
              <a:defRPr/>
            </a:pPr>
            <a:r>
              <a:rPr lang="de-DE" sz="1600" dirty="0">
                <a:latin typeface="+mn-lt"/>
                <a:cs typeface="+mn-cs"/>
              </a:rPr>
              <a:t>sichtbarer </a:t>
            </a:r>
            <a:r>
              <a:rPr lang="de-DE" sz="1600" dirty="0">
                <a:latin typeface="+mn-lt"/>
                <a:cs typeface="+mn-cs"/>
              </a:rPr>
              <a:t>Kontext</a:t>
            </a:r>
          </a:p>
        </p:txBody>
      </p:sp>
      <p:sp>
        <p:nvSpPr>
          <p:cNvPr id="5" name="Rectangle 5"/>
          <p:cNvSpPr>
            <a:spLocks noChangeArrowheads="1"/>
          </p:cNvSpPr>
          <p:nvPr/>
        </p:nvSpPr>
        <p:spPr bwMode="auto">
          <a:xfrm>
            <a:off x="4572000" y="2514600"/>
            <a:ext cx="2133600" cy="26670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fontAlgn="auto">
              <a:spcBef>
                <a:spcPts val="0"/>
              </a:spcBef>
              <a:spcAft>
                <a:spcPts val="0"/>
              </a:spcAft>
              <a:defRPr/>
            </a:pPr>
            <a:r>
              <a:rPr lang="de-DE" sz="1600" b="1" dirty="0">
                <a:latin typeface="+mn-lt"/>
                <a:cs typeface="+mn-cs"/>
              </a:rPr>
              <a:t>III </a:t>
            </a:r>
          </a:p>
          <a:p>
            <a:pPr fontAlgn="auto">
              <a:spcBef>
                <a:spcPts val="0"/>
              </a:spcBef>
              <a:spcAft>
                <a:spcPts val="0"/>
              </a:spcAft>
              <a:defRPr/>
            </a:pPr>
            <a:r>
              <a:rPr lang="de-DE" sz="1600" b="1" dirty="0">
                <a:latin typeface="+mn-lt"/>
                <a:cs typeface="+mn-cs"/>
              </a:rPr>
              <a:t>mündliches Berichten</a:t>
            </a:r>
          </a:p>
          <a:p>
            <a:pPr fontAlgn="auto">
              <a:spcBef>
                <a:spcPts val="0"/>
              </a:spcBef>
              <a:spcAft>
                <a:spcPts val="0"/>
              </a:spcAft>
              <a:defRPr/>
            </a:pPr>
            <a:r>
              <a:rPr lang="de-DE" sz="1600" dirty="0">
                <a:latin typeface="+mn-lt"/>
                <a:cs typeface="+mn-cs"/>
              </a:rPr>
              <a:t>unter Anleitung</a:t>
            </a:r>
          </a:p>
          <a:p>
            <a:pPr fontAlgn="auto">
              <a:spcBef>
                <a:spcPts val="0"/>
              </a:spcBef>
              <a:spcAft>
                <a:spcPts val="0"/>
              </a:spcAft>
              <a:defRPr/>
            </a:pPr>
            <a:r>
              <a:rPr lang="de-DE" sz="1600" dirty="0">
                <a:latin typeface="+mn-lt"/>
                <a:cs typeface="+mn-cs"/>
              </a:rPr>
              <a:t>sprachliche Interaktion,</a:t>
            </a:r>
          </a:p>
          <a:p>
            <a:pPr fontAlgn="auto">
              <a:spcBef>
                <a:spcPts val="0"/>
              </a:spcBef>
              <a:spcAft>
                <a:spcPts val="0"/>
              </a:spcAft>
              <a:defRPr/>
            </a:pPr>
            <a:r>
              <a:rPr lang="de-DE" sz="1600" dirty="0">
                <a:latin typeface="+mn-lt"/>
                <a:cs typeface="+mn-cs"/>
              </a:rPr>
              <a:t>nachfragen,</a:t>
            </a:r>
          </a:p>
          <a:p>
            <a:pPr fontAlgn="auto">
              <a:spcBef>
                <a:spcPts val="0"/>
              </a:spcBef>
              <a:spcAft>
                <a:spcPts val="0"/>
              </a:spcAft>
              <a:defRPr/>
            </a:pPr>
            <a:r>
              <a:rPr lang="de-DE" sz="1600" dirty="0">
                <a:latin typeface="+mn-lt"/>
                <a:cs typeface="+mn-cs"/>
              </a:rPr>
              <a:t>neu formulieren</a:t>
            </a:r>
          </a:p>
          <a:p>
            <a:pPr fontAlgn="auto">
              <a:spcBef>
                <a:spcPts val="0"/>
              </a:spcBef>
              <a:spcAft>
                <a:spcPts val="0"/>
              </a:spcAft>
              <a:defRPr/>
            </a:pPr>
            <a:r>
              <a:rPr lang="de-DE" sz="1600" dirty="0">
                <a:latin typeface="+mn-lt"/>
                <a:cs typeface="+mn-cs"/>
              </a:rPr>
              <a:t>räumliche Distanz von </a:t>
            </a:r>
          </a:p>
          <a:p>
            <a:pPr fontAlgn="auto">
              <a:spcBef>
                <a:spcPts val="0"/>
              </a:spcBef>
              <a:spcAft>
                <a:spcPts val="0"/>
              </a:spcAft>
              <a:defRPr/>
            </a:pPr>
            <a:r>
              <a:rPr lang="de-DE" sz="1600" dirty="0">
                <a:latin typeface="+mn-lt"/>
                <a:cs typeface="+mn-cs"/>
              </a:rPr>
              <a:t>der ursprünglichen </a:t>
            </a:r>
          </a:p>
          <a:p>
            <a:pPr fontAlgn="auto">
              <a:spcBef>
                <a:spcPts val="0"/>
              </a:spcBef>
              <a:spcAft>
                <a:spcPts val="0"/>
              </a:spcAft>
              <a:defRPr/>
            </a:pPr>
            <a:r>
              <a:rPr lang="de-DE" sz="1600" dirty="0">
                <a:latin typeface="+mn-lt"/>
                <a:cs typeface="+mn-cs"/>
              </a:rPr>
              <a:t>Erfahrung</a:t>
            </a:r>
          </a:p>
        </p:txBody>
      </p:sp>
      <p:sp>
        <p:nvSpPr>
          <p:cNvPr id="6" name="Rectangle 6"/>
          <p:cNvSpPr>
            <a:spLocks noChangeArrowheads="1"/>
          </p:cNvSpPr>
          <p:nvPr/>
        </p:nvSpPr>
        <p:spPr bwMode="auto">
          <a:xfrm>
            <a:off x="6705600" y="1828800"/>
            <a:ext cx="2133600" cy="3352800"/>
          </a:xfrm>
          <a:prstGeom prst="rect">
            <a:avLst/>
          </a:prstGeom>
          <a:solidFill>
            <a:schemeClr val="accent5">
              <a:lumMod val="40000"/>
              <a:lumOff val="60000"/>
            </a:schemeClr>
          </a:solidFill>
          <a:ln w="9525">
            <a:solidFill>
              <a:schemeClr val="tx1"/>
            </a:solidFill>
            <a:miter lim="800000"/>
            <a:headEnd/>
            <a:tailEnd/>
          </a:ln>
        </p:spPr>
        <p:txBody>
          <a:bodyPr wrap="none" anchor="ctr"/>
          <a:lstStyle/>
          <a:p>
            <a:pPr fontAlgn="auto">
              <a:spcBef>
                <a:spcPts val="0"/>
              </a:spcBef>
              <a:spcAft>
                <a:spcPts val="0"/>
              </a:spcAft>
              <a:defRPr/>
            </a:pPr>
            <a:r>
              <a:rPr lang="de-DE" sz="1600" b="1" dirty="0">
                <a:latin typeface="+mn-lt"/>
                <a:cs typeface="+mn-cs"/>
              </a:rPr>
              <a:t>IV</a:t>
            </a:r>
          </a:p>
          <a:p>
            <a:pPr fontAlgn="auto">
              <a:spcBef>
                <a:spcPts val="0"/>
              </a:spcBef>
              <a:spcAft>
                <a:spcPts val="0"/>
              </a:spcAft>
              <a:defRPr/>
            </a:pPr>
            <a:r>
              <a:rPr lang="de-DE" sz="1600" b="1" dirty="0">
                <a:latin typeface="+mn-lt"/>
                <a:cs typeface="+mn-cs"/>
              </a:rPr>
              <a:t>Verfassen von </a:t>
            </a:r>
          </a:p>
          <a:p>
            <a:pPr fontAlgn="auto">
              <a:spcBef>
                <a:spcPts val="0"/>
              </a:spcBef>
              <a:spcAft>
                <a:spcPts val="0"/>
              </a:spcAft>
              <a:defRPr/>
            </a:pPr>
            <a:r>
              <a:rPr lang="de-DE" sz="1600" b="1" dirty="0">
                <a:latin typeface="+mn-lt"/>
                <a:cs typeface="+mn-cs"/>
              </a:rPr>
              <a:t>(Fach-) Texten</a:t>
            </a:r>
          </a:p>
          <a:p>
            <a:pPr fontAlgn="auto">
              <a:spcBef>
                <a:spcPts val="0"/>
              </a:spcBef>
              <a:spcAft>
                <a:spcPts val="0"/>
              </a:spcAft>
              <a:defRPr/>
            </a:pPr>
            <a:r>
              <a:rPr lang="de-DE" sz="1600" dirty="0">
                <a:latin typeface="+mn-lt"/>
                <a:cs typeface="+mn-cs"/>
              </a:rPr>
              <a:t>abschließende, </a:t>
            </a:r>
          </a:p>
          <a:p>
            <a:pPr fontAlgn="auto">
              <a:spcBef>
                <a:spcPts val="0"/>
              </a:spcBef>
              <a:spcAft>
                <a:spcPts val="0"/>
              </a:spcAft>
              <a:defRPr/>
            </a:pPr>
            <a:r>
              <a:rPr lang="de-DE" sz="1600" dirty="0">
                <a:latin typeface="+mn-lt"/>
                <a:cs typeface="+mn-cs"/>
              </a:rPr>
              <a:t>stark </a:t>
            </a:r>
            <a:r>
              <a:rPr lang="de-DE" sz="1600" dirty="0">
                <a:latin typeface="+mn-lt"/>
                <a:cs typeface="+mn-cs"/>
              </a:rPr>
              <a:t>Kontext-reduzierte</a:t>
            </a:r>
            <a:endParaRPr lang="de-DE" sz="1600" dirty="0">
              <a:latin typeface="+mn-lt"/>
              <a:cs typeface="+mn-cs"/>
            </a:endParaRPr>
          </a:p>
          <a:p>
            <a:pPr fontAlgn="auto">
              <a:spcBef>
                <a:spcPts val="0"/>
              </a:spcBef>
              <a:spcAft>
                <a:spcPts val="0"/>
              </a:spcAft>
              <a:defRPr/>
            </a:pPr>
            <a:r>
              <a:rPr lang="de-DE" sz="1600" dirty="0">
                <a:latin typeface="+mn-lt"/>
                <a:cs typeface="+mn-cs"/>
              </a:rPr>
              <a:t>Aktivität,</a:t>
            </a:r>
          </a:p>
          <a:p>
            <a:pPr fontAlgn="auto">
              <a:spcBef>
                <a:spcPts val="0"/>
              </a:spcBef>
              <a:spcAft>
                <a:spcPts val="0"/>
              </a:spcAft>
              <a:defRPr/>
            </a:pPr>
            <a:r>
              <a:rPr lang="de-DE" sz="1600" dirty="0">
                <a:latin typeface="+mn-lt"/>
                <a:cs typeface="+mn-cs"/>
              </a:rPr>
              <a:t>führt zur Fixierung</a:t>
            </a:r>
          </a:p>
          <a:p>
            <a:pPr fontAlgn="auto">
              <a:spcBef>
                <a:spcPts val="0"/>
              </a:spcBef>
              <a:spcAft>
                <a:spcPts val="0"/>
              </a:spcAft>
              <a:defRPr/>
            </a:pPr>
            <a:endParaRPr lang="de-DE" dirty="0">
              <a:latin typeface="+mn-lt"/>
              <a:cs typeface="+mn-cs"/>
            </a:endParaRPr>
          </a:p>
          <a:p>
            <a:pPr fontAlgn="auto">
              <a:spcBef>
                <a:spcPts val="0"/>
              </a:spcBef>
              <a:spcAft>
                <a:spcPts val="0"/>
              </a:spcAft>
              <a:defRPr/>
            </a:pPr>
            <a:endParaRPr lang="de-DE" dirty="0">
              <a:latin typeface="+mn-lt"/>
              <a:cs typeface="+mn-cs"/>
            </a:endParaRPr>
          </a:p>
          <a:p>
            <a:pPr fontAlgn="auto">
              <a:spcBef>
                <a:spcPts val="0"/>
              </a:spcBef>
              <a:spcAft>
                <a:spcPts val="0"/>
              </a:spcAft>
              <a:defRPr/>
            </a:pPr>
            <a:endParaRPr lang="de-DE" dirty="0">
              <a:latin typeface="+mn-lt"/>
              <a:cs typeface="+mn-cs"/>
            </a:endParaRPr>
          </a:p>
          <a:p>
            <a:pPr fontAlgn="auto">
              <a:spcBef>
                <a:spcPts val="0"/>
              </a:spcBef>
              <a:spcAft>
                <a:spcPts val="0"/>
              </a:spcAft>
              <a:defRPr/>
            </a:pPr>
            <a:endParaRPr lang="de-DE" dirty="0">
              <a:latin typeface="+mn-lt"/>
              <a:cs typeface="+mn-cs"/>
            </a:endParaRPr>
          </a:p>
        </p:txBody>
      </p:sp>
      <p:sp>
        <p:nvSpPr>
          <p:cNvPr id="7" name="AutoShape 7"/>
          <p:cNvSpPr>
            <a:spLocks noChangeArrowheads="1"/>
          </p:cNvSpPr>
          <p:nvPr/>
        </p:nvSpPr>
        <p:spPr bwMode="auto">
          <a:xfrm>
            <a:off x="304800" y="5257800"/>
            <a:ext cx="8610600" cy="1447800"/>
          </a:xfrm>
          <a:prstGeom prst="rightArrow">
            <a:avLst>
              <a:gd name="adj1" fmla="val 50000"/>
              <a:gd name="adj2" fmla="val 148684"/>
            </a:avLst>
          </a:prstGeom>
          <a:solidFill>
            <a:schemeClr val="accent5">
              <a:lumMod val="40000"/>
              <a:lumOff val="60000"/>
            </a:schemeClr>
          </a:solidFill>
          <a:ln w="9525">
            <a:solidFill>
              <a:schemeClr val="tx1"/>
            </a:solidFill>
            <a:miter lim="800000"/>
            <a:headEnd/>
            <a:tailEnd/>
          </a:ln>
        </p:spPr>
        <p:txBody>
          <a:bodyPr wrap="none" anchor="ctr"/>
          <a:lstStyle/>
          <a:p>
            <a:pPr algn="ctr" fontAlgn="auto">
              <a:spcBef>
                <a:spcPts val="0"/>
              </a:spcBef>
              <a:spcAft>
                <a:spcPts val="0"/>
              </a:spcAft>
              <a:defRPr/>
            </a:pPr>
            <a:r>
              <a:rPr lang="de-DE" sz="1400" dirty="0">
                <a:latin typeface="+mn-lt"/>
                <a:cs typeface="+mn-cs"/>
              </a:rPr>
              <a:t>zunehmend lexikalische Dichte </a:t>
            </a:r>
            <a:r>
              <a:rPr lang="de-DE" sz="1400" dirty="0">
                <a:latin typeface="+mn-lt"/>
                <a:cs typeface="+mn-cs"/>
              </a:rPr>
              <a:t> -  zunehmende </a:t>
            </a:r>
            <a:r>
              <a:rPr lang="de-DE" sz="1400" dirty="0">
                <a:latin typeface="+mn-lt"/>
                <a:cs typeface="+mn-cs"/>
              </a:rPr>
              <a:t>Anforderung an die </a:t>
            </a:r>
            <a:r>
              <a:rPr lang="de-DE" sz="1400" dirty="0">
                <a:latin typeface="+mn-lt"/>
                <a:cs typeface="+mn-cs"/>
              </a:rPr>
              <a:t>lexikalisch-grammatischen</a:t>
            </a:r>
            <a:endParaRPr lang="de-DE" sz="1400" dirty="0">
              <a:latin typeface="+mn-lt"/>
              <a:cs typeface="+mn-cs"/>
            </a:endParaRPr>
          </a:p>
          <a:p>
            <a:pPr algn="ctr" fontAlgn="auto">
              <a:spcBef>
                <a:spcPts val="0"/>
              </a:spcBef>
              <a:spcAft>
                <a:spcPts val="0"/>
              </a:spcAft>
              <a:defRPr/>
            </a:pPr>
            <a:r>
              <a:rPr lang="de-DE" sz="1400" dirty="0">
                <a:latin typeface="+mn-lt"/>
                <a:cs typeface="+mn-cs"/>
              </a:rPr>
              <a:t>Ressourcen der Lerner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bwMode="auto">
          <a:xfrm>
            <a:off x="468313" y="836613"/>
            <a:ext cx="8229600" cy="5616575"/>
          </a:xfrm>
          <a:prstGeom prst="rect">
            <a:avLst/>
          </a:prstGeom>
          <a:noFill/>
          <a:ln w="9525">
            <a:noFill/>
            <a:miter lim="800000"/>
            <a:headEnd/>
            <a:tailEnd/>
          </a:ln>
        </p:spPr>
        <p:txBody>
          <a:bodyPr/>
          <a:lstStyle/>
          <a:p>
            <a:pPr marL="571500" indent="-571500">
              <a:lnSpc>
                <a:spcPct val="150000"/>
              </a:lnSpc>
              <a:spcBef>
                <a:spcPct val="20000"/>
              </a:spcBef>
              <a:buFont typeface="Wingdings" pitchFamily="2" charset="2"/>
              <a:buNone/>
            </a:pPr>
            <a:r>
              <a:rPr lang="de-DE" sz="2400">
                <a:latin typeface="Century Gothic" pitchFamily="34" charset="0"/>
              </a:rPr>
              <a:t>„Scaffolding“ – Prinzipien</a:t>
            </a:r>
          </a:p>
          <a:p>
            <a:pPr marL="571500" indent="-571500">
              <a:lnSpc>
                <a:spcPct val="150000"/>
              </a:lnSpc>
              <a:spcBef>
                <a:spcPct val="20000"/>
              </a:spcBef>
              <a:buFont typeface="Wingdings" pitchFamily="2" charset="2"/>
              <a:buNone/>
            </a:pPr>
            <a:endParaRPr lang="de-DE" sz="2400">
              <a:latin typeface="Century Gothic" pitchFamily="34" charset="0"/>
            </a:endParaRPr>
          </a:p>
          <a:p>
            <a:pPr marL="571500" indent="-571500">
              <a:lnSpc>
                <a:spcPct val="150000"/>
              </a:lnSpc>
              <a:spcBef>
                <a:spcPct val="20000"/>
              </a:spcBef>
              <a:buFont typeface="Wingdings" pitchFamily="2" charset="2"/>
              <a:buChar char="Ø"/>
            </a:pPr>
            <a:r>
              <a:rPr lang="de-DE" sz="2000">
                <a:latin typeface="Century Gothic" pitchFamily="34" charset="0"/>
              </a:rPr>
              <a:t>Verbindung von Fachunterricht und Sprache</a:t>
            </a:r>
          </a:p>
          <a:p>
            <a:pPr marL="571500" indent="-571500">
              <a:lnSpc>
                <a:spcPct val="150000"/>
              </a:lnSpc>
              <a:spcBef>
                <a:spcPct val="20000"/>
              </a:spcBef>
            </a:pPr>
            <a:endParaRPr lang="de-DE" sz="2000">
              <a:latin typeface="Century Gothic" pitchFamily="34" charset="0"/>
            </a:endParaRPr>
          </a:p>
          <a:p>
            <a:pPr marL="571500" indent="-571500">
              <a:lnSpc>
                <a:spcPct val="150000"/>
              </a:lnSpc>
              <a:spcBef>
                <a:spcPct val="20000"/>
              </a:spcBef>
              <a:buFont typeface="Wingdings" pitchFamily="2" charset="2"/>
              <a:buChar char="Ø"/>
            </a:pPr>
            <a:r>
              <a:rPr lang="de-DE" sz="2000">
                <a:latin typeface="Century Gothic" pitchFamily="34" charset="0"/>
              </a:rPr>
              <a:t>Makro-Scaffolding = Planung: </a:t>
            </a:r>
          </a:p>
          <a:p>
            <a:pPr marL="571500" indent="-571500">
              <a:lnSpc>
                <a:spcPct val="150000"/>
              </a:lnSpc>
              <a:spcBef>
                <a:spcPct val="20000"/>
              </a:spcBef>
              <a:buFont typeface="Wingdings" pitchFamily="2" charset="2"/>
              <a:buNone/>
            </a:pPr>
            <a:r>
              <a:rPr lang="de-DE" sz="2000">
                <a:latin typeface="Century Gothic" pitchFamily="34" charset="0"/>
              </a:rPr>
              <a:t>	fachliche Inhalte – sprachliche Kompetenzen </a:t>
            </a:r>
          </a:p>
          <a:p>
            <a:pPr marL="571500" indent="-571500">
              <a:lnSpc>
                <a:spcPct val="150000"/>
              </a:lnSpc>
              <a:spcBef>
                <a:spcPct val="20000"/>
              </a:spcBef>
            </a:pPr>
            <a:r>
              <a:rPr lang="de-DE" sz="2000">
                <a:latin typeface="Century Gothic" pitchFamily="34" charset="0"/>
              </a:rPr>
              <a:t>	</a:t>
            </a:r>
          </a:p>
          <a:p>
            <a:pPr marL="571500" indent="-571500">
              <a:lnSpc>
                <a:spcPct val="150000"/>
              </a:lnSpc>
              <a:spcBef>
                <a:spcPct val="20000"/>
              </a:spcBef>
              <a:buFont typeface="Wingdings" pitchFamily="2" charset="2"/>
              <a:buChar char="Ø"/>
            </a:pPr>
            <a:r>
              <a:rPr lang="de-DE" sz="2000">
                <a:latin typeface="Century Gothic" pitchFamily="34" charset="0"/>
              </a:rPr>
              <a:t>Mikro-Scaffolding = methodische Planung:</a:t>
            </a:r>
          </a:p>
          <a:p>
            <a:pPr marL="571500" indent="-571500">
              <a:lnSpc>
                <a:spcPct val="150000"/>
              </a:lnSpc>
              <a:spcBef>
                <a:spcPct val="20000"/>
              </a:spcBef>
              <a:buFont typeface="Wingdings" pitchFamily="2" charset="2"/>
              <a:buNone/>
            </a:pPr>
            <a:r>
              <a:rPr lang="de-DE" sz="2000">
                <a:latin typeface="Century Gothic" pitchFamily="34" charset="0"/>
              </a:rPr>
              <a:t>	Interaktion im Unterricht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par>
                          <p:cTn id="7" fill="hold">
                            <p:stCondLst>
                              <p:cond delay="0"/>
                            </p:stCondLst>
                            <p:childTnLst>
                              <p:par>
                                <p:cTn id="8" presetID="2" presetClass="entr" presetSubtype="8" fill="hold" nodeType="after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 calcmode="lin" valueType="num">
                                      <p:cBhvr additive="base">
                                        <p:cTn id="10"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1"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par>
                          <p:cTn id="12" fill="hold">
                            <p:stCondLst>
                              <p:cond delay="500"/>
                            </p:stCondLst>
                            <p:childTnLst>
                              <p:par>
                                <p:cTn id="13" presetID="2" presetClass="entr" presetSubtype="8" fill="hold" nodeType="after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 calcmode="lin" valueType="num">
                                      <p:cBhvr additive="base">
                                        <p:cTn id="20"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fill="hold" nodeType="after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 presetClass="entr" presetSubtype="8" fill="hold" nodeType="after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 calcmode="lin" valueType="num">
                                      <p:cBhvr additive="base">
                                        <p:cTn id="30"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par>
                          <p:cTn id="32" fill="hold">
                            <p:stCondLst>
                              <p:cond delay="2500"/>
                            </p:stCondLst>
                            <p:childTnLst>
                              <p:par>
                                <p:cTn id="33" presetID="2" presetClass="entr" presetSubtype="8" fill="hold"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457200" y="274638"/>
            <a:ext cx="8229600" cy="1354137"/>
          </a:xfrm>
          <a:prstGeom prst="rect">
            <a:avLst/>
          </a:prstGeom>
        </p:spPr>
        <p:txBody>
          <a:bodyPr/>
          <a:lstStyle/>
          <a:p>
            <a:pPr algn="ctr" fontAlgn="auto">
              <a:spcAft>
                <a:spcPts val="0"/>
              </a:spcAft>
              <a:defRPr/>
            </a:pPr>
            <a:r>
              <a:rPr lang="de-DE" sz="2400" dirty="0">
                <a:latin typeface="Century Gothic" pitchFamily="34" charset="0"/>
                <a:ea typeface="+mj-ea"/>
                <a:cs typeface="+mj-cs"/>
              </a:rPr>
              <a:t>Hinweise zur Planung von sprachsensiblem Unterricht</a:t>
            </a:r>
            <a:br>
              <a:rPr lang="de-DE" sz="2400" dirty="0">
                <a:latin typeface="Century Gothic" pitchFamily="34" charset="0"/>
                <a:ea typeface="+mj-ea"/>
                <a:cs typeface="+mj-cs"/>
              </a:rPr>
            </a:br>
            <a:r>
              <a:rPr lang="de-DE" sz="2400" dirty="0">
                <a:latin typeface="Century Gothic" pitchFamily="34" charset="0"/>
                <a:ea typeface="+mj-ea"/>
                <a:cs typeface="+mj-cs"/>
              </a:rPr>
              <a:t>(Makro-</a:t>
            </a:r>
            <a:r>
              <a:rPr lang="de-DE" sz="2400" dirty="0" err="1">
                <a:latin typeface="Century Gothic" pitchFamily="34" charset="0"/>
                <a:ea typeface="+mj-ea"/>
                <a:cs typeface="+mj-cs"/>
              </a:rPr>
              <a:t>Scaffolding</a:t>
            </a:r>
            <a:r>
              <a:rPr lang="de-DE" sz="2400" i="1" dirty="0">
                <a:latin typeface="Century Gothic" pitchFamily="34" charset="0"/>
                <a:ea typeface="+mj-ea"/>
                <a:cs typeface="+mj-cs"/>
              </a:rPr>
              <a:t>)</a:t>
            </a:r>
          </a:p>
        </p:txBody>
      </p:sp>
      <p:sp>
        <p:nvSpPr>
          <p:cNvPr id="3" name="Rectangle 3"/>
          <p:cNvSpPr txBox="1">
            <a:spLocks noChangeArrowheads="1"/>
          </p:cNvSpPr>
          <p:nvPr/>
        </p:nvSpPr>
        <p:spPr>
          <a:xfrm>
            <a:off x="468313" y="1817688"/>
            <a:ext cx="8229600" cy="5040312"/>
          </a:xfrm>
          <a:prstGeom prst="rect">
            <a:avLst/>
          </a:prstGeom>
        </p:spPr>
        <p:txBody>
          <a:bodyPr>
            <a:normAutofit fontScale="85000" lnSpcReduction="10000"/>
          </a:bodyPr>
          <a:lstStyle/>
          <a:p>
            <a:pPr marL="365760" indent="-256032" fontAlgn="auto">
              <a:lnSpc>
                <a:spcPct val="150000"/>
              </a:lnSpc>
              <a:spcBef>
                <a:spcPct val="20000"/>
              </a:spcBef>
              <a:spcAft>
                <a:spcPts val="0"/>
              </a:spcAft>
              <a:buFont typeface="Wingdings 3"/>
              <a:buChar char=""/>
              <a:defRPr/>
            </a:pPr>
            <a:r>
              <a:rPr lang="de-DE" sz="2000" dirty="0">
                <a:latin typeface="Century Gothic" pitchFamily="34" charset="0"/>
                <a:cs typeface="Arial" pitchFamily="34" charset="0"/>
              </a:rPr>
              <a:t>Vorwissen, Vorerfahrung und den aktuellen Sprachstand der Lernenden einbeziehen</a:t>
            </a:r>
          </a:p>
          <a:p>
            <a:pPr marL="365760" indent="-256032" fontAlgn="auto">
              <a:lnSpc>
                <a:spcPct val="150000"/>
              </a:lnSpc>
              <a:spcBef>
                <a:spcPct val="20000"/>
              </a:spcBef>
              <a:spcAft>
                <a:spcPts val="0"/>
              </a:spcAft>
              <a:buFont typeface="Wingdings 3"/>
              <a:buNone/>
              <a:defRPr/>
            </a:pPr>
            <a:endParaRPr lang="de-DE" sz="2000" dirty="0">
              <a:latin typeface="Century Gothic" pitchFamily="34" charset="0"/>
              <a:cs typeface="Arial" pitchFamily="34" charset="0"/>
            </a:endParaRPr>
          </a:p>
          <a:p>
            <a:pPr marL="365760" indent="-256032" fontAlgn="auto">
              <a:lnSpc>
                <a:spcPct val="150000"/>
              </a:lnSpc>
              <a:spcBef>
                <a:spcPct val="20000"/>
              </a:spcBef>
              <a:spcAft>
                <a:spcPts val="0"/>
              </a:spcAft>
              <a:buFont typeface="Wingdings 3"/>
              <a:buChar char=""/>
              <a:defRPr/>
            </a:pPr>
            <a:r>
              <a:rPr lang="de-DE" sz="2000" dirty="0">
                <a:latin typeface="Century Gothic" pitchFamily="34" charset="0"/>
                <a:cs typeface="Arial" pitchFamily="34" charset="0"/>
              </a:rPr>
              <a:t>Lernaufgaben </a:t>
            </a:r>
            <a:r>
              <a:rPr lang="de-DE" sz="2000" dirty="0" err="1">
                <a:latin typeface="Century Gothic" pitchFamily="34" charset="0"/>
                <a:cs typeface="Arial" pitchFamily="34" charset="0"/>
              </a:rPr>
              <a:t>sequenzieren</a:t>
            </a:r>
            <a:endParaRPr lang="de-DE" sz="2000" dirty="0">
              <a:latin typeface="Century Gothic" pitchFamily="34" charset="0"/>
              <a:cs typeface="Arial" pitchFamily="34" charset="0"/>
            </a:endParaRPr>
          </a:p>
          <a:p>
            <a:pPr marL="365760" indent="-256032" fontAlgn="auto">
              <a:lnSpc>
                <a:spcPct val="150000"/>
              </a:lnSpc>
              <a:spcBef>
                <a:spcPct val="20000"/>
              </a:spcBef>
              <a:spcAft>
                <a:spcPts val="0"/>
              </a:spcAft>
              <a:buFont typeface="Wingdings 3"/>
              <a:buNone/>
              <a:defRPr/>
            </a:pPr>
            <a:endParaRPr lang="de-DE" sz="2000" dirty="0">
              <a:latin typeface="Century Gothic" pitchFamily="34" charset="0"/>
              <a:cs typeface="Arial" pitchFamily="34" charset="0"/>
            </a:endParaRPr>
          </a:p>
          <a:p>
            <a:pPr marL="365760" indent="-256032" fontAlgn="auto">
              <a:lnSpc>
                <a:spcPct val="150000"/>
              </a:lnSpc>
              <a:spcBef>
                <a:spcPct val="20000"/>
              </a:spcBef>
              <a:spcAft>
                <a:spcPts val="0"/>
              </a:spcAft>
              <a:buFont typeface="Wingdings 3"/>
              <a:buChar char=""/>
              <a:defRPr/>
            </a:pPr>
            <a:r>
              <a:rPr lang="de-DE" sz="2000" dirty="0">
                <a:latin typeface="Century Gothic" pitchFamily="34" charset="0"/>
                <a:cs typeface="Arial" pitchFamily="34" charset="0"/>
              </a:rPr>
              <a:t>Darstellungsformen auswählen, durch die neue Inhalte vermittelt werden</a:t>
            </a:r>
          </a:p>
          <a:p>
            <a:pPr marL="365760" indent="-256032" fontAlgn="auto">
              <a:lnSpc>
                <a:spcPct val="150000"/>
              </a:lnSpc>
              <a:spcBef>
                <a:spcPct val="20000"/>
              </a:spcBef>
              <a:spcAft>
                <a:spcPts val="0"/>
              </a:spcAft>
              <a:buFont typeface="Wingdings 3"/>
              <a:buNone/>
              <a:defRPr/>
            </a:pPr>
            <a:endParaRPr lang="de-DE" sz="2000" dirty="0">
              <a:latin typeface="Century Gothic" pitchFamily="34" charset="0"/>
              <a:cs typeface="Arial" pitchFamily="34" charset="0"/>
            </a:endParaRPr>
          </a:p>
          <a:p>
            <a:pPr marL="365760" indent="-256032" fontAlgn="auto">
              <a:lnSpc>
                <a:spcPct val="150000"/>
              </a:lnSpc>
              <a:spcBef>
                <a:spcPct val="20000"/>
              </a:spcBef>
              <a:spcAft>
                <a:spcPts val="0"/>
              </a:spcAft>
              <a:buFont typeface="Wingdings 3"/>
              <a:buChar char=""/>
              <a:defRPr/>
            </a:pPr>
            <a:r>
              <a:rPr lang="de-DE" sz="2000" dirty="0">
                <a:latin typeface="Century Gothic" pitchFamily="34" charset="0"/>
                <a:cs typeface="Arial" pitchFamily="34" charset="0"/>
              </a:rPr>
              <a:t>Wege finden, Sprache anzureichern – statt zu vereinfachen</a:t>
            </a:r>
          </a:p>
          <a:p>
            <a:pPr marL="365760" indent="-256032" fontAlgn="auto">
              <a:lnSpc>
                <a:spcPct val="150000"/>
              </a:lnSpc>
              <a:spcBef>
                <a:spcPct val="20000"/>
              </a:spcBef>
              <a:spcAft>
                <a:spcPts val="0"/>
              </a:spcAft>
              <a:buFont typeface="Wingdings 3"/>
              <a:buNone/>
              <a:defRPr/>
            </a:pPr>
            <a:endParaRPr lang="de-DE" sz="2000" dirty="0">
              <a:latin typeface="Century Gothic" pitchFamily="34" charset="0"/>
              <a:cs typeface="Arial" pitchFamily="34" charset="0"/>
            </a:endParaRPr>
          </a:p>
          <a:p>
            <a:pPr marL="365760" indent="-256032" fontAlgn="auto">
              <a:lnSpc>
                <a:spcPct val="150000"/>
              </a:lnSpc>
              <a:spcBef>
                <a:spcPct val="20000"/>
              </a:spcBef>
              <a:spcAft>
                <a:spcPts val="0"/>
              </a:spcAft>
              <a:buFont typeface="Wingdings 3"/>
              <a:buChar char=""/>
              <a:defRPr/>
            </a:pPr>
            <a:r>
              <a:rPr lang="de-DE" sz="2000" dirty="0">
                <a:latin typeface="Century Gothic" pitchFamily="34" charset="0"/>
                <a:cs typeface="Arial" pitchFamily="34" charset="0"/>
              </a:rPr>
              <a:t> Gelegenheiten für metasprachlichen und  </a:t>
            </a:r>
            <a:br>
              <a:rPr lang="de-DE" sz="2000" dirty="0">
                <a:latin typeface="Century Gothic" pitchFamily="34" charset="0"/>
                <a:cs typeface="Arial" pitchFamily="34" charset="0"/>
              </a:rPr>
            </a:br>
            <a:r>
              <a:rPr lang="de-DE" sz="2000" dirty="0">
                <a:latin typeface="Century Gothic" pitchFamily="34" charset="0"/>
                <a:cs typeface="Arial" pitchFamily="34" charset="0"/>
              </a:rPr>
              <a:t> metakognitiven Austausch planen</a:t>
            </a:r>
          </a:p>
          <a:p>
            <a:pPr marL="365760" indent="-256032" fontAlgn="auto">
              <a:lnSpc>
                <a:spcPct val="80000"/>
              </a:lnSpc>
              <a:spcBef>
                <a:spcPct val="20000"/>
              </a:spcBef>
              <a:spcAft>
                <a:spcPts val="0"/>
              </a:spcAft>
              <a:buFont typeface="Wingdings 3"/>
              <a:buNone/>
              <a:defRPr/>
            </a:pPr>
            <a:r>
              <a:rPr lang="de-DE" sz="2200" dirty="0">
                <a:latin typeface="Century Gothic" pitchFamily="34" charset="0"/>
                <a:cs typeface="Arial" pitchFamily="34" charset="0"/>
              </a:rPr>
              <a:t>                                                                                      (</a:t>
            </a:r>
            <a:r>
              <a:rPr lang="de-DE" sz="1500" dirty="0">
                <a:latin typeface="Century Gothic" pitchFamily="34" charset="0"/>
                <a:cs typeface="Arial" pitchFamily="34" charset="0"/>
              </a:rPr>
              <a:t>nach </a:t>
            </a:r>
            <a:r>
              <a:rPr lang="de-DE" sz="1500" dirty="0" err="1">
                <a:latin typeface="Century Gothic" pitchFamily="34" charset="0"/>
                <a:cs typeface="Arial" pitchFamily="34" charset="0"/>
              </a:rPr>
              <a:t>Kniffka</a:t>
            </a:r>
            <a:r>
              <a:rPr lang="de-DE" sz="1500" dirty="0">
                <a:latin typeface="Century Gothic" pitchFamily="34" charset="0"/>
                <a:cs typeface="Arial" pitchFamily="34" charset="0"/>
              </a:rPr>
              <a:t>, Neuer, 2008)</a:t>
            </a:r>
          </a:p>
          <a:p>
            <a:pPr marL="365760" indent="-256032" fontAlgn="auto">
              <a:lnSpc>
                <a:spcPct val="80000"/>
              </a:lnSpc>
              <a:spcBef>
                <a:spcPct val="20000"/>
              </a:spcBef>
              <a:spcAft>
                <a:spcPts val="0"/>
              </a:spcAft>
              <a:buFont typeface="Wingdings 3"/>
              <a:buChar char=""/>
              <a:defRPr/>
            </a:pPr>
            <a:endParaRPr lang="de-DE" sz="2400" b="1" dirty="0">
              <a:latin typeface="Century Gothic"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 calcmode="lin" valueType="num">
                                      <p:cBhvr additive="base">
                                        <p:cTn id="24"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 calcmode="lin" valueType="num">
                                      <p:cBhvr additive="base">
                                        <p:cTn id="3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 calcmode="lin" valueType="num">
                                      <p:cBhvr additive="base">
                                        <p:cTn id="36"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 calcmode="lin" valueType="num">
                                      <p:cBhvr additive="base">
                                        <p:cTn id="42"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2"/>
          <p:cNvSpPr txBox="1">
            <a:spLocks noChangeArrowheads="1"/>
          </p:cNvSpPr>
          <p:nvPr/>
        </p:nvSpPr>
        <p:spPr>
          <a:xfrm>
            <a:off x="468313" y="404813"/>
            <a:ext cx="8229600" cy="1143000"/>
          </a:xfrm>
          <a:prstGeom prst="rect">
            <a:avLst/>
          </a:prstGeom>
        </p:spPr>
        <p:txBody>
          <a:bodyPr/>
          <a:lstStyle/>
          <a:p>
            <a:pPr algn="ctr" fontAlgn="auto">
              <a:spcAft>
                <a:spcPts val="0"/>
              </a:spcAft>
              <a:defRPr/>
            </a:pPr>
            <a:r>
              <a:rPr lang="de-DE" sz="2400" dirty="0">
                <a:latin typeface="Century Gothic" pitchFamily="34" charset="0"/>
                <a:ea typeface="+mj-ea"/>
                <a:cs typeface="+mj-cs"/>
              </a:rPr>
              <a:t>Hinweise zur Interaktion im sprachsensiblen Unterricht </a:t>
            </a:r>
            <a:br>
              <a:rPr lang="de-DE" sz="2400" dirty="0">
                <a:latin typeface="Century Gothic" pitchFamily="34" charset="0"/>
                <a:ea typeface="+mj-ea"/>
                <a:cs typeface="+mj-cs"/>
              </a:rPr>
            </a:br>
            <a:r>
              <a:rPr lang="de-DE" sz="2400" dirty="0">
                <a:latin typeface="Century Gothic" pitchFamily="34" charset="0"/>
                <a:ea typeface="+mj-ea"/>
                <a:cs typeface="+mj-cs"/>
              </a:rPr>
              <a:t>(Mikro-</a:t>
            </a:r>
            <a:r>
              <a:rPr lang="de-DE" sz="2400" dirty="0" err="1">
                <a:latin typeface="Century Gothic" pitchFamily="34" charset="0"/>
                <a:ea typeface="+mj-ea"/>
                <a:cs typeface="+mj-cs"/>
              </a:rPr>
              <a:t>Scaffolding</a:t>
            </a:r>
            <a:r>
              <a:rPr lang="de-DE" sz="2400" dirty="0">
                <a:latin typeface="Century Gothic" pitchFamily="34" charset="0"/>
                <a:ea typeface="+mj-ea"/>
                <a:cs typeface="+mj-cs"/>
              </a:rPr>
              <a:t>)</a:t>
            </a:r>
          </a:p>
        </p:txBody>
      </p:sp>
      <p:sp>
        <p:nvSpPr>
          <p:cNvPr id="4" name="Rectangle 3"/>
          <p:cNvSpPr txBox="1">
            <a:spLocks noChangeArrowheads="1"/>
          </p:cNvSpPr>
          <p:nvPr/>
        </p:nvSpPr>
        <p:spPr>
          <a:xfrm>
            <a:off x="468313" y="1484313"/>
            <a:ext cx="8229600" cy="5473700"/>
          </a:xfrm>
          <a:prstGeom prst="rect">
            <a:avLst/>
          </a:prstGeom>
        </p:spPr>
        <p:txBody>
          <a:bodyPr>
            <a:normAutofit fontScale="85000" lnSpcReduction="20000"/>
          </a:bodyPr>
          <a:lstStyle/>
          <a:p>
            <a:pPr marL="365760" indent="-256032" fontAlgn="auto">
              <a:lnSpc>
                <a:spcPct val="150000"/>
              </a:lnSpc>
              <a:spcBef>
                <a:spcPct val="20000"/>
              </a:spcBef>
              <a:spcAft>
                <a:spcPts val="0"/>
              </a:spcAft>
              <a:buFont typeface="Wingdings 3"/>
              <a:buChar char=""/>
              <a:defRPr/>
            </a:pPr>
            <a:r>
              <a:rPr lang="de-DE" sz="2100" dirty="0">
                <a:latin typeface="Century Gothic" pitchFamily="34" charset="0"/>
                <a:cs typeface="+mn-cs"/>
              </a:rPr>
              <a:t>Lehrer-Schüler-Interaktion verlangsamen</a:t>
            </a:r>
          </a:p>
          <a:p>
            <a:pPr marL="365760" indent="-256032" fontAlgn="auto">
              <a:lnSpc>
                <a:spcPct val="150000"/>
              </a:lnSpc>
              <a:spcBef>
                <a:spcPct val="20000"/>
              </a:spcBef>
              <a:spcAft>
                <a:spcPts val="0"/>
              </a:spcAft>
              <a:buFont typeface="Wingdings 3"/>
              <a:buNone/>
              <a:defRPr/>
            </a:pPr>
            <a:endParaRPr lang="de-DE" sz="2100" dirty="0">
              <a:latin typeface="Century Gothic" pitchFamily="34" charset="0"/>
              <a:cs typeface="+mn-cs"/>
            </a:endParaRPr>
          </a:p>
          <a:p>
            <a:pPr marL="365760" indent="-256032" fontAlgn="auto">
              <a:lnSpc>
                <a:spcPct val="150000"/>
              </a:lnSpc>
              <a:spcBef>
                <a:spcPct val="20000"/>
              </a:spcBef>
              <a:spcAft>
                <a:spcPts val="0"/>
              </a:spcAft>
              <a:buFont typeface="Wingdings 3"/>
              <a:buChar char=""/>
              <a:defRPr/>
            </a:pPr>
            <a:r>
              <a:rPr lang="de-DE" sz="2100" dirty="0">
                <a:latin typeface="Century Gothic" pitchFamily="34" charset="0"/>
                <a:cs typeface="+mn-cs"/>
              </a:rPr>
              <a:t>Schülern Zeit geben zum Planen ihrer Äußerungen</a:t>
            </a:r>
          </a:p>
          <a:p>
            <a:pPr marL="365760" indent="-256032" fontAlgn="auto">
              <a:lnSpc>
                <a:spcPct val="150000"/>
              </a:lnSpc>
              <a:spcBef>
                <a:spcPct val="20000"/>
              </a:spcBef>
              <a:spcAft>
                <a:spcPts val="0"/>
              </a:spcAft>
              <a:buFont typeface="Wingdings 3"/>
              <a:buNone/>
              <a:defRPr/>
            </a:pPr>
            <a:endParaRPr lang="de-DE" sz="2100" dirty="0">
              <a:latin typeface="Century Gothic" pitchFamily="34" charset="0"/>
              <a:cs typeface="+mn-cs"/>
            </a:endParaRPr>
          </a:p>
          <a:p>
            <a:pPr marL="365760" indent="-256032" fontAlgn="auto">
              <a:lnSpc>
                <a:spcPct val="150000"/>
              </a:lnSpc>
              <a:spcBef>
                <a:spcPct val="20000"/>
              </a:spcBef>
              <a:spcAft>
                <a:spcPts val="0"/>
              </a:spcAft>
              <a:buFont typeface="Wingdings 3"/>
              <a:buChar char=""/>
              <a:defRPr/>
            </a:pPr>
            <a:r>
              <a:rPr lang="de-DE" sz="2100" dirty="0">
                <a:latin typeface="Century Gothic" pitchFamily="34" charset="0"/>
                <a:cs typeface="+mn-cs"/>
              </a:rPr>
              <a:t>IRE (Interaction, </a:t>
            </a:r>
            <a:r>
              <a:rPr lang="de-DE" sz="2100" dirty="0" err="1">
                <a:latin typeface="Century Gothic" pitchFamily="34" charset="0"/>
                <a:cs typeface="+mn-cs"/>
              </a:rPr>
              <a:t>Reaction</a:t>
            </a:r>
            <a:r>
              <a:rPr lang="de-DE" sz="2100" dirty="0">
                <a:latin typeface="Century Gothic" pitchFamily="34" charset="0"/>
                <a:cs typeface="+mn-cs"/>
              </a:rPr>
              <a:t> </a:t>
            </a:r>
            <a:r>
              <a:rPr lang="de-DE" sz="2100" dirty="0" err="1">
                <a:latin typeface="Century Gothic" pitchFamily="34" charset="0"/>
                <a:cs typeface="+mn-cs"/>
              </a:rPr>
              <a:t>and</a:t>
            </a:r>
            <a:r>
              <a:rPr lang="de-DE" sz="2100" dirty="0">
                <a:latin typeface="Century Gothic" pitchFamily="34" charset="0"/>
                <a:cs typeface="+mn-cs"/>
              </a:rPr>
              <a:t> </a:t>
            </a:r>
            <a:r>
              <a:rPr lang="de-DE" sz="2100" dirty="0" err="1">
                <a:latin typeface="Century Gothic" pitchFamily="34" charset="0"/>
                <a:cs typeface="+mn-cs"/>
              </a:rPr>
              <a:t>Evaluati</a:t>
            </a:r>
            <a:r>
              <a:rPr lang="en-GB" sz="2100" dirty="0">
                <a:latin typeface="Century Gothic" pitchFamily="34" charset="0"/>
                <a:cs typeface="+mn-cs"/>
              </a:rPr>
              <a:t>on) Muster </a:t>
            </a:r>
            <a:r>
              <a:rPr lang="en-GB" sz="2100" dirty="0" err="1">
                <a:latin typeface="Century Gothic" pitchFamily="34" charset="0"/>
                <a:cs typeface="+mn-cs"/>
              </a:rPr>
              <a:t>erweitern</a:t>
            </a:r>
            <a:endParaRPr lang="en-GB" sz="2100" dirty="0">
              <a:latin typeface="Century Gothic" pitchFamily="34" charset="0"/>
              <a:cs typeface="+mn-cs"/>
            </a:endParaRPr>
          </a:p>
          <a:p>
            <a:pPr marL="365760" indent="-256032" fontAlgn="auto">
              <a:lnSpc>
                <a:spcPct val="150000"/>
              </a:lnSpc>
              <a:spcBef>
                <a:spcPct val="20000"/>
              </a:spcBef>
              <a:spcAft>
                <a:spcPts val="0"/>
              </a:spcAft>
              <a:buFont typeface="Wingdings 3"/>
              <a:buNone/>
              <a:defRPr/>
            </a:pPr>
            <a:endParaRPr lang="de-DE" sz="2100" dirty="0">
              <a:latin typeface="Century Gothic" pitchFamily="34" charset="0"/>
              <a:cs typeface="+mn-cs"/>
            </a:endParaRPr>
          </a:p>
          <a:p>
            <a:pPr marL="365760" indent="-256032" fontAlgn="auto">
              <a:lnSpc>
                <a:spcPct val="150000"/>
              </a:lnSpc>
              <a:spcBef>
                <a:spcPct val="20000"/>
              </a:spcBef>
              <a:spcAft>
                <a:spcPts val="0"/>
              </a:spcAft>
              <a:buFont typeface="Wingdings 3"/>
              <a:buChar char=""/>
              <a:defRPr/>
            </a:pPr>
            <a:r>
              <a:rPr lang="de-DE" sz="2100" dirty="0">
                <a:latin typeface="Century Gothic" pitchFamily="34" charset="0"/>
                <a:cs typeface="+mn-cs"/>
              </a:rPr>
              <a:t>über Sprache und Sprachgebrauch sprechen</a:t>
            </a:r>
          </a:p>
          <a:p>
            <a:pPr marL="365760" indent="-256032" fontAlgn="auto">
              <a:lnSpc>
                <a:spcPct val="150000"/>
              </a:lnSpc>
              <a:spcBef>
                <a:spcPct val="20000"/>
              </a:spcBef>
              <a:spcAft>
                <a:spcPts val="0"/>
              </a:spcAft>
              <a:buFont typeface="Wingdings 3"/>
              <a:buNone/>
              <a:defRPr/>
            </a:pPr>
            <a:endParaRPr lang="de-DE" sz="2100" dirty="0">
              <a:latin typeface="Century Gothic" pitchFamily="34" charset="0"/>
              <a:cs typeface="+mn-cs"/>
            </a:endParaRPr>
          </a:p>
          <a:p>
            <a:pPr marL="365760" indent="-256032" fontAlgn="auto">
              <a:lnSpc>
                <a:spcPct val="150000"/>
              </a:lnSpc>
              <a:spcBef>
                <a:spcPct val="20000"/>
              </a:spcBef>
              <a:spcAft>
                <a:spcPts val="0"/>
              </a:spcAft>
              <a:buFont typeface="Wingdings 3"/>
              <a:buChar char=""/>
              <a:defRPr/>
            </a:pPr>
            <a:r>
              <a:rPr lang="de-DE" sz="2100" dirty="0">
                <a:latin typeface="Century Gothic" pitchFamily="34" charset="0"/>
                <a:cs typeface="+mn-cs"/>
              </a:rPr>
              <a:t>individuelle Schüleräußerungen in größere konzeptuelle Zusammenhänge bringen</a:t>
            </a:r>
          </a:p>
          <a:p>
            <a:pPr marL="365760" indent="-256032" fontAlgn="auto">
              <a:lnSpc>
                <a:spcPct val="150000"/>
              </a:lnSpc>
              <a:spcBef>
                <a:spcPct val="20000"/>
              </a:spcBef>
              <a:spcAft>
                <a:spcPts val="0"/>
              </a:spcAft>
              <a:buFont typeface="Wingdings 3"/>
              <a:buNone/>
              <a:defRPr/>
            </a:pPr>
            <a:endParaRPr lang="de-DE" sz="2100" dirty="0">
              <a:latin typeface="Century Gothic" pitchFamily="34" charset="0"/>
              <a:cs typeface="+mn-cs"/>
            </a:endParaRPr>
          </a:p>
          <a:p>
            <a:pPr marL="365760" indent="-256032" fontAlgn="auto">
              <a:lnSpc>
                <a:spcPct val="150000"/>
              </a:lnSpc>
              <a:spcBef>
                <a:spcPct val="20000"/>
              </a:spcBef>
              <a:spcAft>
                <a:spcPts val="0"/>
              </a:spcAft>
              <a:buFont typeface="Wingdings 3"/>
              <a:buChar char=""/>
              <a:defRPr/>
            </a:pPr>
            <a:r>
              <a:rPr lang="de-DE" sz="2100" dirty="0">
                <a:latin typeface="Century Gothic" pitchFamily="34" charset="0"/>
                <a:cs typeface="+mn-cs"/>
              </a:rPr>
              <a:t>den von Schülern intendierten Inhalten aktiv zuhören</a:t>
            </a:r>
          </a:p>
          <a:p>
            <a:pPr marL="365760" indent="-256032" algn="r" fontAlgn="auto">
              <a:lnSpc>
                <a:spcPct val="150000"/>
              </a:lnSpc>
              <a:spcBef>
                <a:spcPct val="20000"/>
              </a:spcBef>
              <a:spcAft>
                <a:spcPts val="0"/>
              </a:spcAft>
              <a:buFont typeface="Wingdings" pitchFamily="2" charset="2"/>
              <a:buNone/>
              <a:defRPr/>
            </a:pPr>
            <a:r>
              <a:rPr lang="de-DE" sz="1400" dirty="0">
                <a:latin typeface="Century Gothic" pitchFamily="34" charset="0"/>
                <a:cs typeface="+mn-cs"/>
              </a:rPr>
              <a:t>(nach </a:t>
            </a:r>
            <a:r>
              <a:rPr lang="de-DE" sz="1400" dirty="0" err="1">
                <a:latin typeface="Century Gothic" pitchFamily="34" charset="0"/>
                <a:cs typeface="+mn-cs"/>
              </a:rPr>
              <a:t>Kniffka</a:t>
            </a:r>
            <a:r>
              <a:rPr lang="de-DE" sz="1400" dirty="0">
                <a:latin typeface="Century Gothic" pitchFamily="34" charset="0"/>
                <a:cs typeface="+mn-cs"/>
              </a:rPr>
              <a:t>, Neuer, 2008)</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down)">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down)">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down)">
                                      <p:cBhvr>
                                        <p:cTn id="33" dur="500"/>
                                        <p:tgtEl>
                                          <p:spTgt spid="4">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10" end="10"/>
                                            </p:txEl>
                                          </p:spTgt>
                                        </p:tgtEl>
                                        <p:attrNameLst>
                                          <p:attrName>style.visibility</p:attrName>
                                        </p:attrNameLst>
                                      </p:cBhvr>
                                      <p:to>
                                        <p:strVal val="visible"/>
                                      </p:to>
                                    </p:set>
                                    <p:animEffect transition="in" filter="wipe(down)">
                                      <p:cBhvr>
                                        <p:cTn id="38" dur="500"/>
                                        <p:tgtEl>
                                          <p:spTgt spid="4">
                                            <p:txEl>
                                              <p:pRg st="10" end="1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wipe(down)">
                                      <p:cBhvr>
                                        <p:cTn id="4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txBox="1">
            <a:spLocks noChangeArrowheads="1"/>
          </p:cNvSpPr>
          <p:nvPr/>
        </p:nvSpPr>
        <p:spPr bwMode="auto">
          <a:xfrm>
            <a:off x="755650" y="1268413"/>
            <a:ext cx="7772400" cy="4681537"/>
          </a:xfrm>
          <a:prstGeom prst="rect">
            <a:avLst/>
          </a:prstGeom>
          <a:noFill/>
          <a:ln w="9525">
            <a:noFill/>
            <a:miter lim="800000"/>
            <a:headEnd/>
            <a:tailEnd/>
          </a:ln>
        </p:spPr>
        <p:txBody>
          <a:bodyPr/>
          <a:lstStyle/>
          <a:p>
            <a:pPr marL="609600" indent="-609600">
              <a:lnSpc>
                <a:spcPct val="150000"/>
              </a:lnSpc>
              <a:spcBef>
                <a:spcPct val="20000"/>
              </a:spcBef>
            </a:pPr>
            <a:r>
              <a:rPr lang="de-DE" sz="2400" b="1">
                <a:latin typeface="Century Gothic" pitchFamily="34" charset="0"/>
              </a:rPr>
              <a:t>1. Stufe:</a:t>
            </a:r>
          </a:p>
          <a:p>
            <a:pPr marL="609600" indent="-609600">
              <a:lnSpc>
                <a:spcPct val="150000"/>
              </a:lnSpc>
              <a:spcBef>
                <a:spcPct val="20000"/>
              </a:spcBef>
            </a:pPr>
            <a:r>
              <a:rPr lang="de-DE" sz="2400">
                <a:latin typeface="Century Gothic" pitchFamily="34" charset="0"/>
              </a:rPr>
              <a:t>      SchülerInnen experimentieren und besprechen untereinander, was passiert. Die Lehrkraft nimmt keinen Einfluss. </a:t>
            </a:r>
          </a:p>
          <a:p>
            <a:pPr marL="609600" indent="-609600">
              <a:lnSpc>
                <a:spcPct val="150000"/>
              </a:lnSpc>
              <a:spcBef>
                <a:spcPct val="20000"/>
              </a:spcBef>
            </a:pPr>
            <a:r>
              <a:rPr lang="de-DE" sz="2400">
                <a:latin typeface="Century Gothic" pitchFamily="34" charset="0"/>
              </a:rPr>
              <a:t>       </a:t>
            </a:r>
          </a:p>
          <a:p>
            <a:pPr marL="609600" indent="-609600">
              <a:lnSpc>
                <a:spcPct val="150000"/>
              </a:lnSpc>
              <a:spcBef>
                <a:spcPct val="20000"/>
              </a:spcBef>
            </a:pPr>
            <a:r>
              <a:rPr lang="de-DE" sz="2400">
                <a:latin typeface="Century Gothic" pitchFamily="34" charset="0"/>
              </a:rPr>
              <a:t>       (Konzeptionell mündliche, situations- und kontextgebundene Sprache, wenige Nomen, bruchstückhafte Äußerungen, keine Sätze).</a:t>
            </a:r>
          </a:p>
          <a:p>
            <a:pPr marL="609600" indent="-609600">
              <a:spcBef>
                <a:spcPct val="20000"/>
              </a:spcBef>
            </a:pPr>
            <a:r>
              <a:rPr lang="de-DE" sz="2800">
                <a:cs typeface="Times New Roman" pitchFamily="18" charset="0"/>
              </a:rPr>
              <a:t> </a:t>
            </a:r>
            <a:endParaRPr lang="de-DE" sz="2800">
              <a:latin typeface="Calibri" pitchFamily="34" charset="0"/>
              <a:cs typeface="Times New Roman" pitchFamily="18" charset="0"/>
            </a:endParaRPr>
          </a:p>
          <a:p>
            <a:pPr marL="609600" indent="-609600">
              <a:spcBef>
                <a:spcPct val="20000"/>
              </a:spcBef>
              <a:buFont typeface="Arial" charset="0"/>
              <a:buChar char="•"/>
            </a:pPr>
            <a:endParaRPr lang="de-DE" sz="280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3"/>
          <p:cNvSpPr txBox="1">
            <a:spLocks noChangeArrowheads="1"/>
          </p:cNvSpPr>
          <p:nvPr/>
        </p:nvSpPr>
        <p:spPr bwMode="auto">
          <a:xfrm>
            <a:off x="611188" y="981075"/>
            <a:ext cx="7772400" cy="4751388"/>
          </a:xfrm>
          <a:prstGeom prst="rect">
            <a:avLst/>
          </a:prstGeom>
          <a:noFill/>
          <a:ln w="9525">
            <a:noFill/>
            <a:miter lim="800000"/>
            <a:headEnd/>
            <a:tailEnd/>
          </a:ln>
        </p:spPr>
        <p:txBody>
          <a:bodyPr/>
          <a:lstStyle/>
          <a:p>
            <a:pPr marL="342900" indent="-342900">
              <a:lnSpc>
                <a:spcPct val="150000"/>
              </a:lnSpc>
              <a:spcBef>
                <a:spcPct val="20000"/>
              </a:spcBef>
            </a:pPr>
            <a:r>
              <a:rPr lang="en-US" sz="2400" b="1">
                <a:latin typeface="Century Gothic" pitchFamily="34" charset="0"/>
                <a:cs typeface="Calibri" pitchFamily="34" charset="0"/>
              </a:rPr>
              <a:t>Text 1: </a:t>
            </a:r>
            <a:r>
              <a:rPr lang="en-US" sz="2400">
                <a:latin typeface="Century Gothic" pitchFamily="34" charset="0"/>
                <a:cs typeface="Calibri" pitchFamily="34" charset="0"/>
              </a:rPr>
              <a:t>(drei 10-jährige SchülerInnen sprechen und handeln dabei) </a:t>
            </a:r>
          </a:p>
          <a:p>
            <a:pPr marL="342900" indent="-342900">
              <a:lnSpc>
                <a:spcPct val="150000"/>
              </a:lnSpc>
              <a:spcBef>
                <a:spcPct val="20000"/>
              </a:spcBef>
              <a:buFont typeface="Arial" charset="0"/>
              <a:buChar char="•"/>
            </a:pPr>
            <a:r>
              <a:rPr lang="en-US" sz="2400" i="1">
                <a:latin typeface="Century Gothic" pitchFamily="34" charset="0"/>
                <a:cs typeface="Calibri" pitchFamily="34" charset="0"/>
              </a:rPr>
              <a:t>das … nein, es geht nicht … das nicht …</a:t>
            </a:r>
            <a:endParaRPr lang="en-US" sz="2400">
              <a:latin typeface="Century Gothic" pitchFamily="34" charset="0"/>
              <a:cs typeface="Calibri" pitchFamily="34" charset="0"/>
            </a:endParaRPr>
          </a:p>
          <a:p>
            <a:pPr marL="342900" indent="-342900">
              <a:lnSpc>
                <a:spcPct val="150000"/>
              </a:lnSpc>
              <a:spcBef>
                <a:spcPct val="20000"/>
              </a:spcBef>
              <a:buFont typeface="Arial" charset="0"/>
              <a:buChar char="•"/>
            </a:pPr>
            <a:r>
              <a:rPr lang="en-US" sz="2400" i="1">
                <a:latin typeface="Century Gothic" pitchFamily="34" charset="0"/>
                <a:cs typeface="Calibri" pitchFamily="34" charset="0"/>
              </a:rPr>
              <a:t>das geht nicht, es ist kein Metall …</a:t>
            </a:r>
            <a:endParaRPr lang="en-US" sz="2400">
              <a:latin typeface="Century Gothic" pitchFamily="34" charset="0"/>
              <a:cs typeface="Calibri" pitchFamily="34" charset="0"/>
            </a:endParaRPr>
          </a:p>
          <a:p>
            <a:pPr marL="342900" indent="-342900">
              <a:lnSpc>
                <a:spcPct val="150000"/>
              </a:lnSpc>
              <a:spcBef>
                <a:spcPct val="20000"/>
              </a:spcBef>
              <a:buFont typeface="Arial" charset="0"/>
              <a:buChar char="•"/>
            </a:pPr>
            <a:r>
              <a:rPr lang="en-US" sz="2400" i="1">
                <a:latin typeface="Century Gothic" pitchFamily="34" charset="0"/>
                <a:cs typeface="Calibri" pitchFamily="34" charset="0"/>
              </a:rPr>
              <a:t>ja, es geht … ein bisschen … das nicht …</a:t>
            </a:r>
            <a:endParaRPr lang="en-US" sz="2400">
              <a:latin typeface="Century Gothic" pitchFamily="34" charset="0"/>
              <a:cs typeface="Calibri" pitchFamily="34" charset="0"/>
            </a:endParaRPr>
          </a:p>
          <a:p>
            <a:pPr marL="342900" indent="-342900">
              <a:lnSpc>
                <a:spcPct val="150000"/>
              </a:lnSpc>
              <a:spcBef>
                <a:spcPct val="20000"/>
              </a:spcBef>
              <a:buFont typeface="Arial" charset="0"/>
              <a:buChar char="•"/>
            </a:pPr>
            <a:r>
              <a:rPr lang="en-US" sz="2400" i="1">
                <a:latin typeface="Century Gothic" pitchFamily="34" charset="0"/>
                <a:cs typeface="Calibri" pitchFamily="34" charset="0"/>
              </a:rPr>
              <a:t>das geht nicht, es ist kein Metall …</a:t>
            </a:r>
            <a:endParaRPr lang="en-US" sz="2400">
              <a:latin typeface="Century Gothic" pitchFamily="34" charset="0"/>
              <a:cs typeface="Calibri" pitchFamily="34" charset="0"/>
            </a:endParaRPr>
          </a:p>
          <a:p>
            <a:pPr marL="342900" indent="-342900">
              <a:lnSpc>
                <a:spcPct val="150000"/>
              </a:lnSpc>
              <a:spcBef>
                <a:spcPct val="20000"/>
              </a:spcBef>
              <a:buFont typeface="Arial" charset="0"/>
              <a:buChar char="•"/>
            </a:pPr>
            <a:r>
              <a:rPr lang="en-US" sz="2400" i="1">
                <a:latin typeface="Century Gothic" pitchFamily="34" charset="0"/>
                <a:cs typeface="Calibri" pitchFamily="34" charset="0"/>
              </a:rPr>
              <a:t>diese sind am besten … gehen richtig schnell.</a:t>
            </a:r>
            <a:endParaRPr lang="en-US" sz="2400">
              <a:latin typeface="Century Gothic" pitchFamily="34" charset="0"/>
              <a:cs typeface="Calibri" pitchFamily="34" charset="0"/>
            </a:endParaRPr>
          </a:p>
          <a:p>
            <a:pPr marL="342900" indent="-342900">
              <a:lnSpc>
                <a:spcPct val="90000"/>
              </a:lnSpc>
              <a:spcBef>
                <a:spcPct val="20000"/>
              </a:spcBef>
              <a:buFont typeface="Arial" charset="0"/>
              <a:buChar char="•"/>
            </a:pPr>
            <a:endParaRPr lang="de-DE" sz="320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txBox="1">
            <a:spLocks noChangeArrowheads="1"/>
          </p:cNvSpPr>
          <p:nvPr/>
        </p:nvSpPr>
        <p:spPr bwMode="auto">
          <a:xfrm>
            <a:off x="684213" y="549275"/>
            <a:ext cx="7772400" cy="5832475"/>
          </a:xfrm>
          <a:prstGeom prst="rect">
            <a:avLst/>
          </a:prstGeom>
          <a:noFill/>
          <a:ln w="9525">
            <a:noFill/>
            <a:miter lim="800000"/>
            <a:headEnd/>
            <a:tailEnd/>
          </a:ln>
        </p:spPr>
        <p:txBody>
          <a:bodyPr/>
          <a:lstStyle/>
          <a:p>
            <a:pPr marL="609600" indent="-609600">
              <a:lnSpc>
                <a:spcPct val="150000"/>
              </a:lnSpc>
              <a:spcBef>
                <a:spcPct val="20000"/>
              </a:spcBef>
            </a:pPr>
            <a:r>
              <a:rPr lang="de-DE" sz="2400" b="1">
                <a:latin typeface="Century Gothic" pitchFamily="34" charset="0"/>
              </a:rPr>
              <a:t>2. Stufe:</a:t>
            </a:r>
          </a:p>
          <a:p>
            <a:pPr marL="609600" indent="-609600">
              <a:lnSpc>
                <a:spcPct val="150000"/>
              </a:lnSpc>
              <a:spcBef>
                <a:spcPct val="20000"/>
              </a:spcBef>
            </a:pPr>
            <a:r>
              <a:rPr lang="de-DE" sz="2400">
                <a:latin typeface="Century Gothic" pitchFamily="34" charset="0"/>
              </a:rPr>
              <a:t>      Die SchülerInnen sollen nun den anderen berichten, was sie in ihrem Experiment beobachtet haben. Die Lehrerin unterstützt die SchülerInnen mit fachspezifischem Vokabular, das in die Beschreibung des Geschehenen aufgenommen werden soll. </a:t>
            </a:r>
          </a:p>
          <a:p>
            <a:pPr marL="609600" indent="-609600">
              <a:lnSpc>
                <a:spcPct val="150000"/>
              </a:lnSpc>
              <a:spcBef>
                <a:spcPct val="20000"/>
              </a:spcBef>
            </a:pPr>
            <a:r>
              <a:rPr lang="de-DE" sz="2400">
                <a:latin typeface="Century Gothic" pitchFamily="34" charset="0"/>
              </a:rPr>
              <a:t>      </a:t>
            </a:r>
          </a:p>
          <a:p>
            <a:pPr marL="609600" indent="-609600">
              <a:lnSpc>
                <a:spcPct val="150000"/>
              </a:lnSpc>
              <a:spcBef>
                <a:spcPct val="20000"/>
              </a:spcBef>
            </a:pPr>
            <a:r>
              <a:rPr lang="de-DE" sz="2400">
                <a:latin typeface="Century Gothic" pitchFamily="34" charset="0"/>
              </a:rPr>
              <a:t>      (Fachspezifische Register werden eingeführt, zunehmend konzeptionell schriftlich)</a:t>
            </a:r>
          </a:p>
          <a:p>
            <a:pPr marL="609600" indent="-609600">
              <a:spcBef>
                <a:spcPct val="20000"/>
              </a:spcBef>
              <a:buFont typeface="Arial" charset="0"/>
              <a:buChar char="•"/>
            </a:pPr>
            <a:endParaRPr lang="de-DE" sz="280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3"/>
          <p:cNvSpPr txBox="1">
            <a:spLocks noChangeArrowheads="1"/>
          </p:cNvSpPr>
          <p:nvPr/>
        </p:nvSpPr>
        <p:spPr bwMode="auto">
          <a:xfrm>
            <a:off x="684213" y="1052513"/>
            <a:ext cx="7772400" cy="4114800"/>
          </a:xfrm>
          <a:prstGeom prst="rect">
            <a:avLst/>
          </a:prstGeom>
          <a:noFill/>
          <a:ln w="9525">
            <a:noFill/>
            <a:miter lim="800000"/>
            <a:headEnd/>
            <a:tailEnd/>
          </a:ln>
        </p:spPr>
        <p:txBody>
          <a:bodyPr/>
          <a:lstStyle/>
          <a:p>
            <a:pPr marL="342900" indent="-342900">
              <a:lnSpc>
                <a:spcPct val="150000"/>
              </a:lnSpc>
              <a:spcBef>
                <a:spcPct val="20000"/>
              </a:spcBef>
            </a:pPr>
            <a:r>
              <a:rPr lang="en-US" sz="2400" b="1">
                <a:latin typeface="Century Gothic" pitchFamily="34" charset="0"/>
                <a:cs typeface="Calibri" pitchFamily="34" charset="0"/>
              </a:rPr>
              <a:t>Text 2:</a:t>
            </a:r>
            <a:r>
              <a:rPr lang="en-US" sz="2400">
                <a:latin typeface="Century Gothic" pitchFamily="34" charset="0"/>
                <a:cs typeface="Calibri" pitchFamily="34" charset="0"/>
              </a:rPr>
              <a:t> (eine Schülerin spricht anschließend über das Geschehene)</a:t>
            </a:r>
          </a:p>
          <a:p>
            <a:pPr marL="342900" indent="-342900">
              <a:lnSpc>
                <a:spcPct val="150000"/>
              </a:lnSpc>
              <a:spcBef>
                <a:spcPct val="20000"/>
              </a:spcBef>
            </a:pPr>
            <a:endParaRPr lang="en-US" sz="2400">
              <a:latin typeface="Century Gothic" pitchFamily="34" charset="0"/>
              <a:cs typeface="Calibri" pitchFamily="34" charset="0"/>
            </a:endParaRPr>
          </a:p>
          <a:p>
            <a:pPr marL="342900" indent="-342900">
              <a:lnSpc>
                <a:spcPct val="150000"/>
              </a:lnSpc>
              <a:spcBef>
                <a:spcPct val="20000"/>
              </a:spcBef>
              <a:buFont typeface="Arial" charset="0"/>
              <a:buChar char="•"/>
            </a:pPr>
            <a:r>
              <a:rPr lang="en-US" sz="2400" i="1">
                <a:latin typeface="Century Gothic" pitchFamily="34" charset="0"/>
                <a:cs typeface="Calibri" pitchFamily="34" charset="0"/>
              </a:rPr>
              <a:t>wir versuchten eine Stecknadel … einen Bleistiftanspitzer … ein paar Eisenspäne und ein Stück Plastik … der Magnet hat die Stecknadel nicht angezogen … er hat das Plastik nicht angezogen.</a:t>
            </a:r>
            <a:endParaRPr lang="en-US" sz="2400">
              <a:latin typeface="Century Gothic" pitchFamily="34" charset="0"/>
              <a:cs typeface="Calibri" pitchFamily="34" charset="0"/>
            </a:endParaRPr>
          </a:p>
          <a:p>
            <a:pPr marL="342900" indent="-342900">
              <a:spcBef>
                <a:spcPct val="20000"/>
              </a:spcBef>
              <a:buFont typeface="Arial" charset="0"/>
              <a:buChar char="•"/>
            </a:pPr>
            <a:endParaRPr lang="de-DE" sz="320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txBox="1">
            <a:spLocks noChangeArrowheads="1"/>
          </p:cNvSpPr>
          <p:nvPr/>
        </p:nvSpPr>
        <p:spPr bwMode="auto">
          <a:xfrm>
            <a:off x="684213" y="981075"/>
            <a:ext cx="8135937" cy="4114800"/>
          </a:xfrm>
          <a:prstGeom prst="rect">
            <a:avLst/>
          </a:prstGeom>
          <a:noFill/>
          <a:ln w="9525">
            <a:noFill/>
            <a:miter lim="800000"/>
            <a:headEnd/>
            <a:tailEnd/>
          </a:ln>
        </p:spPr>
        <p:txBody>
          <a:bodyPr/>
          <a:lstStyle/>
          <a:p>
            <a:pPr marL="609600" indent="-609600">
              <a:lnSpc>
                <a:spcPct val="150000"/>
              </a:lnSpc>
              <a:spcBef>
                <a:spcPct val="20000"/>
              </a:spcBef>
            </a:pPr>
            <a:r>
              <a:rPr lang="de-DE" sz="2400" b="1">
                <a:latin typeface="Century Gothic" pitchFamily="34" charset="0"/>
              </a:rPr>
              <a:t>3. Stufe:</a:t>
            </a:r>
          </a:p>
          <a:p>
            <a:pPr marL="609600" indent="-609600">
              <a:lnSpc>
                <a:spcPct val="150000"/>
              </a:lnSpc>
              <a:spcBef>
                <a:spcPct val="20000"/>
              </a:spcBef>
            </a:pPr>
            <a:r>
              <a:rPr lang="de-DE" sz="2400">
                <a:latin typeface="Century Gothic" pitchFamily="34" charset="0"/>
              </a:rPr>
              <a:t>      Die SchülerInnen schreiben ihre Beobachtungen zum Experiment auf. </a:t>
            </a:r>
          </a:p>
          <a:p>
            <a:pPr marL="609600" indent="-609600">
              <a:lnSpc>
                <a:spcPct val="150000"/>
              </a:lnSpc>
              <a:spcBef>
                <a:spcPct val="20000"/>
              </a:spcBef>
            </a:pPr>
            <a:endParaRPr lang="de-DE" sz="2400">
              <a:latin typeface="Century Gothic" pitchFamily="34" charset="0"/>
            </a:endParaRPr>
          </a:p>
          <a:p>
            <a:pPr marL="609600" indent="-609600">
              <a:lnSpc>
                <a:spcPct val="150000"/>
              </a:lnSpc>
              <a:spcBef>
                <a:spcPct val="20000"/>
              </a:spcBef>
            </a:pPr>
            <a:r>
              <a:rPr lang="de-DE" sz="2400">
                <a:latin typeface="Century Gothic" pitchFamily="34" charset="0"/>
              </a:rPr>
              <a:t>       (Konzeptionell schriftlich </a:t>
            </a:r>
            <a:r>
              <a:rPr lang="de-DE" sz="2400">
                <a:latin typeface="Century Gothic" pitchFamily="34" charset="0"/>
                <a:sym typeface="Wingdings" pitchFamily="2" charset="2"/>
              </a:rPr>
              <a:t></a:t>
            </a:r>
            <a:r>
              <a:rPr lang="de-DE" sz="2400">
                <a:latin typeface="Century Gothic" pitchFamily="34" charset="0"/>
              </a:rPr>
              <a:t> Satzbildung, Texterstellung, vollständig situationsungebunden)</a:t>
            </a:r>
          </a:p>
          <a:p>
            <a:pPr marL="609600" indent="-609600">
              <a:lnSpc>
                <a:spcPct val="150000"/>
              </a:lnSpc>
              <a:spcBef>
                <a:spcPct val="20000"/>
              </a:spcBef>
            </a:pPr>
            <a:r>
              <a:rPr lang="de-DE" sz="2400">
                <a:latin typeface="Century Gothic" pitchFamily="34" charset="0"/>
              </a:rPr>
              <a:t> </a:t>
            </a:r>
            <a:endParaRPr lang="de-DE" sz="2400">
              <a:latin typeface="Century Gothic" pitchFamily="34" charset="0"/>
              <a:cs typeface="Times New Roman" pitchFamily="18" charset="0"/>
            </a:endParaRPr>
          </a:p>
          <a:p>
            <a:pPr marL="609600" indent="-609600">
              <a:spcBef>
                <a:spcPct val="20000"/>
              </a:spcBef>
              <a:buFont typeface="Arial" charset="0"/>
              <a:buChar char="•"/>
            </a:pPr>
            <a:endParaRPr lang="de-DE" sz="280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ctrTitle"/>
          </p:nvPr>
        </p:nvSpPr>
        <p:spPr/>
        <p:txBody>
          <a:bodyPr/>
          <a:lstStyle/>
          <a:p>
            <a:r>
              <a:rPr lang="de-DE" sz="4000" smtClean="0">
                <a:latin typeface="Verdana" pitchFamily="34" charset="0"/>
              </a:rPr>
              <a:t>Sprache im Fach</a:t>
            </a:r>
          </a:p>
        </p:txBody>
      </p:sp>
      <p:sp>
        <p:nvSpPr>
          <p:cNvPr id="5123" name="Rectangle 3"/>
          <p:cNvSpPr>
            <a:spLocks noGrp="1" noChangeArrowheads="1"/>
          </p:cNvSpPr>
          <p:nvPr>
            <p:ph type="subTitle" idx="1"/>
          </p:nvPr>
        </p:nvSpPr>
        <p:spPr/>
        <p:txBody>
          <a:bodyPr rtlCol="0">
            <a:normAutofit/>
          </a:bodyPr>
          <a:lstStyle/>
          <a:p>
            <a:pPr fontAlgn="auto">
              <a:spcAft>
                <a:spcPts val="0"/>
              </a:spcAft>
              <a:buFont typeface="Arial" pitchFamily="34" charset="0"/>
              <a:buNone/>
              <a:defRPr/>
            </a:pPr>
            <a:r>
              <a:rPr lang="de-DE" smtClean="0">
                <a:latin typeface="Verdana" pitchFamily="34" charset="0"/>
                <a:sym typeface="Wingdings" pitchFamily="2" charset="2"/>
              </a:rPr>
              <a:t> Schreibauftrag</a:t>
            </a:r>
          </a:p>
          <a:p>
            <a:pPr fontAlgn="auto">
              <a:spcAft>
                <a:spcPts val="0"/>
              </a:spcAft>
              <a:buFont typeface="Arial" pitchFamily="34" charset="0"/>
              <a:buNone/>
              <a:defRPr/>
            </a:pPr>
            <a:endParaRPr lang="de-DE" smtClean="0">
              <a:latin typeface="Verdan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3"/>
          <p:cNvSpPr txBox="1">
            <a:spLocks noChangeArrowheads="1"/>
          </p:cNvSpPr>
          <p:nvPr/>
        </p:nvSpPr>
        <p:spPr bwMode="auto">
          <a:xfrm>
            <a:off x="684213" y="981075"/>
            <a:ext cx="7772400" cy="4608513"/>
          </a:xfrm>
          <a:prstGeom prst="rect">
            <a:avLst/>
          </a:prstGeom>
          <a:noFill/>
          <a:ln w="9525">
            <a:noFill/>
            <a:miter lim="800000"/>
            <a:headEnd/>
            <a:tailEnd/>
          </a:ln>
        </p:spPr>
        <p:txBody>
          <a:bodyPr/>
          <a:lstStyle/>
          <a:p>
            <a:pPr marL="342900" indent="-342900">
              <a:lnSpc>
                <a:spcPct val="150000"/>
              </a:lnSpc>
              <a:spcBef>
                <a:spcPct val="20000"/>
              </a:spcBef>
            </a:pPr>
            <a:r>
              <a:rPr lang="de-DE" sz="2400" b="1">
                <a:latin typeface="Century Gothic" pitchFamily="34" charset="0"/>
                <a:cs typeface="Calibri" pitchFamily="34" charset="0"/>
              </a:rPr>
              <a:t>Text 3:</a:t>
            </a:r>
            <a:r>
              <a:rPr lang="de-DE" sz="2400">
                <a:latin typeface="Century Gothic" pitchFamily="34" charset="0"/>
                <a:cs typeface="Calibri" pitchFamily="34" charset="0"/>
              </a:rPr>
              <a:t> (von einer Schülerin geschrieben)</a:t>
            </a:r>
          </a:p>
          <a:p>
            <a:pPr marL="342900" indent="-342900">
              <a:lnSpc>
                <a:spcPct val="150000"/>
              </a:lnSpc>
              <a:spcBef>
                <a:spcPct val="20000"/>
              </a:spcBef>
            </a:pPr>
            <a:endParaRPr lang="en-US" sz="2400">
              <a:latin typeface="Century Gothic" pitchFamily="34" charset="0"/>
              <a:cs typeface="Calibri" pitchFamily="34" charset="0"/>
            </a:endParaRPr>
          </a:p>
          <a:p>
            <a:pPr marL="342900" indent="-342900">
              <a:lnSpc>
                <a:spcPct val="150000"/>
              </a:lnSpc>
              <a:spcBef>
                <a:spcPct val="20000"/>
              </a:spcBef>
            </a:pPr>
            <a:r>
              <a:rPr lang="de-DE" sz="2400" i="1">
                <a:latin typeface="Century Gothic" pitchFamily="34" charset="0"/>
                <a:cs typeface="Calibri" pitchFamily="34" charset="0"/>
              </a:rPr>
              <a:t>Mit unserem Experiment sollten wir herausfinden, was ein Magnet anzieht. Wir entdeckten, dass ein Magnet einige Arten von Metall anzieht. Er zog die Eisenspäne an, aber nicht die Stecknadel. Er zog auch Dinge nicht an, die kein Metall waren.</a:t>
            </a:r>
            <a:endParaRPr lang="en-US" sz="2400">
              <a:latin typeface="Century Gothic" pitchFamily="34" charset="0"/>
              <a:cs typeface="Calibri" pitchFamily="34" charset="0"/>
            </a:endParaRPr>
          </a:p>
          <a:p>
            <a:pPr marL="342900" indent="-342900">
              <a:lnSpc>
                <a:spcPct val="90000"/>
              </a:lnSpc>
              <a:spcBef>
                <a:spcPct val="20000"/>
              </a:spcBef>
              <a:buFont typeface="Arial" charset="0"/>
              <a:buChar char="•"/>
            </a:pPr>
            <a:endParaRPr lang="de-DE" sz="320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txBox="1">
            <a:spLocks noChangeArrowheads="1"/>
          </p:cNvSpPr>
          <p:nvPr/>
        </p:nvSpPr>
        <p:spPr bwMode="auto">
          <a:xfrm>
            <a:off x="684213" y="1052513"/>
            <a:ext cx="7848600" cy="4114800"/>
          </a:xfrm>
          <a:prstGeom prst="rect">
            <a:avLst/>
          </a:prstGeom>
          <a:noFill/>
          <a:ln w="9525">
            <a:noFill/>
            <a:miter lim="800000"/>
            <a:headEnd/>
            <a:tailEnd/>
          </a:ln>
        </p:spPr>
        <p:txBody>
          <a:bodyPr/>
          <a:lstStyle/>
          <a:p>
            <a:pPr marL="609600" indent="-609600">
              <a:lnSpc>
                <a:spcPct val="150000"/>
              </a:lnSpc>
              <a:spcBef>
                <a:spcPct val="20000"/>
              </a:spcBef>
            </a:pPr>
            <a:r>
              <a:rPr lang="de-DE" sz="2400" b="1">
                <a:latin typeface="Century Gothic" pitchFamily="34" charset="0"/>
              </a:rPr>
              <a:t>4. Stufe:</a:t>
            </a:r>
          </a:p>
          <a:p>
            <a:pPr marL="609600" indent="-609600">
              <a:lnSpc>
                <a:spcPct val="150000"/>
              </a:lnSpc>
              <a:spcBef>
                <a:spcPct val="20000"/>
              </a:spcBef>
            </a:pPr>
            <a:r>
              <a:rPr lang="de-DE" sz="2400">
                <a:latin typeface="Century Gothic" pitchFamily="34" charset="0"/>
              </a:rPr>
              <a:t>     Zum Abschluss wird mit einem Text (Schulbuch, Lexikon, Fachtext) zum Thema gearbeitet. </a:t>
            </a:r>
          </a:p>
          <a:p>
            <a:pPr marL="609600" indent="-609600">
              <a:lnSpc>
                <a:spcPct val="150000"/>
              </a:lnSpc>
              <a:spcBef>
                <a:spcPct val="20000"/>
              </a:spcBef>
            </a:pPr>
            <a:r>
              <a:rPr lang="de-DE" sz="2400">
                <a:latin typeface="Century Gothic" pitchFamily="34" charset="0"/>
              </a:rPr>
              <a:t>       </a:t>
            </a:r>
          </a:p>
          <a:p>
            <a:pPr marL="609600" indent="-609600">
              <a:lnSpc>
                <a:spcPct val="150000"/>
              </a:lnSpc>
              <a:spcBef>
                <a:spcPct val="20000"/>
              </a:spcBef>
            </a:pPr>
            <a:r>
              <a:rPr lang="de-DE" sz="2400">
                <a:latin typeface="Century Gothic" pitchFamily="34" charset="0"/>
              </a:rPr>
              <a:t>       (Konzeptionell schriftlich, situationsungebunden, unpersönlich </a:t>
            </a:r>
            <a:r>
              <a:rPr lang="de-DE" sz="2400">
                <a:latin typeface="Century Gothic" pitchFamily="34" charset="0"/>
                <a:sym typeface="Wingdings" pitchFamily="2" charset="2"/>
              </a:rPr>
              <a:t></a:t>
            </a:r>
            <a:r>
              <a:rPr lang="de-DE" sz="2400">
                <a:latin typeface="Century Gothic" pitchFamily="34" charset="0"/>
              </a:rPr>
              <a:t> Textverständnis)</a:t>
            </a:r>
          </a:p>
          <a:p>
            <a:pPr marL="609600" indent="-609600">
              <a:spcBef>
                <a:spcPct val="20000"/>
              </a:spcBef>
              <a:buFont typeface="Arial" charset="0"/>
              <a:buChar char="•"/>
            </a:pPr>
            <a:endParaRPr lang="de-DE" sz="280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3"/>
          <p:cNvSpPr txBox="1">
            <a:spLocks noChangeArrowheads="1"/>
          </p:cNvSpPr>
          <p:nvPr/>
        </p:nvSpPr>
        <p:spPr bwMode="auto">
          <a:xfrm>
            <a:off x="539750" y="981075"/>
            <a:ext cx="7772400" cy="5256213"/>
          </a:xfrm>
          <a:prstGeom prst="rect">
            <a:avLst/>
          </a:prstGeom>
          <a:noFill/>
          <a:ln w="9525">
            <a:noFill/>
            <a:miter lim="800000"/>
            <a:headEnd/>
            <a:tailEnd/>
          </a:ln>
        </p:spPr>
        <p:txBody>
          <a:bodyPr/>
          <a:lstStyle/>
          <a:p>
            <a:pPr marL="342900" indent="-342900">
              <a:lnSpc>
                <a:spcPct val="150000"/>
              </a:lnSpc>
              <a:spcBef>
                <a:spcPct val="20000"/>
              </a:spcBef>
            </a:pPr>
            <a:r>
              <a:rPr lang="de-DE" sz="2400" b="1">
                <a:latin typeface="Century Gothic" pitchFamily="34" charset="0"/>
                <a:cs typeface="Calibri" pitchFamily="34" charset="0"/>
              </a:rPr>
              <a:t>Text 4:</a:t>
            </a:r>
            <a:r>
              <a:rPr lang="de-DE" sz="2400">
                <a:latin typeface="Century Gothic" pitchFamily="34" charset="0"/>
                <a:cs typeface="Calibri" pitchFamily="34" charset="0"/>
              </a:rPr>
              <a:t> (aus einem Kinderlexikon) </a:t>
            </a:r>
            <a:endParaRPr lang="en-US" sz="2400">
              <a:latin typeface="Century Gothic" pitchFamily="34" charset="0"/>
              <a:cs typeface="Calibri" pitchFamily="34" charset="0"/>
            </a:endParaRPr>
          </a:p>
          <a:p>
            <a:pPr marL="342900" indent="-342900">
              <a:lnSpc>
                <a:spcPct val="150000"/>
              </a:lnSpc>
              <a:spcBef>
                <a:spcPct val="20000"/>
              </a:spcBef>
            </a:pPr>
            <a:r>
              <a:rPr lang="de-DE" sz="2400" i="1">
                <a:latin typeface="Century Gothic" pitchFamily="34" charset="0"/>
                <a:cs typeface="Calibri" pitchFamily="34" charset="0"/>
              </a:rPr>
              <a:t>Ein Magnet ist ein Stück Metall, das von einem unsichtbaren Kraffeld umgeben ist, welches auf magnetisches Material einwirkt. Der Magnet kann ein Stück Stahl oder Eisen hochheben oder anziehen, weil sein magnetisches Feld in das Metall fließt und es vorübergehend in einen Magneten verwandelt. Magnetische Anziehung entsteht nur zwischen eisenhaltigen Metallen.</a:t>
            </a:r>
            <a:endParaRPr lang="en-US" sz="2400">
              <a:latin typeface="Century Gothic" pitchFamily="34" charset="0"/>
              <a:cs typeface="Calibri" pitchFamily="34" charset="0"/>
            </a:endParaRPr>
          </a:p>
          <a:p>
            <a:pPr marL="342900" indent="-342900">
              <a:spcBef>
                <a:spcPct val="20000"/>
              </a:spcBef>
              <a:buFont typeface="Arial" charset="0"/>
              <a:buChar char="•"/>
            </a:pPr>
            <a:endParaRPr lang="de-DE" sz="2800">
              <a:latin typeface="Calibri"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9" name="Rectangle 9"/>
          <p:cNvSpPr>
            <a:spLocks noGrp="1" noChangeArrowheads="1"/>
          </p:cNvSpPr>
          <p:nvPr>
            <p:ph type="title"/>
          </p:nvPr>
        </p:nvSpPr>
        <p:spPr/>
        <p:txBody>
          <a:bodyPr rtlCol="0">
            <a:normAutofit fontScale="90000"/>
          </a:bodyPr>
          <a:lstStyle/>
          <a:p>
            <a:pPr fontAlgn="auto">
              <a:spcAft>
                <a:spcPts val="0"/>
              </a:spcAft>
              <a:defRPr/>
            </a:pPr>
            <a:r>
              <a:rPr lang="de-DE" sz="2400">
                <a:latin typeface="Verdana" pitchFamily="34" charset="0"/>
              </a:rPr>
              <a:t>Methoden der Textarbeit mit „Werkzeugen“ </a:t>
            </a:r>
            <a:br>
              <a:rPr lang="de-DE" sz="2400">
                <a:latin typeface="Verdana" pitchFamily="34" charset="0"/>
              </a:rPr>
            </a:br>
            <a:r>
              <a:rPr lang="de-DE" sz="2400">
                <a:latin typeface="Verdana" pitchFamily="34" charset="0"/>
              </a:rPr>
              <a:t>(J. Leisen)</a:t>
            </a:r>
            <a:br>
              <a:rPr lang="de-DE" sz="2400">
                <a:latin typeface="Verdana" pitchFamily="34" charset="0"/>
              </a:rPr>
            </a:br>
            <a:endParaRPr lang="de-DE" sz="2400">
              <a:latin typeface="Verdana" pitchFamily="34" charset="0"/>
            </a:endParaRPr>
          </a:p>
        </p:txBody>
      </p:sp>
      <p:sp>
        <p:nvSpPr>
          <p:cNvPr id="53250" name="Rectangle 10"/>
          <p:cNvSpPr>
            <a:spLocks noGrp="1" noChangeArrowheads="1"/>
          </p:cNvSpPr>
          <p:nvPr>
            <p:ph type="body" idx="1"/>
          </p:nvPr>
        </p:nvSpPr>
        <p:spPr/>
        <p:txBody>
          <a:bodyPr/>
          <a:lstStyle/>
          <a:p>
            <a:endParaRPr lang="de-DE" smtClean="0">
              <a:latin typeface="Verdana" pitchFamily="34" charset="0"/>
            </a:endParaRPr>
          </a:p>
          <a:p>
            <a:pPr>
              <a:buFont typeface="Wingdings" pitchFamily="2" charset="2"/>
              <a:buNone/>
            </a:pPr>
            <a:endParaRPr lang="de-DE" smtClean="0">
              <a:latin typeface="Verdana" pitchFamily="34" charset="0"/>
            </a:endParaRPr>
          </a:p>
          <a:p>
            <a:pPr>
              <a:buFont typeface="Wingdings" pitchFamily="2" charset="2"/>
              <a:buNone/>
            </a:pPr>
            <a:r>
              <a:rPr lang="de-DE" sz="2000" smtClean="0">
                <a:latin typeface="Verdana" pitchFamily="34" charset="0"/>
              </a:rPr>
              <a:t>• Sprachförderung ist nicht der Kampf gegen Defizite (keine Defizitsicht)</a:t>
            </a:r>
          </a:p>
          <a:p>
            <a:pPr>
              <a:buFont typeface="Wingdings" pitchFamily="2" charset="2"/>
              <a:buNone/>
            </a:pPr>
            <a:endParaRPr lang="de-DE" sz="2000" smtClean="0">
              <a:latin typeface="Verdana" pitchFamily="34" charset="0"/>
            </a:endParaRPr>
          </a:p>
          <a:p>
            <a:pPr>
              <a:buFont typeface="Wingdings" pitchFamily="2" charset="2"/>
              <a:buNone/>
            </a:pPr>
            <a:r>
              <a:rPr lang="de-DE" sz="2000" smtClean="0">
                <a:latin typeface="Verdana" pitchFamily="34" charset="0"/>
              </a:rPr>
              <a:t>• Sprachförderung ist ein Element des Sprachlernens im Fach</a:t>
            </a:r>
          </a:p>
          <a:p>
            <a:pPr>
              <a:buFont typeface="Wingdings" pitchFamily="2" charset="2"/>
              <a:buNone/>
            </a:pPr>
            <a:endParaRPr lang="de-DE" sz="2000" smtClean="0">
              <a:latin typeface="Verdana" pitchFamily="34" charset="0"/>
            </a:endParaRPr>
          </a:p>
          <a:p>
            <a:pPr>
              <a:buFont typeface="Wingdings" pitchFamily="2" charset="2"/>
              <a:buNone/>
            </a:pPr>
            <a:r>
              <a:rPr lang="de-DE" sz="2000" smtClean="0">
                <a:latin typeface="Verdana" pitchFamily="34" charset="0"/>
              </a:rPr>
              <a:t>• Sprachlernen im Fach ist eine originäre Aufgabe im Fachunterricht</a:t>
            </a:r>
          </a:p>
          <a:p>
            <a:pPr>
              <a:buFont typeface="Wingdings" pitchFamily="2" charset="2"/>
              <a:buNone/>
            </a:pPr>
            <a:endParaRPr lang="de-DE" sz="2000" smtClean="0">
              <a:latin typeface="Verdana" pitchFamily="34" charset="0"/>
            </a:endParaRPr>
          </a:p>
          <a:p>
            <a:pPr>
              <a:buFont typeface="Wingdings" pitchFamily="2" charset="2"/>
              <a:buNone/>
            </a:pPr>
            <a:r>
              <a:rPr lang="de-DE" sz="2000" smtClean="0">
                <a:latin typeface="Verdana" pitchFamily="34" charset="0"/>
              </a:rPr>
              <a:t>• Sprachlernen gelingt im sprachsensiblen Fachunterricht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5"/>
          <p:cNvSpPr>
            <a:spLocks noGrp="1" noChangeArrowheads="1"/>
          </p:cNvSpPr>
          <p:nvPr>
            <p:ph type="title"/>
          </p:nvPr>
        </p:nvSpPr>
        <p:spPr/>
        <p:txBody>
          <a:bodyPr/>
          <a:lstStyle/>
          <a:p>
            <a:endParaRPr lang="de-DE" smtClean="0"/>
          </a:p>
        </p:txBody>
      </p:sp>
      <p:graphicFrame>
        <p:nvGraphicFramePr>
          <p:cNvPr id="1026" name="Object 2"/>
          <p:cNvGraphicFramePr>
            <a:graphicFrameLocks noChangeAspect="1"/>
          </p:cNvGraphicFramePr>
          <p:nvPr>
            <p:ph idx="1"/>
          </p:nvPr>
        </p:nvGraphicFramePr>
        <p:xfrm>
          <a:off x="2232025" y="1557338"/>
          <a:ext cx="5003800" cy="4603750"/>
        </p:xfrm>
        <a:graphic>
          <a:graphicData uri="http://schemas.openxmlformats.org/presentationml/2006/ole">
            <p:oleObj spid="_x0000_s1026" name="Acrobat Document" r:id="rId3" imgW="7556400" imgH="10710000" progId="AcroExch.Document.7">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noChangeArrowheads="1"/>
          </p:cNvPicPr>
          <p:nvPr/>
        </p:nvPicPr>
        <p:blipFill>
          <a:blip r:embed="rId2"/>
          <a:srcRect/>
          <a:stretch>
            <a:fillRect/>
          </a:stretch>
        </p:blipFill>
        <p:spPr bwMode="auto">
          <a:xfrm>
            <a:off x="4775200" y="2492375"/>
            <a:ext cx="3989388" cy="4116388"/>
          </a:xfrm>
          <a:prstGeom prst="rect">
            <a:avLst/>
          </a:prstGeom>
          <a:noFill/>
          <a:ln w="9525">
            <a:noFill/>
            <a:miter lim="800000"/>
            <a:headEnd/>
            <a:tailEnd/>
          </a:ln>
        </p:spPr>
      </p:pic>
      <p:sp>
        <p:nvSpPr>
          <p:cNvPr id="5" name="File"/>
          <p:cNvSpPr>
            <a:spLocks noEditPoints="1" noChangeArrowheads="1"/>
          </p:cNvSpPr>
          <p:nvPr/>
        </p:nvSpPr>
        <p:spPr bwMode="auto">
          <a:xfrm>
            <a:off x="179388" y="5157788"/>
            <a:ext cx="4392612" cy="143986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CCCCFF"/>
          </a:solidFill>
          <a:ln w="9525">
            <a:solidFill>
              <a:srgbClr val="007976"/>
            </a:solidFill>
            <a:miter lim="800000"/>
            <a:headEnd/>
            <a:tailEnd/>
          </a:ln>
          <a:effectLst>
            <a:outerShdw dist="107763" dir="2700000" algn="ctr" rotWithShape="0">
              <a:srgbClr val="808080"/>
            </a:outerShdw>
          </a:effectLst>
        </p:spPr>
        <p:txBody>
          <a:bodyPr/>
          <a:lstStyle/>
          <a:p>
            <a:pPr fontAlgn="auto">
              <a:spcBef>
                <a:spcPct val="20000"/>
              </a:spcBef>
              <a:spcAft>
                <a:spcPts val="0"/>
              </a:spcAft>
              <a:buClr>
                <a:schemeClr val="accent1"/>
              </a:buClr>
              <a:buSzPct val="65000"/>
              <a:buFont typeface="Wingdings" pitchFamily="2" charset="2"/>
              <a:buNone/>
              <a:defRPr/>
            </a:pPr>
            <a:r>
              <a:rPr lang="de-DE" sz="1600" dirty="0">
                <a:solidFill>
                  <a:srgbClr val="008080"/>
                </a:solidFill>
                <a:latin typeface="+mn-lt"/>
                <a:cs typeface="+mn-cs"/>
              </a:rPr>
              <a:t>Phase 1: Aktivitäten, z.B. Experimente, die die Kinder mit umgangssprachlichem Sprechen in arbeitsteiligen Gruppen begleiten.</a:t>
            </a:r>
          </a:p>
        </p:txBody>
      </p:sp>
      <p:sp>
        <p:nvSpPr>
          <p:cNvPr id="8" name="Rectangle 2"/>
          <p:cNvSpPr txBox="1">
            <a:spLocks noChangeArrowheads="1"/>
          </p:cNvSpPr>
          <p:nvPr/>
        </p:nvSpPr>
        <p:spPr>
          <a:xfrm>
            <a:off x="179388" y="277813"/>
            <a:ext cx="8964612" cy="1139825"/>
          </a:xfrm>
          <a:prstGeom prst="rect">
            <a:avLst/>
          </a:prstGeom>
        </p:spPr>
        <p:txBody>
          <a:bodyPr/>
          <a:lstStyle/>
          <a:p>
            <a:pPr algn="ctr" fontAlgn="auto">
              <a:spcAft>
                <a:spcPts val="0"/>
              </a:spcAft>
              <a:defRPr/>
            </a:pPr>
            <a:r>
              <a:rPr lang="de-DE" sz="2000" dirty="0">
                <a:latin typeface="Century Gothic" pitchFamily="34" charset="0"/>
                <a:ea typeface="+mj-ea"/>
                <a:cs typeface="+mj-cs"/>
              </a:rPr>
              <a:t>Sprachsensibler Fachunterricht in der Praxis:</a:t>
            </a:r>
            <a:br>
              <a:rPr lang="de-DE" sz="2000" dirty="0">
                <a:latin typeface="Century Gothic" pitchFamily="34" charset="0"/>
                <a:ea typeface="+mj-ea"/>
                <a:cs typeface="+mj-cs"/>
              </a:rPr>
            </a:br>
            <a:r>
              <a:rPr lang="de-DE" sz="2000" dirty="0" err="1">
                <a:latin typeface="Century Gothic" pitchFamily="34" charset="0"/>
                <a:ea typeface="+mj-ea"/>
                <a:cs typeface="+mj-cs"/>
              </a:rPr>
              <a:t>Dreischrittiges</a:t>
            </a:r>
            <a:r>
              <a:rPr lang="de-DE" sz="2000" dirty="0">
                <a:latin typeface="Century Gothic" pitchFamily="34" charset="0"/>
                <a:ea typeface="+mj-ea"/>
                <a:cs typeface="+mj-cs"/>
              </a:rPr>
              <a:t> Vorgehen für den naturwissenschaftlichen Bereich nach Gibbons(2006) </a:t>
            </a:r>
            <a:r>
              <a:rPr lang="de-DE" sz="2000" dirty="0" err="1">
                <a:latin typeface="Century Gothic" pitchFamily="34" charset="0"/>
                <a:ea typeface="+mj-ea"/>
                <a:cs typeface="+mj-cs"/>
              </a:rPr>
              <a:t>Macro-Scaffolding</a:t>
            </a:r>
            <a:endParaRPr lang="de-DE" sz="2000" dirty="0">
              <a:latin typeface="Century Gothic" pitchFamily="34" charset="0"/>
              <a:ea typeface="+mj-ea"/>
              <a:cs typeface="+mj-cs"/>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3"/>
          <p:cNvPicPr>
            <a:picLocks noChangeAspect="1" noChangeArrowheads="1"/>
          </p:cNvPicPr>
          <p:nvPr/>
        </p:nvPicPr>
        <p:blipFill>
          <a:blip r:embed="rId2"/>
          <a:srcRect/>
          <a:stretch>
            <a:fillRect/>
          </a:stretch>
        </p:blipFill>
        <p:spPr bwMode="auto">
          <a:xfrm>
            <a:off x="4775200" y="2492375"/>
            <a:ext cx="3989388" cy="4116388"/>
          </a:xfrm>
          <a:prstGeom prst="rect">
            <a:avLst/>
          </a:prstGeom>
          <a:noFill/>
          <a:ln w="9525">
            <a:noFill/>
            <a:miter lim="800000"/>
            <a:headEnd/>
            <a:tailEnd/>
          </a:ln>
        </p:spPr>
      </p:pic>
      <p:sp>
        <p:nvSpPr>
          <p:cNvPr id="2" name="Rectangle 2"/>
          <p:cNvSpPr txBox="1">
            <a:spLocks noChangeArrowheads="1"/>
          </p:cNvSpPr>
          <p:nvPr/>
        </p:nvSpPr>
        <p:spPr>
          <a:xfrm>
            <a:off x="179388" y="277813"/>
            <a:ext cx="8964612" cy="1139825"/>
          </a:xfrm>
          <a:prstGeom prst="rect">
            <a:avLst/>
          </a:prstGeom>
        </p:spPr>
        <p:txBody>
          <a:bodyPr/>
          <a:lstStyle/>
          <a:p>
            <a:pPr algn="ctr" fontAlgn="auto">
              <a:spcAft>
                <a:spcPts val="0"/>
              </a:spcAft>
              <a:defRPr/>
            </a:pPr>
            <a:r>
              <a:rPr lang="de-DE" sz="2000" dirty="0">
                <a:latin typeface="Century Gothic" pitchFamily="34" charset="0"/>
                <a:ea typeface="+mj-ea"/>
                <a:cs typeface="+mj-cs"/>
              </a:rPr>
              <a:t>Sprachsensibler Fachunterricht in der Praxis:</a:t>
            </a:r>
            <a:br>
              <a:rPr lang="de-DE" sz="2000" dirty="0">
                <a:latin typeface="Century Gothic" pitchFamily="34" charset="0"/>
                <a:ea typeface="+mj-ea"/>
                <a:cs typeface="+mj-cs"/>
              </a:rPr>
            </a:br>
            <a:r>
              <a:rPr lang="de-DE" sz="2000" dirty="0" err="1">
                <a:latin typeface="Century Gothic" pitchFamily="34" charset="0"/>
                <a:ea typeface="+mj-ea"/>
                <a:cs typeface="+mj-cs"/>
              </a:rPr>
              <a:t>Dreischrittiges</a:t>
            </a:r>
            <a:r>
              <a:rPr lang="de-DE" sz="2000" dirty="0">
                <a:latin typeface="Century Gothic" pitchFamily="34" charset="0"/>
                <a:ea typeface="+mj-ea"/>
                <a:cs typeface="+mj-cs"/>
              </a:rPr>
              <a:t> Vorgehen für den naturwissenschaftlichen Bereich nach Gibbons(2006) </a:t>
            </a:r>
            <a:r>
              <a:rPr lang="de-DE" sz="2000" dirty="0" err="1">
                <a:latin typeface="Century Gothic" pitchFamily="34" charset="0"/>
                <a:ea typeface="+mj-ea"/>
                <a:cs typeface="+mj-cs"/>
              </a:rPr>
              <a:t>Macro-Scaffolding</a:t>
            </a:r>
            <a:endParaRPr lang="de-DE" sz="2000" dirty="0">
              <a:latin typeface="Century Gothic" pitchFamily="34" charset="0"/>
              <a:ea typeface="+mj-ea"/>
              <a:cs typeface="+mj-cs"/>
            </a:endParaRPr>
          </a:p>
        </p:txBody>
      </p:sp>
      <p:sp>
        <p:nvSpPr>
          <p:cNvPr id="4" name="File"/>
          <p:cNvSpPr>
            <a:spLocks noEditPoints="1" noChangeArrowheads="1"/>
          </p:cNvSpPr>
          <p:nvPr/>
        </p:nvSpPr>
        <p:spPr bwMode="auto">
          <a:xfrm>
            <a:off x="468313" y="3284538"/>
            <a:ext cx="5472112" cy="1728787"/>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CCCCFF"/>
          </a:solidFill>
          <a:ln w="9525">
            <a:solidFill>
              <a:srgbClr val="007976"/>
            </a:solidFill>
            <a:miter lim="800000"/>
            <a:headEnd/>
            <a:tailEnd/>
          </a:ln>
          <a:effectLst>
            <a:outerShdw dist="107763" dir="2700000" algn="ctr" rotWithShape="0">
              <a:srgbClr val="808080"/>
            </a:outerShdw>
          </a:effectLst>
        </p:spPr>
        <p:txBody>
          <a:bodyPr/>
          <a:lstStyle/>
          <a:p>
            <a:pPr fontAlgn="auto">
              <a:spcBef>
                <a:spcPct val="20000"/>
              </a:spcBef>
              <a:spcAft>
                <a:spcPts val="0"/>
              </a:spcAft>
              <a:buClr>
                <a:schemeClr val="accent1"/>
              </a:buClr>
              <a:buSzPct val="65000"/>
              <a:buFont typeface="Wingdings" pitchFamily="2" charset="2"/>
              <a:buNone/>
              <a:defRPr/>
            </a:pPr>
            <a:r>
              <a:rPr lang="de-DE" sz="1600" dirty="0">
                <a:solidFill>
                  <a:srgbClr val="007976"/>
                </a:solidFill>
                <a:latin typeface="+mn-lt"/>
                <a:cs typeface="+mn-cs"/>
              </a:rPr>
              <a:t>Phase 2: Angeleitetes Berichten – „Forscherkonferenz“</a:t>
            </a:r>
          </a:p>
          <a:p>
            <a:pPr fontAlgn="auto">
              <a:spcBef>
                <a:spcPct val="20000"/>
              </a:spcBef>
              <a:spcAft>
                <a:spcPts val="0"/>
              </a:spcAft>
              <a:buClr>
                <a:schemeClr val="accent1"/>
              </a:buClr>
              <a:buSzPct val="65000"/>
              <a:buFont typeface="Wingdings" pitchFamily="2" charset="2"/>
              <a:buNone/>
              <a:defRPr/>
            </a:pPr>
            <a:r>
              <a:rPr lang="de-DE" sz="1600" dirty="0">
                <a:solidFill>
                  <a:srgbClr val="007976"/>
                </a:solidFill>
                <a:latin typeface="+mn-lt"/>
                <a:cs typeface="+mn-cs"/>
              </a:rPr>
              <a:t>Kinder können sich nicht mehr unmittelbar auf den Kontext beziehen, da nicht alle Kinder dieselbe Versuchserfahrung gemacht haben. </a:t>
            </a:r>
          </a:p>
        </p:txBody>
      </p:sp>
      <p:sp>
        <p:nvSpPr>
          <p:cNvPr id="5" name="File"/>
          <p:cNvSpPr>
            <a:spLocks noEditPoints="1" noChangeArrowheads="1"/>
          </p:cNvSpPr>
          <p:nvPr/>
        </p:nvSpPr>
        <p:spPr bwMode="auto">
          <a:xfrm>
            <a:off x="179388" y="5157788"/>
            <a:ext cx="4392612" cy="143986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CCCCFF"/>
          </a:solidFill>
          <a:ln w="9525">
            <a:solidFill>
              <a:srgbClr val="007976"/>
            </a:solidFill>
            <a:miter lim="800000"/>
            <a:headEnd/>
            <a:tailEnd/>
          </a:ln>
          <a:effectLst>
            <a:outerShdw dist="107763" dir="2700000" algn="ctr" rotWithShape="0">
              <a:srgbClr val="808080"/>
            </a:outerShdw>
          </a:effectLst>
        </p:spPr>
        <p:txBody>
          <a:bodyPr/>
          <a:lstStyle/>
          <a:p>
            <a:pPr fontAlgn="auto">
              <a:spcBef>
                <a:spcPct val="20000"/>
              </a:spcBef>
              <a:spcAft>
                <a:spcPts val="0"/>
              </a:spcAft>
              <a:buClr>
                <a:schemeClr val="accent1"/>
              </a:buClr>
              <a:buSzPct val="65000"/>
              <a:buFont typeface="Wingdings" pitchFamily="2" charset="2"/>
              <a:buNone/>
              <a:defRPr/>
            </a:pPr>
            <a:r>
              <a:rPr lang="de-DE" sz="1600" dirty="0">
                <a:solidFill>
                  <a:srgbClr val="008080"/>
                </a:solidFill>
                <a:latin typeface="+mn-lt"/>
                <a:cs typeface="+mn-cs"/>
              </a:rPr>
              <a:t>Phase 1: Aktivitäten, z.B. Experimente, die die Kinder mit umgangssprachlichem Sprechen in arbeitsteiligen Gruppen begleiten.</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ox(out)">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noChangeArrowheads="1"/>
          </p:cNvPicPr>
          <p:nvPr/>
        </p:nvPicPr>
        <p:blipFill>
          <a:blip r:embed="rId2"/>
          <a:srcRect/>
          <a:stretch>
            <a:fillRect/>
          </a:stretch>
        </p:blipFill>
        <p:spPr bwMode="auto">
          <a:xfrm>
            <a:off x="4775200" y="2492375"/>
            <a:ext cx="3989388" cy="4116388"/>
          </a:xfrm>
          <a:prstGeom prst="rect">
            <a:avLst/>
          </a:prstGeom>
          <a:noFill/>
          <a:ln w="9525">
            <a:noFill/>
            <a:miter lim="800000"/>
            <a:headEnd/>
            <a:tailEnd/>
          </a:ln>
        </p:spPr>
      </p:pic>
      <p:sp>
        <p:nvSpPr>
          <p:cNvPr id="2" name="Rectangle 2"/>
          <p:cNvSpPr txBox="1">
            <a:spLocks noChangeArrowheads="1"/>
          </p:cNvSpPr>
          <p:nvPr/>
        </p:nvSpPr>
        <p:spPr>
          <a:xfrm>
            <a:off x="179388" y="277813"/>
            <a:ext cx="8964612" cy="1139825"/>
          </a:xfrm>
          <a:prstGeom prst="rect">
            <a:avLst/>
          </a:prstGeom>
        </p:spPr>
        <p:txBody>
          <a:bodyPr/>
          <a:lstStyle/>
          <a:p>
            <a:pPr algn="ctr" fontAlgn="auto">
              <a:spcAft>
                <a:spcPts val="0"/>
              </a:spcAft>
              <a:defRPr/>
            </a:pPr>
            <a:r>
              <a:rPr lang="de-DE" sz="2000" dirty="0">
                <a:latin typeface="Century Gothic" pitchFamily="34" charset="0"/>
                <a:ea typeface="+mj-ea"/>
                <a:cs typeface="+mj-cs"/>
              </a:rPr>
              <a:t>Sprachsensibler Fachunterricht in der Praxis:</a:t>
            </a:r>
            <a:br>
              <a:rPr lang="de-DE" sz="2000" dirty="0">
                <a:latin typeface="Century Gothic" pitchFamily="34" charset="0"/>
                <a:ea typeface="+mj-ea"/>
                <a:cs typeface="+mj-cs"/>
              </a:rPr>
            </a:br>
            <a:r>
              <a:rPr lang="de-DE" sz="2000" dirty="0" err="1">
                <a:latin typeface="Century Gothic" pitchFamily="34" charset="0"/>
                <a:ea typeface="+mj-ea"/>
                <a:cs typeface="+mj-cs"/>
              </a:rPr>
              <a:t>Dreischrittiges</a:t>
            </a:r>
            <a:r>
              <a:rPr lang="de-DE" sz="2000" dirty="0">
                <a:latin typeface="Century Gothic" pitchFamily="34" charset="0"/>
                <a:ea typeface="+mj-ea"/>
                <a:cs typeface="+mj-cs"/>
              </a:rPr>
              <a:t> Vorgehen für den naturwissenschaftlichen Bereich nach Gibbons(2006) </a:t>
            </a:r>
            <a:r>
              <a:rPr lang="de-DE" sz="2000" dirty="0" err="1">
                <a:latin typeface="Century Gothic" pitchFamily="34" charset="0"/>
                <a:ea typeface="+mj-ea"/>
                <a:cs typeface="+mj-cs"/>
              </a:rPr>
              <a:t>Macro-Scaffolding</a:t>
            </a:r>
            <a:endParaRPr lang="de-DE" sz="2000" dirty="0">
              <a:latin typeface="Century Gothic" pitchFamily="34" charset="0"/>
              <a:ea typeface="+mj-ea"/>
              <a:cs typeface="+mj-cs"/>
            </a:endParaRPr>
          </a:p>
        </p:txBody>
      </p:sp>
      <p:sp>
        <p:nvSpPr>
          <p:cNvPr id="3" name="File"/>
          <p:cNvSpPr>
            <a:spLocks noEditPoints="1" noChangeArrowheads="1"/>
          </p:cNvSpPr>
          <p:nvPr/>
        </p:nvSpPr>
        <p:spPr bwMode="auto">
          <a:xfrm>
            <a:off x="900113" y="1484313"/>
            <a:ext cx="5543550" cy="16573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CCCCFF"/>
          </a:solidFill>
          <a:ln w="9525">
            <a:solidFill>
              <a:srgbClr val="007976"/>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de-DE" dirty="0">
                <a:solidFill>
                  <a:srgbClr val="007976"/>
                </a:solidFill>
                <a:latin typeface="+mn-lt"/>
                <a:cs typeface="+mn-cs"/>
              </a:rPr>
              <a:t>Phase 3: Das Gelernte wird in ein Lerntagebuch geschrieben -</a:t>
            </a:r>
          </a:p>
          <a:p>
            <a:pPr fontAlgn="auto">
              <a:spcBef>
                <a:spcPts val="0"/>
              </a:spcBef>
              <a:spcAft>
                <a:spcPts val="0"/>
              </a:spcAft>
              <a:defRPr/>
            </a:pPr>
            <a:r>
              <a:rPr lang="de-DE" dirty="0">
                <a:solidFill>
                  <a:srgbClr val="007976"/>
                </a:solidFill>
                <a:latin typeface="+mn-lt"/>
                <a:cs typeface="+mn-cs"/>
              </a:rPr>
              <a:t>Verwendung von kontextunabhängiger Sprache : Abbau des Gerüstes </a:t>
            </a:r>
          </a:p>
        </p:txBody>
      </p:sp>
      <p:sp>
        <p:nvSpPr>
          <p:cNvPr id="4" name="File"/>
          <p:cNvSpPr>
            <a:spLocks noEditPoints="1" noChangeArrowheads="1"/>
          </p:cNvSpPr>
          <p:nvPr/>
        </p:nvSpPr>
        <p:spPr bwMode="auto">
          <a:xfrm>
            <a:off x="468313" y="3284538"/>
            <a:ext cx="5472112" cy="1728787"/>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CCCCFF"/>
          </a:solidFill>
          <a:ln w="9525">
            <a:solidFill>
              <a:srgbClr val="007976"/>
            </a:solidFill>
            <a:miter lim="800000"/>
            <a:headEnd/>
            <a:tailEnd/>
          </a:ln>
          <a:effectLst>
            <a:outerShdw dist="107763" dir="2700000" algn="ctr" rotWithShape="0">
              <a:srgbClr val="808080"/>
            </a:outerShdw>
          </a:effectLst>
        </p:spPr>
        <p:txBody>
          <a:bodyPr/>
          <a:lstStyle/>
          <a:p>
            <a:pPr fontAlgn="auto">
              <a:spcBef>
                <a:spcPct val="20000"/>
              </a:spcBef>
              <a:spcAft>
                <a:spcPts val="0"/>
              </a:spcAft>
              <a:buClr>
                <a:schemeClr val="accent1"/>
              </a:buClr>
              <a:buSzPct val="65000"/>
              <a:buFont typeface="Wingdings" pitchFamily="2" charset="2"/>
              <a:buNone/>
              <a:defRPr/>
            </a:pPr>
            <a:r>
              <a:rPr lang="de-DE" sz="1600" dirty="0">
                <a:solidFill>
                  <a:srgbClr val="007976"/>
                </a:solidFill>
                <a:latin typeface="+mn-lt"/>
                <a:cs typeface="+mn-cs"/>
              </a:rPr>
              <a:t>Phase 2: Angeleitetes Berichten – „Forscherkonferenz“</a:t>
            </a:r>
          </a:p>
          <a:p>
            <a:pPr fontAlgn="auto">
              <a:spcBef>
                <a:spcPct val="20000"/>
              </a:spcBef>
              <a:spcAft>
                <a:spcPts val="0"/>
              </a:spcAft>
              <a:buClr>
                <a:schemeClr val="accent1"/>
              </a:buClr>
              <a:buSzPct val="65000"/>
              <a:buFont typeface="Wingdings" pitchFamily="2" charset="2"/>
              <a:buNone/>
              <a:defRPr/>
            </a:pPr>
            <a:r>
              <a:rPr lang="de-DE" sz="1600" dirty="0">
                <a:solidFill>
                  <a:srgbClr val="007976"/>
                </a:solidFill>
                <a:latin typeface="+mn-lt"/>
                <a:cs typeface="+mn-cs"/>
              </a:rPr>
              <a:t>Kinder können sich nicht mehr unmittelbar auf den Kontext beziehen, da nicht alle Kinder dieselbe Versuchserfahrung gemacht haben. </a:t>
            </a:r>
          </a:p>
        </p:txBody>
      </p:sp>
      <p:sp>
        <p:nvSpPr>
          <p:cNvPr id="5" name="File"/>
          <p:cNvSpPr>
            <a:spLocks noEditPoints="1" noChangeArrowheads="1"/>
          </p:cNvSpPr>
          <p:nvPr/>
        </p:nvSpPr>
        <p:spPr bwMode="auto">
          <a:xfrm>
            <a:off x="179388" y="5157788"/>
            <a:ext cx="4392612" cy="143986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CCCCFF"/>
          </a:solidFill>
          <a:ln w="9525">
            <a:solidFill>
              <a:srgbClr val="007976"/>
            </a:solidFill>
            <a:miter lim="800000"/>
            <a:headEnd/>
            <a:tailEnd/>
          </a:ln>
          <a:effectLst>
            <a:outerShdw dist="107763" dir="2700000" algn="ctr" rotWithShape="0">
              <a:srgbClr val="808080"/>
            </a:outerShdw>
          </a:effectLst>
        </p:spPr>
        <p:txBody>
          <a:bodyPr/>
          <a:lstStyle/>
          <a:p>
            <a:pPr fontAlgn="auto">
              <a:spcBef>
                <a:spcPct val="20000"/>
              </a:spcBef>
              <a:spcAft>
                <a:spcPts val="0"/>
              </a:spcAft>
              <a:buClr>
                <a:schemeClr val="accent1"/>
              </a:buClr>
              <a:buSzPct val="65000"/>
              <a:buFont typeface="Wingdings" pitchFamily="2" charset="2"/>
              <a:buNone/>
              <a:defRPr/>
            </a:pPr>
            <a:r>
              <a:rPr lang="de-DE" sz="1600" dirty="0">
                <a:solidFill>
                  <a:srgbClr val="008080"/>
                </a:solidFill>
                <a:latin typeface="+mn-lt"/>
                <a:cs typeface="+mn-cs"/>
              </a:rPr>
              <a:t>Phase 1: Aktivitäten, z.B. Experimente, die die Kinder mit umgangssprachlichem Sprechen in arbeitsteiligen Gruppen begleiten.</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ou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p:cNvPicPr>
            <a:picLocks noChangeAspect="1" noChangeArrowheads="1"/>
          </p:cNvPicPr>
          <p:nvPr/>
        </p:nvPicPr>
        <p:blipFill>
          <a:blip r:embed="rId2"/>
          <a:srcRect/>
          <a:stretch>
            <a:fillRect/>
          </a:stretch>
        </p:blipFill>
        <p:spPr bwMode="auto">
          <a:xfrm>
            <a:off x="4775200" y="2492375"/>
            <a:ext cx="3989388" cy="4116388"/>
          </a:xfrm>
          <a:prstGeom prst="rect">
            <a:avLst/>
          </a:prstGeom>
          <a:noFill/>
          <a:ln w="9525">
            <a:noFill/>
            <a:miter lim="800000"/>
            <a:headEnd/>
            <a:tailEnd/>
          </a:ln>
        </p:spPr>
      </p:pic>
      <p:sp>
        <p:nvSpPr>
          <p:cNvPr id="2" name="Rectangle 2"/>
          <p:cNvSpPr txBox="1">
            <a:spLocks noChangeArrowheads="1"/>
          </p:cNvSpPr>
          <p:nvPr/>
        </p:nvSpPr>
        <p:spPr>
          <a:xfrm>
            <a:off x="179388" y="277813"/>
            <a:ext cx="8964612" cy="1139825"/>
          </a:xfrm>
          <a:prstGeom prst="rect">
            <a:avLst/>
          </a:prstGeom>
        </p:spPr>
        <p:txBody>
          <a:bodyPr/>
          <a:lstStyle/>
          <a:p>
            <a:pPr algn="ctr" fontAlgn="auto">
              <a:spcAft>
                <a:spcPts val="0"/>
              </a:spcAft>
              <a:defRPr/>
            </a:pPr>
            <a:r>
              <a:rPr lang="de-DE" sz="2000" dirty="0">
                <a:latin typeface="Century Gothic" pitchFamily="34" charset="0"/>
                <a:ea typeface="+mj-ea"/>
                <a:cs typeface="+mj-cs"/>
              </a:rPr>
              <a:t>Sprachsensibler Fachunterricht in der Praxis:</a:t>
            </a:r>
            <a:br>
              <a:rPr lang="de-DE" sz="2000" dirty="0">
                <a:latin typeface="Century Gothic" pitchFamily="34" charset="0"/>
                <a:ea typeface="+mj-ea"/>
                <a:cs typeface="+mj-cs"/>
              </a:rPr>
            </a:br>
            <a:r>
              <a:rPr lang="de-DE" sz="2000" dirty="0" err="1">
                <a:latin typeface="Century Gothic" pitchFamily="34" charset="0"/>
                <a:ea typeface="+mj-ea"/>
                <a:cs typeface="+mj-cs"/>
              </a:rPr>
              <a:t>Dreischrittiges</a:t>
            </a:r>
            <a:r>
              <a:rPr lang="de-DE" sz="2000" dirty="0">
                <a:latin typeface="Century Gothic" pitchFamily="34" charset="0"/>
                <a:ea typeface="+mj-ea"/>
                <a:cs typeface="+mj-cs"/>
              </a:rPr>
              <a:t> Vorgehen für den naturwissenschaftlichen Bereich nach Gibbons(2006) </a:t>
            </a:r>
            <a:r>
              <a:rPr lang="de-DE" sz="2000" dirty="0" err="1">
                <a:latin typeface="Century Gothic" pitchFamily="34" charset="0"/>
                <a:ea typeface="+mj-ea"/>
                <a:cs typeface="+mj-cs"/>
              </a:rPr>
              <a:t>Macro-Scaffolding</a:t>
            </a:r>
            <a:endParaRPr lang="de-DE" sz="2000" dirty="0">
              <a:latin typeface="Century Gothic" pitchFamily="34" charset="0"/>
              <a:ea typeface="+mj-ea"/>
              <a:cs typeface="+mj-cs"/>
            </a:endParaRPr>
          </a:p>
        </p:txBody>
      </p:sp>
      <p:sp>
        <p:nvSpPr>
          <p:cNvPr id="3" name="File"/>
          <p:cNvSpPr>
            <a:spLocks noEditPoints="1" noChangeArrowheads="1"/>
          </p:cNvSpPr>
          <p:nvPr/>
        </p:nvSpPr>
        <p:spPr bwMode="auto">
          <a:xfrm>
            <a:off x="900113" y="1484313"/>
            <a:ext cx="5543550" cy="1657350"/>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CCCCFF"/>
          </a:solidFill>
          <a:ln w="9525">
            <a:solidFill>
              <a:srgbClr val="007976"/>
            </a:solidFill>
            <a:miter lim="800000"/>
            <a:headEnd/>
            <a:tailEnd/>
          </a:ln>
          <a:effectLst>
            <a:outerShdw dist="107763" dir="2700000" algn="ctr" rotWithShape="0">
              <a:srgbClr val="808080"/>
            </a:outerShdw>
          </a:effectLst>
        </p:spPr>
        <p:txBody>
          <a:bodyPr/>
          <a:lstStyle/>
          <a:p>
            <a:pPr fontAlgn="auto">
              <a:spcBef>
                <a:spcPts val="0"/>
              </a:spcBef>
              <a:spcAft>
                <a:spcPts val="0"/>
              </a:spcAft>
              <a:defRPr/>
            </a:pPr>
            <a:r>
              <a:rPr lang="de-DE" dirty="0">
                <a:solidFill>
                  <a:srgbClr val="007976"/>
                </a:solidFill>
                <a:latin typeface="+mn-lt"/>
                <a:cs typeface="+mn-cs"/>
              </a:rPr>
              <a:t>Phase 3: Das Gelernte wird in ein Lerntagebuch geschrieben -</a:t>
            </a:r>
          </a:p>
          <a:p>
            <a:pPr fontAlgn="auto">
              <a:spcBef>
                <a:spcPts val="0"/>
              </a:spcBef>
              <a:spcAft>
                <a:spcPts val="0"/>
              </a:spcAft>
              <a:defRPr/>
            </a:pPr>
            <a:r>
              <a:rPr lang="de-DE" dirty="0">
                <a:solidFill>
                  <a:srgbClr val="007976"/>
                </a:solidFill>
                <a:latin typeface="+mn-lt"/>
                <a:cs typeface="+mn-cs"/>
              </a:rPr>
              <a:t>Verwendung von kontextunabhängiger Sprache : Abbau des Gerüstes </a:t>
            </a:r>
          </a:p>
        </p:txBody>
      </p:sp>
      <p:sp>
        <p:nvSpPr>
          <p:cNvPr id="4" name="File"/>
          <p:cNvSpPr>
            <a:spLocks noEditPoints="1" noChangeArrowheads="1"/>
          </p:cNvSpPr>
          <p:nvPr/>
        </p:nvSpPr>
        <p:spPr bwMode="auto">
          <a:xfrm>
            <a:off x="468313" y="3284538"/>
            <a:ext cx="5472112" cy="1728787"/>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CCCCFF"/>
          </a:solidFill>
          <a:ln w="9525">
            <a:solidFill>
              <a:srgbClr val="007976"/>
            </a:solidFill>
            <a:miter lim="800000"/>
            <a:headEnd/>
            <a:tailEnd/>
          </a:ln>
          <a:effectLst>
            <a:outerShdw dist="107763" dir="2700000" algn="ctr" rotWithShape="0">
              <a:srgbClr val="808080"/>
            </a:outerShdw>
          </a:effectLst>
        </p:spPr>
        <p:txBody>
          <a:bodyPr/>
          <a:lstStyle/>
          <a:p>
            <a:pPr fontAlgn="auto">
              <a:spcBef>
                <a:spcPct val="20000"/>
              </a:spcBef>
              <a:spcAft>
                <a:spcPts val="0"/>
              </a:spcAft>
              <a:buClr>
                <a:schemeClr val="accent1"/>
              </a:buClr>
              <a:buSzPct val="65000"/>
              <a:buFont typeface="Wingdings" pitchFamily="2" charset="2"/>
              <a:buNone/>
              <a:defRPr/>
            </a:pPr>
            <a:r>
              <a:rPr lang="de-DE" sz="1600" dirty="0">
                <a:solidFill>
                  <a:srgbClr val="007976"/>
                </a:solidFill>
                <a:latin typeface="+mn-lt"/>
                <a:cs typeface="+mn-cs"/>
              </a:rPr>
              <a:t>Phase 2: Angeleitetes Berichten – „Forscherkonferenz“</a:t>
            </a:r>
          </a:p>
          <a:p>
            <a:pPr fontAlgn="auto">
              <a:spcBef>
                <a:spcPct val="20000"/>
              </a:spcBef>
              <a:spcAft>
                <a:spcPts val="0"/>
              </a:spcAft>
              <a:buClr>
                <a:schemeClr val="accent1"/>
              </a:buClr>
              <a:buSzPct val="65000"/>
              <a:buFont typeface="Wingdings" pitchFamily="2" charset="2"/>
              <a:buNone/>
              <a:defRPr/>
            </a:pPr>
            <a:r>
              <a:rPr lang="de-DE" sz="1600" dirty="0">
                <a:solidFill>
                  <a:srgbClr val="007976"/>
                </a:solidFill>
                <a:latin typeface="+mn-lt"/>
                <a:cs typeface="+mn-cs"/>
              </a:rPr>
              <a:t>Kinder können sich nicht mehr unmittelbar auf den Kontext beziehen, da nicht alle Kinder dieselbe Versuchserfahrung gemacht haben. </a:t>
            </a:r>
          </a:p>
        </p:txBody>
      </p:sp>
      <p:sp>
        <p:nvSpPr>
          <p:cNvPr id="5" name="File"/>
          <p:cNvSpPr>
            <a:spLocks noEditPoints="1" noChangeArrowheads="1"/>
          </p:cNvSpPr>
          <p:nvPr/>
        </p:nvSpPr>
        <p:spPr bwMode="auto">
          <a:xfrm>
            <a:off x="179388" y="5157788"/>
            <a:ext cx="4392612" cy="1439862"/>
          </a:xfrm>
          <a:custGeom>
            <a:avLst/>
            <a:gdLst>
              <a:gd name="T0" fmla="*/ 10981 w 21600"/>
              <a:gd name="T1" fmla="*/ 3240 h 21600"/>
              <a:gd name="T2" fmla="*/ 0 w 21600"/>
              <a:gd name="T3" fmla="*/ 10800 h 21600"/>
              <a:gd name="T4" fmla="*/ 10800 w 21600"/>
              <a:gd name="T5" fmla="*/ 21600 h 21600"/>
              <a:gd name="T6" fmla="*/ 21600 w 21600"/>
              <a:gd name="T7" fmla="*/ 10800 h 21600"/>
              <a:gd name="T8" fmla="*/ 0 w 21600"/>
              <a:gd name="T9" fmla="*/ 21600 h 21600"/>
              <a:gd name="T10" fmla="*/ 21600 w 21600"/>
              <a:gd name="T11" fmla="*/ 21600 h 21600"/>
              <a:gd name="T12" fmla="*/ 1086 w 21600"/>
              <a:gd name="T13" fmla="*/ 4628 h 21600"/>
              <a:gd name="T14" fmla="*/ 20635 w 21600"/>
              <a:gd name="T15" fmla="*/ 20289 h 21600"/>
            </a:gdLst>
            <a:ahLst/>
            <a:cxnLst>
              <a:cxn ang="0">
                <a:pos x="T0" y="T1"/>
              </a:cxn>
              <a:cxn ang="0">
                <a:pos x="T2" y="T3"/>
              </a:cxn>
              <a:cxn ang="0">
                <a:pos x="T4" y="T5"/>
              </a:cxn>
              <a:cxn ang="0">
                <a:pos x="T6" y="T7"/>
              </a:cxn>
              <a:cxn ang="0">
                <a:pos x="T8" y="T9"/>
              </a:cxn>
              <a:cxn ang="0">
                <a:pos x="T10" y="T11"/>
              </a:cxn>
            </a:cxnLst>
            <a:rect l="T12" t="T13" r="T14" b="T15"/>
            <a:pathLst>
              <a:path w="21600" h="21600">
                <a:moveTo>
                  <a:pt x="19790" y="3240"/>
                </a:moveTo>
                <a:cubicBezTo>
                  <a:pt x="10981" y="3240"/>
                  <a:pt x="9171" y="3240"/>
                  <a:pt x="9050" y="3086"/>
                </a:cubicBezTo>
                <a:cubicBezTo>
                  <a:pt x="9050" y="2931"/>
                  <a:pt x="8930" y="2777"/>
                  <a:pt x="8930" y="2469"/>
                </a:cubicBezTo>
                <a:cubicBezTo>
                  <a:pt x="8930" y="2160"/>
                  <a:pt x="8809" y="1851"/>
                  <a:pt x="8688" y="1389"/>
                </a:cubicBezTo>
                <a:cubicBezTo>
                  <a:pt x="8568" y="1080"/>
                  <a:pt x="8326" y="771"/>
                  <a:pt x="8085" y="463"/>
                </a:cubicBezTo>
                <a:cubicBezTo>
                  <a:pt x="7723" y="154"/>
                  <a:pt x="7361" y="0"/>
                  <a:pt x="7361" y="0"/>
                </a:cubicBezTo>
                <a:cubicBezTo>
                  <a:pt x="7361" y="0"/>
                  <a:pt x="2293" y="0"/>
                  <a:pt x="2051" y="154"/>
                </a:cubicBezTo>
                <a:cubicBezTo>
                  <a:pt x="1689" y="309"/>
                  <a:pt x="1448" y="463"/>
                  <a:pt x="1327" y="771"/>
                </a:cubicBezTo>
                <a:cubicBezTo>
                  <a:pt x="1207" y="1080"/>
                  <a:pt x="1086" y="1389"/>
                  <a:pt x="965" y="1697"/>
                </a:cubicBezTo>
                <a:cubicBezTo>
                  <a:pt x="845" y="2160"/>
                  <a:pt x="724" y="2314"/>
                  <a:pt x="724" y="2469"/>
                </a:cubicBezTo>
                <a:cubicBezTo>
                  <a:pt x="603" y="2623"/>
                  <a:pt x="603" y="2777"/>
                  <a:pt x="483" y="2931"/>
                </a:cubicBezTo>
                <a:cubicBezTo>
                  <a:pt x="483" y="3086"/>
                  <a:pt x="362" y="3240"/>
                  <a:pt x="241" y="3240"/>
                </a:cubicBezTo>
                <a:lnTo>
                  <a:pt x="0" y="3394"/>
                </a:lnTo>
                <a:lnTo>
                  <a:pt x="0" y="3703"/>
                </a:lnTo>
                <a:lnTo>
                  <a:pt x="0" y="10800"/>
                </a:lnTo>
                <a:lnTo>
                  <a:pt x="0" y="21600"/>
                </a:lnTo>
                <a:lnTo>
                  <a:pt x="10981" y="21600"/>
                </a:lnTo>
                <a:lnTo>
                  <a:pt x="21600" y="21600"/>
                </a:lnTo>
                <a:lnTo>
                  <a:pt x="21600" y="10800"/>
                </a:lnTo>
                <a:lnTo>
                  <a:pt x="21600" y="5246"/>
                </a:lnTo>
                <a:lnTo>
                  <a:pt x="21600" y="4783"/>
                </a:lnTo>
                <a:cubicBezTo>
                  <a:pt x="21479" y="4320"/>
                  <a:pt x="21359" y="4011"/>
                  <a:pt x="21117" y="3703"/>
                </a:cubicBezTo>
                <a:cubicBezTo>
                  <a:pt x="20876" y="3549"/>
                  <a:pt x="20514" y="3394"/>
                  <a:pt x="20152" y="3240"/>
                </a:cubicBezTo>
                <a:close/>
              </a:path>
            </a:pathLst>
          </a:custGeom>
          <a:solidFill>
            <a:srgbClr val="CCCCFF"/>
          </a:solidFill>
          <a:ln w="9525">
            <a:solidFill>
              <a:srgbClr val="007976"/>
            </a:solidFill>
            <a:miter lim="800000"/>
            <a:headEnd/>
            <a:tailEnd/>
          </a:ln>
          <a:effectLst>
            <a:outerShdw dist="107763" dir="2700000" algn="ctr" rotWithShape="0">
              <a:srgbClr val="808080"/>
            </a:outerShdw>
          </a:effectLst>
        </p:spPr>
        <p:txBody>
          <a:bodyPr/>
          <a:lstStyle/>
          <a:p>
            <a:pPr fontAlgn="auto">
              <a:spcBef>
                <a:spcPct val="20000"/>
              </a:spcBef>
              <a:spcAft>
                <a:spcPts val="0"/>
              </a:spcAft>
              <a:buClr>
                <a:schemeClr val="accent1"/>
              </a:buClr>
              <a:buSzPct val="65000"/>
              <a:buFont typeface="Wingdings" pitchFamily="2" charset="2"/>
              <a:buNone/>
              <a:defRPr/>
            </a:pPr>
            <a:r>
              <a:rPr lang="de-DE" sz="1600" dirty="0">
                <a:solidFill>
                  <a:srgbClr val="008080"/>
                </a:solidFill>
                <a:latin typeface="+mn-lt"/>
                <a:cs typeface="+mn-cs"/>
              </a:rPr>
              <a:t>Phase 1: Aktivitäten, z.B. Experimente, die die Kinder mit umgangssprachlichem Sprechen in arbeitsteiligen Gruppen begleiten.</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ox(ou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ox(ou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3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ox(ou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9"/>
          <p:cNvSpPr txBox="1">
            <a:spLocks noChangeArrowheads="1"/>
          </p:cNvSpPr>
          <p:nvPr/>
        </p:nvSpPr>
        <p:spPr bwMode="auto">
          <a:xfrm>
            <a:off x="871538" y="836613"/>
            <a:ext cx="7588250" cy="822325"/>
          </a:xfrm>
          <a:prstGeom prst="rect">
            <a:avLst/>
          </a:prstGeom>
          <a:noFill/>
          <a:ln w="9525">
            <a:noFill/>
            <a:miter lim="800000"/>
            <a:headEnd/>
            <a:tailEnd/>
          </a:ln>
        </p:spPr>
        <p:txBody>
          <a:bodyPr>
            <a:spAutoFit/>
          </a:bodyPr>
          <a:lstStyle/>
          <a:p>
            <a:pPr eaLnBrk="0" hangingPunct="0"/>
            <a:r>
              <a:rPr lang="en-US" sz="2400" b="1">
                <a:solidFill>
                  <a:schemeClr val="accent2"/>
                </a:solidFill>
                <a:latin typeface="Arial-BoldMT"/>
              </a:rPr>
              <a:t>Welche Sprachen werden im Unterricht gesprochen?</a:t>
            </a:r>
          </a:p>
        </p:txBody>
      </p:sp>
      <p:sp>
        <p:nvSpPr>
          <p:cNvPr id="16386" name="Textbox2"/>
          <p:cNvSpPr txBox="1">
            <a:spLocks noChangeArrowheads="1"/>
          </p:cNvSpPr>
          <p:nvPr/>
        </p:nvSpPr>
        <p:spPr bwMode="auto">
          <a:xfrm>
            <a:off x="755650" y="4941888"/>
            <a:ext cx="5400675" cy="522287"/>
          </a:xfrm>
          <a:prstGeom prst="rect">
            <a:avLst/>
          </a:prstGeom>
          <a:noFill/>
          <a:ln w="9525">
            <a:noFill/>
            <a:miter lim="800000"/>
            <a:headEnd/>
            <a:tailEnd/>
          </a:ln>
        </p:spPr>
        <p:txBody>
          <a:bodyPr>
            <a:spAutoFit/>
          </a:bodyPr>
          <a:lstStyle/>
          <a:p>
            <a:pPr eaLnBrk="0" hangingPunct="0"/>
            <a:r>
              <a:rPr lang="en-US" sz="1400">
                <a:latin typeface="Times New Roman" pitchFamily="18" charset="0"/>
              </a:rPr>
              <a:t>Umgangssprache – Alltagssprache – Sprache der informellen Interaktion</a:t>
            </a:r>
          </a:p>
          <a:p>
            <a:pPr eaLnBrk="0" hangingPunct="0"/>
            <a:r>
              <a:rPr lang="en-US" sz="1400" b="1">
                <a:latin typeface="Wingdings" pitchFamily="2" charset="2"/>
              </a:rPr>
              <a:t></a:t>
            </a:r>
            <a:r>
              <a:rPr lang="en-US" sz="1400" b="1">
                <a:latin typeface="Times New Roman" pitchFamily="18" charset="0"/>
              </a:rPr>
              <a:t> BICS</a:t>
            </a:r>
          </a:p>
        </p:txBody>
      </p:sp>
      <p:sp>
        <p:nvSpPr>
          <p:cNvPr id="16387" name="Rechteck2"/>
          <p:cNvSpPr>
            <a:spLocks noChangeArrowheads="1"/>
          </p:cNvSpPr>
          <p:nvPr/>
        </p:nvSpPr>
        <p:spPr bwMode="auto">
          <a:xfrm>
            <a:off x="684213" y="4867275"/>
            <a:ext cx="5911850" cy="1081088"/>
          </a:xfrm>
          <a:prstGeom prst="rect">
            <a:avLst/>
          </a:prstGeom>
          <a:solidFill>
            <a:schemeClr val="bg1"/>
          </a:solidFill>
          <a:ln w="9525">
            <a:solidFill>
              <a:schemeClr val="tx1"/>
            </a:solidFill>
            <a:miter lim="800000"/>
            <a:headEnd/>
            <a:tailEnd/>
          </a:ln>
        </p:spPr>
        <p:txBody>
          <a:bodyPr wrap="none" anchor="ctr"/>
          <a:lstStyle/>
          <a:p>
            <a:endParaRPr lang="de-DE">
              <a:latin typeface="Lucida Sans Unicode" pitchFamily="34" charset="0"/>
            </a:endParaRPr>
          </a:p>
        </p:txBody>
      </p:sp>
      <p:sp>
        <p:nvSpPr>
          <p:cNvPr id="16388" name="Rechteck4"/>
          <p:cNvSpPr>
            <a:spLocks noChangeArrowheads="1"/>
          </p:cNvSpPr>
          <p:nvPr/>
        </p:nvSpPr>
        <p:spPr bwMode="auto">
          <a:xfrm>
            <a:off x="2430463" y="2708275"/>
            <a:ext cx="4237037" cy="1081088"/>
          </a:xfrm>
          <a:prstGeom prst="rect">
            <a:avLst/>
          </a:prstGeom>
          <a:solidFill>
            <a:schemeClr val="bg1"/>
          </a:solidFill>
          <a:ln w="9525">
            <a:solidFill>
              <a:schemeClr val="tx1"/>
            </a:solidFill>
            <a:miter lim="800000"/>
            <a:headEnd/>
            <a:tailEnd/>
          </a:ln>
        </p:spPr>
        <p:txBody>
          <a:bodyPr wrap="none" anchor="ctr"/>
          <a:lstStyle/>
          <a:p>
            <a:endParaRPr lang="de-DE">
              <a:latin typeface="Lucida Sans Unicode" pitchFamily="34" charset="0"/>
            </a:endParaRPr>
          </a:p>
        </p:txBody>
      </p:sp>
      <p:sp>
        <p:nvSpPr>
          <p:cNvPr id="16389" name="Rechteck1"/>
          <p:cNvSpPr>
            <a:spLocks noChangeArrowheads="1"/>
          </p:cNvSpPr>
          <p:nvPr/>
        </p:nvSpPr>
        <p:spPr bwMode="auto">
          <a:xfrm>
            <a:off x="1700213" y="3787775"/>
            <a:ext cx="4967287" cy="1081088"/>
          </a:xfrm>
          <a:prstGeom prst="rect">
            <a:avLst/>
          </a:prstGeom>
          <a:solidFill>
            <a:srgbClr val="DDDDDD"/>
          </a:solidFill>
          <a:ln w="9525">
            <a:solidFill>
              <a:schemeClr val="tx1"/>
            </a:solidFill>
            <a:miter lim="800000"/>
            <a:headEnd/>
            <a:tailEnd/>
          </a:ln>
        </p:spPr>
        <p:txBody>
          <a:bodyPr wrap="none" anchor="ctr"/>
          <a:lstStyle/>
          <a:p>
            <a:pPr algn="ctr" eaLnBrk="0" hangingPunct="0"/>
            <a:endParaRPr lang="de-DE" sz="2400">
              <a:latin typeface="Times New Roman" pitchFamily="18" charset="0"/>
            </a:endParaRPr>
          </a:p>
        </p:txBody>
      </p:sp>
      <p:sp>
        <p:nvSpPr>
          <p:cNvPr id="16390" name="Rechteck3"/>
          <p:cNvSpPr>
            <a:spLocks noChangeArrowheads="1"/>
          </p:cNvSpPr>
          <p:nvPr/>
        </p:nvSpPr>
        <p:spPr bwMode="auto">
          <a:xfrm>
            <a:off x="3089275" y="1412875"/>
            <a:ext cx="3506788" cy="1295400"/>
          </a:xfrm>
          <a:prstGeom prst="rect">
            <a:avLst/>
          </a:prstGeom>
          <a:solidFill>
            <a:schemeClr val="bg1"/>
          </a:solidFill>
          <a:ln w="9525">
            <a:solidFill>
              <a:schemeClr val="tx1"/>
            </a:solidFill>
            <a:miter lim="800000"/>
            <a:headEnd/>
            <a:tailEnd/>
          </a:ln>
        </p:spPr>
        <p:txBody>
          <a:bodyPr wrap="none" anchor="ctr"/>
          <a:lstStyle/>
          <a:p>
            <a:endParaRPr lang="de-DE">
              <a:latin typeface="Lucida Sans Unicode" pitchFamily="34" charset="0"/>
            </a:endParaRPr>
          </a:p>
        </p:txBody>
      </p:sp>
      <p:sp>
        <p:nvSpPr>
          <p:cNvPr id="16391" name="Rechteck5"/>
          <p:cNvSpPr>
            <a:spLocks noChangeArrowheads="1"/>
          </p:cNvSpPr>
          <p:nvPr/>
        </p:nvSpPr>
        <p:spPr bwMode="auto">
          <a:xfrm>
            <a:off x="6588125" y="1412875"/>
            <a:ext cx="1152525" cy="3460750"/>
          </a:xfrm>
          <a:prstGeom prst="rect">
            <a:avLst/>
          </a:prstGeom>
          <a:solidFill>
            <a:schemeClr val="bg1"/>
          </a:solidFill>
          <a:ln w="9525">
            <a:solidFill>
              <a:schemeClr val="tx1"/>
            </a:solidFill>
            <a:miter lim="800000"/>
            <a:headEnd/>
            <a:tailEnd/>
          </a:ln>
        </p:spPr>
        <p:txBody>
          <a:bodyPr wrap="none" anchor="ctr"/>
          <a:lstStyle/>
          <a:p>
            <a:pPr eaLnBrk="0" hangingPunct="0"/>
            <a:r>
              <a:rPr lang="en-US" sz="1200" b="1">
                <a:latin typeface="Times New Roman" pitchFamily="18" charset="0"/>
              </a:rPr>
              <a:t>C</a:t>
            </a:r>
            <a:r>
              <a:rPr lang="en-US" sz="1200">
                <a:latin typeface="Times New Roman" pitchFamily="18" charset="0"/>
              </a:rPr>
              <a:t>ognitive</a:t>
            </a:r>
          </a:p>
          <a:p>
            <a:pPr eaLnBrk="0" hangingPunct="0"/>
            <a:r>
              <a:rPr lang="en-US" sz="1200" b="1">
                <a:latin typeface="Times New Roman" pitchFamily="18" charset="0"/>
              </a:rPr>
              <a:t>A</a:t>
            </a:r>
            <a:r>
              <a:rPr lang="en-US" sz="1200">
                <a:latin typeface="Times New Roman" pitchFamily="18" charset="0"/>
              </a:rPr>
              <a:t>cademic</a:t>
            </a:r>
          </a:p>
          <a:p>
            <a:pPr eaLnBrk="0" hangingPunct="0"/>
            <a:r>
              <a:rPr lang="en-US" sz="1200" b="1">
                <a:latin typeface="Times New Roman" pitchFamily="18" charset="0"/>
              </a:rPr>
              <a:t>L</a:t>
            </a:r>
            <a:r>
              <a:rPr lang="en-US" sz="1200">
                <a:latin typeface="Times New Roman" pitchFamily="18" charset="0"/>
              </a:rPr>
              <a:t>anguage</a:t>
            </a:r>
          </a:p>
          <a:p>
            <a:pPr eaLnBrk="0" hangingPunct="0"/>
            <a:r>
              <a:rPr lang="en-US" sz="1200" b="1">
                <a:latin typeface="Times New Roman" pitchFamily="18" charset="0"/>
              </a:rPr>
              <a:t>P</a:t>
            </a:r>
            <a:r>
              <a:rPr lang="en-US" sz="1200">
                <a:latin typeface="Times New Roman" pitchFamily="18" charset="0"/>
              </a:rPr>
              <a:t>roficiency</a:t>
            </a:r>
          </a:p>
          <a:p>
            <a:pPr eaLnBrk="0" hangingPunct="0"/>
            <a:endParaRPr lang="en-US" sz="1400">
              <a:latin typeface="Times New Roman" pitchFamily="18" charset="0"/>
            </a:endParaRPr>
          </a:p>
        </p:txBody>
      </p:sp>
      <p:sp>
        <p:nvSpPr>
          <p:cNvPr id="16392" name="Rechteck6"/>
          <p:cNvSpPr>
            <a:spLocks noChangeArrowheads="1"/>
          </p:cNvSpPr>
          <p:nvPr/>
        </p:nvSpPr>
        <p:spPr bwMode="auto">
          <a:xfrm>
            <a:off x="6588125" y="4868863"/>
            <a:ext cx="1152525" cy="1081087"/>
          </a:xfrm>
          <a:prstGeom prst="rect">
            <a:avLst/>
          </a:prstGeom>
          <a:solidFill>
            <a:schemeClr val="bg1"/>
          </a:solidFill>
          <a:ln w="9525">
            <a:solidFill>
              <a:schemeClr val="tx1"/>
            </a:solidFill>
            <a:miter lim="800000"/>
            <a:headEnd/>
            <a:tailEnd/>
          </a:ln>
        </p:spPr>
        <p:txBody>
          <a:bodyPr wrap="none" anchor="ctr"/>
          <a:lstStyle/>
          <a:p>
            <a:pPr eaLnBrk="0" hangingPunct="0"/>
            <a:r>
              <a:rPr lang="en-US" sz="1200" b="1">
                <a:latin typeface="Times New Roman" pitchFamily="18" charset="0"/>
              </a:rPr>
              <a:t>B</a:t>
            </a:r>
            <a:r>
              <a:rPr lang="en-US" sz="1200">
                <a:latin typeface="Times New Roman" pitchFamily="18" charset="0"/>
              </a:rPr>
              <a:t>asic</a:t>
            </a:r>
          </a:p>
          <a:p>
            <a:pPr eaLnBrk="0" hangingPunct="0"/>
            <a:r>
              <a:rPr lang="en-US" sz="1200" b="1">
                <a:latin typeface="Times New Roman" pitchFamily="18" charset="0"/>
              </a:rPr>
              <a:t>I</a:t>
            </a:r>
            <a:r>
              <a:rPr lang="en-US" sz="1200">
                <a:latin typeface="Times New Roman" pitchFamily="18" charset="0"/>
              </a:rPr>
              <a:t>nterpersonal</a:t>
            </a:r>
          </a:p>
          <a:p>
            <a:pPr eaLnBrk="0" hangingPunct="0"/>
            <a:r>
              <a:rPr lang="en-US" sz="1200" b="1">
                <a:latin typeface="Times New Roman" pitchFamily="18" charset="0"/>
              </a:rPr>
              <a:t>C</a:t>
            </a:r>
            <a:r>
              <a:rPr lang="en-US" sz="1200">
                <a:latin typeface="Times New Roman" pitchFamily="18" charset="0"/>
              </a:rPr>
              <a:t>ommunication</a:t>
            </a:r>
          </a:p>
          <a:p>
            <a:pPr eaLnBrk="0" hangingPunct="0"/>
            <a:r>
              <a:rPr lang="en-US" sz="1200" b="1">
                <a:latin typeface="Times New Roman" pitchFamily="18" charset="0"/>
              </a:rPr>
              <a:t>S</a:t>
            </a:r>
            <a:r>
              <a:rPr lang="en-US" sz="1200">
                <a:latin typeface="Times New Roman" pitchFamily="18" charset="0"/>
              </a:rPr>
              <a:t>kills</a:t>
            </a:r>
          </a:p>
        </p:txBody>
      </p:sp>
      <p:sp>
        <p:nvSpPr>
          <p:cNvPr id="16393" name="AutoForm1"/>
          <p:cNvSpPr>
            <a:spLocks noChangeArrowheads="1"/>
          </p:cNvSpPr>
          <p:nvPr/>
        </p:nvSpPr>
        <p:spPr bwMode="auto">
          <a:xfrm>
            <a:off x="7956550" y="1628775"/>
            <a:ext cx="792163" cy="4321175"/>
          </a:xfrm>
          <a:prstGeom prst="upArrow">
            <a:avLst>
              <a:gd name="adj1" fmla="val 50000"/>
              <a:gd name="adj2" fmla="val 150010"/>
            </a:avLst>
          </a:prstGeom>
          <a:solidFill>
            <a:schemeClr val="accent2"/>
          </a:solidFill>
          <a:ln w="9525">
            <a:solidFill>
              <a:schemeClr val="tx1"/>
            </a:solidFill>
            <a:miter lim="800000"/>
            <a:headEnd/>
            <a:tailEnd/>
          </a:ln>
        </p:spPr>
        <p:txBody>
          <a:bodyPr vert="eaVert" wrap="none" anchor="ctr"/>
          <a:lstStyle/>
          <a:p>
            <a:endParaRPr lang="de-DE">
              <a:latin typeface="Lucida Sans Unicode" pitchFamily="34" charset="0"/>
            </a:endParaRPr>
          </a:p>
        </p:txBody>
      </p:sp>
      <p:sp>
        <p:nvSpPr>
          <p:cNvPr id="16394" name="Textbox2"/>
          <p:cNvSpPr txBox="1">
            <a:spLocks noChangeArrowheads="1"/>
          </p:cNvSpPr>
          <p:nvPr/>
        </p:nvSpPr>
        <p:spPr bwMode="auto">
          <a:xfrm>
            <a:off x="908050" y="5094288"/>
            <a:ext cx="5400675" cy="522287"/>
          </a:xfrm>
          <a:prstGeom prst="rect">
            <a:avLst/>
          </a:prstGeom>
          <a:noFill/>
          <a:ln w="9525">
            <a:noFill/>
            <a:miter lim="800000"/>
            <a:headEnd/>
            <a:tailEnd/>
          </a:ln>
        </p:spPr>
        <p:txBody>
          <a:bodyPr>
            <a:spAutoFit/>
          </a:bodyPr>
          <a:lstStyle/>
          <a:p>
            <a:pPr eaLnBrk="0" hangingPunct="0"/>
            <a:r>
              <a:rPr lang="en-US" sz="1400">
                <a:latin typeface="Times New Roman" pitchFamily="18" charset="0"/>
              </a:rPr>
              <a:t>Umgangssprache – Alltagssprache – Sprache der informellen Interaktion</a:t>
            </a:r>
          </a:p>
          <a:p>
            <a:pPr eaLnBrk="0" hangingPunct="0"/>
            <a:r>
              <a:rPr lang="en-US" sz="1400" b="1">
                <a:latin typeface="Wingdings" pitchFamily="2" charset="2"/>
              </a:rPr>
              <a:t></a:t>
            </a:r>
            <a:r>
              <a:rPr lang="en-US" sz="1400" b="1">
                <a:latin typeface="Times New Roman" pitchFamily="18" charset="0"/>
              </a:rPr>
              <a:t> BICS</a:t>
            </a:r>
          </a:p>
        </p:txBody>
      </p:sp>
      <p:sp>
        <p:nvSpPr>
          <p:cNvPr id="16395" name="Textbox5"/>
          <p:cNvSpPr txBox="1">
            <a:spLocks noChangeArrowheads="1"/>
          </p:cNvSpPr>
          <p:nvPr/>
        </p:nvSpPr>
        <p:spPr bwMode="auto">
          <a:xfrm>
            <a:off x="900113" y="5661025"/>
            <a:ext cx="5759450" cy="646113"/>
          </a:xfrm>
          <a:prstGeom prst="rect">
            <a:avLst/>
          </a:prstGeom>
          <a:noFill/>
          <a:ln w="9525">
            <a:noFill/>
            <a:miter lim="800000"/>
            <a:headEnd/>
            <a:tailEnd/>
          </a:ln>
        </p:spPr>
        <p:txBody>
          <a:bodyPr>
            <a:spAutoFit/>
          </a:bodyPr>
          <a:lstStyle/>
          <a:p>
            <a:pPr defTabSz="0" eaLnBrk="0" hangingPunct="0">
              <a:tabLst>
                <a:tab pos="622300" algn="l"/>
              </a:tabLst>
            </a:pPr>
            <a:r>
              <a:rPr lang="en-US" sz="1200" u="sng">
                <a:latin typeface="Times New Roman" pitchFamily="18" charset="0"/>
              </a:rPr>
              <a:t>Beispiele:</a:t>
            </a:r>
            <a:r>
              <a:rPr lang="en-US" sz="1200">
                <a:latin typeface="Times New Roman" pitchFamily="18" charset="0"/>
              </a:rPr>
              <a:t> </a:t>
            </a:r>
            <a:r>
              <a:rPr lang="en-US" sz="1200" b="1">
                <a:solidFill>
                  <a:srgbClr val="00B050"/>
                </a:solidFill>
                <a:latin typeface="Tahoma" pitchFamily="34" charset="0"/>
                <a:cs typeface="Tahoma" pitchFamily="34" charset="0"/>
              </a:rPr>
              <a:t>Wohin geh’se? Trinkste ´ne Cola? Hasse mal n´Moment Zeit?</a:t>
            </a:r>
          </a:p>
          <a:p>
            <a:pPr defTabSz="0" eaLnBrk="0" hangingPunct="0">
              <a:tabLst>
                <a:tab pos="622300" algn="l"/>
              </a:tabLst>
            </a:pPr>
            <a:r>
              <a:rPr lang="en-US" sz="1200" b="1">
                <a:solidFill>
                  <a:srgbClr val="00B050"/>
                </a:solidFill>
                <a:latin typeface="Tahoma" pitchFamily="34" charset="0"/>
                <a:cs typeface="Tahoma" pitchFamily="34" charset="0"/>
              </a:rPr>
              <a:t>    </a:t>
            </a:r>
          </a:p>
          <a:p>
            <a:pPr defTabSz="0" eaLnBrk="0" hangingPunct="0">
              <a:tabLst>
                <a:tab pos="622300" algn="l"/>
              </a:tabLst>
            </a:pPr>
            <a:r>
              <a:rPr lang="en-US" sz="1200" b="1">
                <a:solidFill>
                  <a:srgbClr val="00B050"/>
                </a:solidFill>
                <a:latin typeface="Tahoma" pitchFamily="34" charset="0"/>
                <a:cs typeface="Tahoma" pitchFamily="34" charset="0"/>
              </a:rPr>
              <a:t>                                                                                        </a:t>
            </a:r>
          </a:p>
        </p:txBody>
      </p:sp>
      <p:sp>
        <p:nvSpPr>
          <p:cNvPr id="16396" name="Textbox4"/>
          <p:cNvSpPr txBox="1">
            <a:spLocks noChangeArrowheads="1"/>
          </p:cNvSpPr>
          <p:nvPr/>
        </p:nvSpPr>
        <p:spPr bwMode="auto">
          <a:xfrm>
            <a:off x="1692275" y="3778250"/>
            <a:ext cx="4349750" cy="730250"/>
          </a:xfrm>
          <a:prstGeom prst="rect">
            <a:avLst/>
          </a:prstGeom>
          <a:noFill/>
          <a:ln w="9525">
            <a:noFill/>
            <a:miter lim="800000"/>
            <a:headEnd/>
            <a:tailEnd/>
          </a:ln>
        </p:spPr>
        <p:txBody>
          <a:bodyPr wrap="none">
            <a:spAutoFit/>
          </a:bodyPr>
          <a:lstStyle/>
          <a:p>
            <a:pPr eaLnBrk="0" hangingPunct="0"/>
            <a:r>
              <a:rPr lang="en-US" sz="1400">
                <a:latin typeface="Times New Roman" pitchFamily="18" charset="0"/>
              </a:rPr>
              <a:t>Fächerübergreifende Schulsprache – Unterrichtssprache – </a:t>
            </a:r>
          </a:p>
          <a:p>
            <a:pPr eaLnBrk="0" hangingPunct="0"/>
            <a:r>
              <a:rPr lang="en-US" sz="1400">
                <a:latin typeface="Times New Roman" pitchFamily="18" charset="0"/>
              </a:rPr>
              <a:t>Bildungssprache</a:t>
            </a:r>
          </a:p>
          <a:p>
            <a:pPr eaLnBrk="0" hangingPunct="0"/>
            <a:r>
              <a:rPr lang="en-US" sz="1400" b="1">
                <a:latin typeface="Wingdings" pitchFamily="2" charset="2"/>
              </a:rPr>
              <a:t></a:t>
            </a:r>
            <a:r>
              <a:rPr lang="en-US" sz="1400" b="1">
                <a:latin typeface="Times New Roman" pitchFamily="18" charset="0"/>
              </a:rPr>
              <a:t> CALP</a:t>
            </a:r>
          </a:p>
        </p:txBody>
      </p:sp>
      <p:sp>
        <p:nvSpPr>
          <p:cNvPr id="16397" name="Textbox3"/>
          <p:cNvSpPr txBox="1">
            <a:spLocks noChangeArrowheads="1"/>
          </p:cNvSpPr>
          <p:nvPr/>
        </p:nvSpPr>
        <p:spPr bwMode="auto">
          <a:xfrm>
            <a:off x="1692275" y="4411663"/>
            <a:ext cx="4722813" cy="461962"/>
          </a:xfrm>
          <a:prstGeom prst="rect">
            <a:avLst/>
          </a:prstGeom>
          <a:noFill/>
          <a:ln w="9525">
            <a:noFill/>
            <a:miter lim="800000"/>
            <a:headEnd/>
            <a:tailEnd/>
          </a:ln>
        </p:spPr>
        <p:txBody>
          <a:bodyPr>
            <a:spAutoFit/>
          </a:bodyPr>
          <a:lstStyle/>
          <a:p>
            <a:pPr defTabSz="0" eaLnBrk="0" hangingPunct="0">
              <a:tabLst>
                <a:tab pos="622300" algn="l"/>
              </a:tabLst>
            </a:pPr>
            <a:r>
              <a:rPr lang="en-US" sz="1200" u="sng">
                <a:latin typeface="Times New Roman" pitchFamily="18" charset="0"/>
              </a:rPr>
              <a:t>Beispiel:</a:t>
            </a:r>
            <a:r>
              <a:rPr lang="en-US" sz="1200">
                <a:latin typeface="Times New Roman" pitchFamily="18" charset="0"/>
              </a:rPr>
              <a:t> </a:t>
            </a:r>
            <a:r>
              <a:rPr lang="en-US" sz="1200" b="1">
                <a:solidFill>
                  <a:srgbClr val="00B050"/>
                </a:solidFill>
                <a:latin typeface="Tahoma" pitchFamily="34" charset="0"/>
                <a:cs typeface="Tahoma" pitchFamily="34" charset="0"/>
              </a:rPr>
              <a:t>In der morgigen Klassenarbeit dürft ihr eine Formelsammlung	verwenden. // 5 ist größer als 1.</a:t>
            </a:r>
          </a:p>
        </p:txBody>
      </p:sp>
      <p:sp>
        <p:nvSpPr>
          <p:cNvPr id="16398" name="Textbox7"/>
          <p:cNvSpPr txBox="1">
            <a:spLocks noChangeArrowheads="1"/>
          </p:cNvSpPr>
          <p:nvPr/>
        </p:nvSpPr>
        <p:spPr bwMode="auto">
          <a:xfrm>
            <a:off x="2411413" y="2779713"/>
            <a:ext cx="2560637" cy="730250"/>
          </a:xfrm>
          <a:prstGeom prst="rect">
            <a:avLst/>
          </a:prstGeom>
          <a:noFill/>
          <a:ln w="9525">
            <a:noFill/>
            <a:miter lim="800000"/>
            <a:headEnd/>
            <a:tailEnd/>
          </a:ln>
        </p:spPr>
        <p:txBody>
          <a:bodyPr wrap="none">
            <a:spAutoFit/>
          </a:bodyPr>
          <a:lstStyle/>
          <a:p>
            <a:pPr eaLnBrk="0" hangingPunct="0"/>
            <a:r>
              <a:rPr lang="en-US" sz="1400">
                <a:latin typeface="Times New Roman" pitchFamily="18" charset="0"/>
              </a:rPr>
              <a:t>Fachunterrichtliche Schulsprache</a:t>
            </a:r>
          </a:p>
          <a:p>
            <a:pPr eaLnBrk="0" hangingPunct="0"/>
            <a:r>
              <a:rPr lang="en-US" sz="1400" b="1">
                <a:latin typeface="Wingdings" pitchFamily="2" charset="2"/>
              </a:rPr>
              <a:t></a:t>
            </a:r>
            <a:r>
              <a:rPr lang="en-US" sz="1400" b="1">
                <a:latin typeface="Times New Roman" pitchFamily="18" charset="0"/>
              </a:rPr>
              <a:t> CALP</a:t>
            </a:r>
          </a:p>
          <a:p>
            <a:pPr eaLnBrk="0" hangingPunct="0"/>
            <a:endParaRPr lang="en-US" sz="1400">
              <a:latin typeface="Times New Roman" pitchFamily="18" charset="0"/>
            </a:endParaRPr>
          </a:p>
        </p:txBody>
      </p:sp>
      <p:sp>
        <p:nvSpPr>
          <p:cNvPr id="16399" name="Textbox1"/>
          <p:cNvSpPr txBox="1">
            <a:spLocks noChangeArrowheads="1"/>
          </p:cNvSpPr>
          <p:nvPr/>
        </p:nvSpPr>
        <p:spPr bwMode="auto">
          <a:xfrm>
            <a:off x="2411413" y="3427413"/>
            <a:ext cx="3898900" cy="276225"/>
          </a:xfrm>
          <a:prstGeom prst="rect">
            <a:avLst/>
          </a:prstGeom>
          <a:noFill/>
          <a:ln w="9525">
            <a:noFill/>
            <a:miter lim="800000"/>
            <a:headEnd/>
            <a:tailEnd/>
          </a:ln>
        </p:spPr>
        <p:txBody>
          <a:bodyPr wrap="none">
            <a:spAutoFit/>
          </a:bodyPr>
          <a:lstStyle/>
          <a:p>
            <a:pPr eaLnBrk="0" hangingPunct="0"/>
            <a:r>
              <a:rPr lang="en-US" sz="1200" u="sng">
                <a:latin typeface="Times New Roman" pitchFamily="18" charset="0"/>
              </a:rPr>
              <a:t>Beispiel:</a:t>
            </a:r>
            <a:r>
              <a:rPr lang="en-US" sz="1200">
                <a:latin typeface="Times New Roman" pitchFamily="18" charset="0"/>
              </a:rPr>
              <a:t> </a:t>
            </a:r>
            <a:r>
              <a:rPr lang="en-US" sz="1200" b="1">
                <a:solidFill>
                  <a:srgbClr val="00B050"/>
                </a:solidFill>
                <a:latin typeface="Tahoma" pitchFamily="34" charset="0"/>
                <a:cs typeface="Tahoma" pitchFamily="34" charset="0"/>
              </a:rPr>
              <a:t>Die Gerade schneidet die Y-Achse bei -4</a:t>
            </a:r>
            <a:r>
              <a:rPr lang="en-US" sz="1200">
                <a:solidFill>
                  <a:srgbClr val="00B050"/>
                </a:solidFill>
                <a:latin typeface="Tahoma" pitchFamily="34" charset="0"/>
                <a:cs typeface="Tahoma" pitchFamily="34" charset="0"/>
              </a:rPr>
              <a:t>.</a:t>
            </a:r>
          </a:p>
        </p:txBody>
      </p:sp>
      <p:sp>
        <p:nvSpPr>
          <p:cNvPr id="16400" name="Textbox6"/>
          <p:cNvSpPr txBox="1">
            <a:spLocks noChangeArrowheads="1"/>
          </p:cNvSpPr>
          <p:nvPr/>
        </p:nvSpPr>
        <p:spPr bwMode="auto">
          <a:xfrm>
            <a:off x="3132138" y="1627188"/>
            <a:ext cx="2817812" cy="517525"/>
          </a:xfrm>
          <a:prstGeom prst="rect">
            <a:avLst/>
          </a:prstGeom>
          <a:noFill/>
          <a:ln w="9525">
            <a:noFill/>
            <a:miter lim="800000"/>
            <a:headEnd/>
            <a:tailEnd/>
          </a:ln>
        </p:spPr>
        <p:txBody>
          <a:bodyPr wrap="none">
            <a:spAutoFit/>
          </a:bodyPr>
          <a:lstStyle/>
          <a:p>
            <a:pPr eaLnBrk="0" hangingPunct="0"/>
            <a:r>
              <a:rPr lang="en-US" sz="1400">
                <a:latin typeface="Times New Roman" pitchFamily="18" charset="0"/>
              </a:rPr>
              <a:t>Fachsprache – Wissenschaftssprache</a:t>
            </a:r>
          </a:p>
          <a:p>
            <a:pPr eaLnBrk="0" hangingPunct="0"/>
            <a:r>
              <a:rPr lang="en-US" sz="1400" b="1">
                <a:latin typeface="Wingdings" pitchFamily="2" charset="2"/>
              </a:rPr>
              <a:t></a:t>
            </a:r>
            <a:r>
              <a:rPr lang="en-US" sz="1400" b="1">
                <a:latin typeface="Times New Roman" pitchFamily="18" charset="0"/>
              </a:rPr>
              <a:t> CALP</a:t>
            </a:r>
          </a:p>
        </p:txBody>
      </p:sp>
      <p:sp>
        <p:nvSpPr>
          <p:cNvPr id="20" name="Textbox9"/>
          <p:cNvSpPr txBox="1">
            <a:spLocks noChangeArrowheads="1"/>
          </p:cNvSpPr>
          <p:nvPr/>
        </p:nvSpPr>
        <p:spPr bwMode="auto">
          <a:xfrm>
            <a:off x="3132138" y="2203450"/>
            <a:ext cx="3490912" cy="554038"/>
          </a:xfrm>
          <a:prstGeom prst="rect">
            <a:avLst/>
          </a:prstGeom>
          <a:noFill/>
          <a:ln w="9525">
            <a:noFill/>
            <a:miter lim="800000"/>
            <a:headEnd/>
            <a:tailEnd/>
          </a:ln>
        </p:spPr>
        <p:txBody>
          <a:bodyPr wrap="none">
            <a:spAutoFit/>
          </a:bodyPr>
          <a:lstStyle/>
          <a:p>
            <a:pPr fontAlgn="auto">
              <a:spcBef>
                <a:spcPct val="50000"/>
              </a:spcBef>
              <a:spcAft>
                <a:spcPts val="0"/>
              </a:spcAft>
              <a:defRPr/>
            </a:pPr>
            <a:r>
              <a:rPr lang="en-US" sz="1200" u="sng" dirty="0" err="1">
                <a:latin typeface="Times New Roman" pitchFamily="18" charset="0"/>
                <a:cs typeface="+mn-cs"/>
              </a:rPr>
              <a:t>Beispiel</a:t>
            </a:r>
            <a:r>
              <a:rPr lang="en-US" sz="1200" u="sng" dirty="0">
                <a:latin typeface="Times New Roman" pitchFamily="18" charset="0"/>
                <a:cs typeface="+mn-cs"/>
              </a:rPr>
              <a:t>:</a:t>
            </a:r>
            <a:r>
              <a:rPr lang="en-US" sz="1200" dirty="0">
                <a:latin typeface="Times New Roman" pitchFamily="18" charset="0"/>
                <a:cs typeface="+mn-cs"/>
              </a:rPr>
              <a:t> </a:t>
            </a:r>
            <a:r>
              <a:rPr lang="de-DE" sz="1200" b="1" dirty="0">
                <a:solidFill>
                  <a:srgbClr val="00B050"/>
                </a:solidFill>
                <a:effectLst>
                  <a:outerShdw blurRad="38100" dist="38100" dir="2700000" algn="tl">
                    <a:srgbClr val="C0C0C0"/>
                  </a:outerShdw>
                </a:effectLst>
                <a:latin typeface="Tahoma" pitchFamily="34" charset="0"/>
                <a:cs typeface="+mn-cs"/>
              </a:rPr>
              <a:t>Die Denaturierung der Proteine ist</a:t>
            </a:r>
          </a:p>
          <a:p>
            <a:pPr fontAlgn="auto">
              <a:spcBef>
                <a:spcPct val="50000"/>
              </a:spcBef>
              <a:spcAft>
                <a:spcPts val="0"/>
              </a:spcAft>
              <a:defRPr/>
            </a:pPr>
            <a:r>
              <a:rPr lang="de-DE" sz="1200" b="1" dirty="0">
                <a:solidFill>
                  <a:srgbClr val="00B050"/>
                </a:solidFill>
                <a:effectLst>
                  <a:outerShdw blurRad="38100" dist="38100" dir="2700000" algn="tl">
                    <a:srgbClr val="C0C0C0"/>
                  </a:outerShdw>
                </a:effectLst>
                <a:latin typeface="Tahoma" pitchFamily="34" charset="0"/>
                <a:cs typeface="+mn-cs"/>
              </a:rPr>
              <a:t>                      eine irreversible Koagulation. </a:t>
            </a:r>
            <a:endParaRPr lang="en-US" sz="1200" b="1" dirty="0">
              <a:solidFill>
                <a:srgbClr val="00B050"/>
              </a:solidFill>
              <a:latin typeface="Times New Roman" pitchFamily="18" charset="0"/>
              <a:cs typeface="+mn-cs"/>
            </a:endParaRPr>
          </a:p>
        </p:txBody>
      </p:sp>
      <p:sp>
        <p:nvSpPr>
          <p:cNvPr id="16402" name="Textbox8"/>
          <p:cNvSpPr txBox="1">
            <a:spLocks noChangeArrowheads="1"/>
          </p:cNvSpPr>
          <p:nvPr/>
        </p:nvSpPr>
        <p:spPr bwMode="auto">
          <a:xfrm>
            <a:off x="1187450" y="3787775"/>
            <a:ext cx="438150" cy="1006475"/>
          </a:xfrm>
          <a:prstGeom prst="rect">
            <a:avLst/>
          </a:prstGeom>
          <a:noFill/>
          <a:ln w="9525">
            <a:noFill/>
            <a:miter lim="800000"/>
            <a:headEnd/>
            <a:tailEnd/>
          </a:ln>
        </p:spPr>
        <p:txBody>
          <a:bodyPr wrap="none">
            <a:spAutoFit/>
          </a:bodyPr>
          <a:lstStyle/>
          <a:p>
            <a:pPr eaLnBrk="0" hangingPunct="0"/>
            <a:r>
              <a:rPr lang="en-US" sz="6000">
                <a:solidFill>
                  <a:srgbClr val="FF3300"/>
                </a:solidFill>
                <a:latin typeface="Times New Roman" pitchFamily="18"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468313" y="1196975"/>
            <a:ext cx="8229600" cy="5256213"/>
          </a:xfrm>
          <a:prstGeom prst="rect">
            <a:avLst/>
          </a:prstGeom>
          <a:noFill/>
          <a:ln w="9525">
            <a:noFill/>
            <a:miter lim="800000"/>
            <a:headEnd/>
            <a:tailEnd/>
          </a:ln>
        </p:spPr>
        <p:txBody>
          <a:bodyPr/>
          <a:lstStyle/>
          <a:p>
            <a:pPr marL="565150" indent="-457200">
              <a:spcBef>
                <a:spcPct val="20000"/>
              </a:spcBef>
              <a:buFont typeface="Wingdings" pitchFamily="2" charset="2"/>
              <a:buChar char="Ø"/>
            </a:pPr>
            <a:endParaRPr lang="de-DE" sz="1100" b="1">
              <a:solidFill>
                <a:srgbClr val="007976"/>
              </a:solidFill>
              <a:latin typeface="Century Gothic" pitchFamily="34" charset="0"/>
            </a:endParaRPr>
          </a:p>
          <a:p>
            <a:pPr marL="565150" indent="-457200">
              <a:spcBef>
                <a:spcPct val="20000"/>
              </a:spcBef>
              <a:buFont typeface="Wingdings" pitchFamily="2" charset="2"/>
              <a:buChar char="Ø"/>
            </a:pPr>
            <a:r>
              <a:rPr lang="de-DE" sz="1100" b="1">
                <a:latin typeface="Century Gothic" pitchFamily="34" charset="0"/>
              </a:rPr>
              <a:t>1. Phase: Kleingruppe</a:t>
            </a:r>
          </a:p>
          <a:p>
            <a:pPr marL="565150" indent="-457200">
              <a:spcBef>
                <a:spcPct val="20000"/>
              </a:spcBef>
              <a:buFont typeface="Wingdings" pitchFamily="2" charset="2"/>
              <a:buChar char="Ø"/>
            </a:pPr>
            <a:r>
              <a:rPr lang="de-DE" sz="1600" b="1">
                <a:solidFill>
                  <a:srgbClr val="00CCFF"/>
                </a:solidFill>
                <a:latin typeface="Century Gothic" pitchFamily="34" charset="0"/>
              </a:rPr>
              <a:t>Ba: Mach das ein bisschen auf… </a:t>
            </a:r>
            <a:r>
              <a:rPr lang="de-DE" sz="1600" b="1">
                <a:solidFill>
                  <a:srgbClr val="00B050"/>
                </a:solidFill>
                <a:latin typeface="Century Gothic" pitchFamily="34" charset="0"/>
              </a:rPr>
              <a:t>Bi: Wir machen jetzt Essig da rein…</a:t>
            </a:r>
          </a:p>
          <a:p>
            <a:pPr marL="565150" indent="-457200">
              <a:spcBef>
                <a:spcPct val="20000"/>
              </a:spcBef>
              <a:buFont typeface="Wingdings" pitchFamily="2" charset="2"/>
              <a:buChar char="Ø"/>
            </a:pPr>
            <a:r>
              <a:rPr lang="de-DE" sz="1600" b="1">
                <a:solidFill>
                  <a:srgbClr val="00B050"/>
                </a:solidFill>
                <a:latin typeface="Century Gothic" pitchFamily="34" charset="0"/>
              </a:rPr>
              <a:t> </a:t>
            </a:r>
            <a:r>
              <a:rPr lang="de-DE" sz="1600" b="1">
                <a:solidFill>
                  <a:srgbClr val="FF9900"/>
                </a:solidFill>
                <a:latin typeface="Century Gothic" pitchFamily="34" charset="0"/>
              </a:rPr>
              <a:t>Ke: Da hättste so machen müssen…</a:t>
            </a:r>
          </a:p>
          <a:p>
            <a:pPr marL="565150" indent="-457200">
              <a:spcBef>
                <a:spcPct val="20000"/>
              </a:spcBef>
            </a:pPr>
            <a:endParaRPr lang="de-DE" sz="1600" b="1">
              <a:solidFill>
                <a:srgbClr val="FF9900"/>
              </a:solidFill>
              <a:latin typeface="Century Gothic" pitchFamily="34" charset="0"/>
            </a:endParaRPr>
          </a:p>
        </p:txBody>
      </p:sp>
      <p:sp>
        <p:nvSpPr>
          <p:cNvPr id="3" name="Rectangle 2"/>
          <p:cNvSpPr txBox="1">
            <a:spLocks noChangeArrowheads="1"/>
          </p:cNvSpPr>
          <p:nvPr/>
        </p:nvSpPr>
        <p:spPr>
          <a:xfrm>
            <a:off x="468313" y="115888"/>
            <a:ext cx="8229600" cy="1143000"/>
          </a:xfrm>
          <a:prstGeom prst="rect">
            <a:avLst/>
          </a:prstGeom>
        </p:spPr>
        <p:txBody>
          <a:bodyPr>
            <a:normAutofit fontScale="97500"/>
          </a:bodyPr>
          <a:lstStyle/>
          <a:p>
            <a:pPr algn="ctr" fontAlgn="auto">
              <a:spcAft>
                <a:spcPts val="0"/>
              </a:spcAft>
              <a:defRPr/>
            </a:pPr>
            <a:r>
              <a:rPr lang="de-DE" sz="3600" dirty="0">
                <a:latin typeface="Century Gothic" pitchFamily="34" charset="0"/>
                <a:cs typeface="+mn-cs"/>
              </a:rPr>
              <a:t>Ein weiteres Beispiel aus der Praxis:</a:t>
            </a:r>
            <a:br>
              <a:rPr lang="de-DE" sz="3600" dirty="0">
                <a:latin typeface="Century Gothic" pitchFamily="34" charset="0"/>
                <a:cs typeface="+mn-cs"/>
              </a:rPr>
            </a:br>
            <a:r>
              <a:rPr lang="de-DE" sz="2200" dirty="0">
                <a:latin typeface="Century Gothic" pitchFamily="34" charset="0"/>
                <a:ea typeface="+mj-ea"/>
                <a:cs typeface="+mj-cs"/>
              </a:rPr>
              <a:t>Einheit:  Erderwärmung – Kohlendioxyd sichtbar machen </a:t>
            </a:r>
            <a:br>
              <a:rPr lang="de-DE" sz="2200" dirty="0">
                <a:latin typeface="Century Gothic" pitchFamily="34" charset="0"/>
                <a:ea typeface="+mj-ea"/>
                <a:cs typeface="+mj-cs"/>
              </a:rPr>
            </a:br>
            <a:r>
              <a:rPr lang="de-DE" sz="1200" dirty="0">
                <a:latin typeface="Century Gothic" pitchFamily="34" charset="0"/>
                <a:ea typeface="+mj-ea"/>
                <a:cs typeface="+mj-cs"/>
              </a:rPr>
              <a:t>(4. Klasse Grundschule)</a:t>
            </a:r>
            <a:endParaRPr lang="de-DE" sz="1200" dirty="0">
              <a:latin typeface="Century Gothic"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468313" y="1196975"/>
            <a:ext cx="8229600" cy="5256213"/>
          </a:xfrm>
          <a:prstGeom prst="rect">
            <a:avLst/>
          </a:prstGeom>
          <a:noFill/>
          <a:ln w="9525">
            <a:noFill/>
            <a:miter lim="800000"/>
            <a:headEnd/>
            <a:tailEnd/>
          </a:ln>
        </p:spPr>
        <p:txBody>
          <a:bodyPr/>
          <a:lstStyle/>
          <a:p>
            <a:pPr marL="565150" indent="-457200">
              <a:spcBef>
                <a:spcPct val="20000"/>
              </a:spcBef>
              <a:buFont typeface="Wingdings" pitchFamily="2" charset="2"/>
              <a:buChar char="Ø"/>
            </a:pPr>
            <a:endParaRPr lang="de-DE" sz="1100" b="1">
              <a:solidFill>
                <a:srgbClr val="007976"/>
              </a:solidFill>
              <a:latin typeface="Century Gothic" pitchFamily="34" charset="0"/>
            </a:endParaRPr>
          </a:p>
          <a:p>
            <a:pPr marL="565150" indent="-457200">
              <a:spcBef>
                <a:spcPct val="20000"/>
              </a:spcBef>
              <a:buFont typeface="Wingdings" pitchFamily="2" charset="2"/>
              <a:buChar char="Ø"/>
            </a:pPr>
            <a:r>
              <a:rPr lang="de-DE" sz="1100" b="1">
                <a:latin typeface="Century Gothic" pitchFamily="34" charset="0"/>
              </a:rPr>
              <a:t>1. Phase: Kleingruppe</a:t>
            </a:r>
          </a:p>
          <a:p>
            <a:pPr marL="565150" indent="-457200">
              <a:spcBef>
                <a:spcPct val="20000"/>
              </a:spcBef>
              <a:buFont typeface="Wingdings" pitchFamily="2" charset="2"/>
              <a:buChar char="Ø"/>
            </a:pPr>
            <a:r>
              <a:rPr lang="de-DE" sz="1600" b="1">
                <a:solidFill>
                  <a:srgbClr val="00CCFF"/>
                </a:solidFill>
                <a:latin typeface="Century Gothic" pitchFamily="34" charset="0"/>
              </a:rPr>
              <a:t>Ba: Mach das ein bisschen auf… </a:t>
            </a:r>
            <a:r>
              <a:rPr lang="de-DE" sz="1600" b="1">
                <a:solidFill>
                  <a:srgbClr val="00B050"/>
                </a:solidFill>
                <a:latin typeface="Century Gothic" pitchFamily="34" charset="0"/>
              </a:rPr>
              <a:t>Bi: Wir machen jetzt Essig da rein…</a:t>
            </a:r>
          </a:p>
          <a:p>
            <a:pPr marL="565150" indent="-457200">
              <a:spcBef>
                <a:spcPct val="20000"/>
              </a:spcBef>
              <a:buFont typeface="Wingdings" pitchFamily="2" charset="2"/>
              <a:buChar char="Ø"/>
            </a:pPr>
            <a:r>
              <a:rPr lang="de-DE" sz="1600" b="1">
                <a:solidFill>
                  <a:srgbClr val="00B050"/>
                </a:solidFill>
                <a:latin typeface="Century Gothic" pitchFamily="34" charset="0"/>
              </a:rPr>
              <a:t> </a:t>
            </a:r>
            <a:r>
              <a:rPr lang="de-DE" sz="1600" b="1">
                <a:solidFill>
                  <a:srgbClr val="FF9900"/>
                </a:solidFill>
                <a:latin typeface="Century Gothic" pitchFamily="34" charset="0"/>
              </a:rPr>
              <a:t>Ke: Da hättste so machen müssen…</a:t>
            </a:r>
          </a:p>
          <a:p>
            <a:pPr marL="565150" indent="-457200">
              <a:spcBef>
                <a:spcPct val="20000"/>
              </a:spcBef>
              <a:buFont typeface="Wingdings" pitchFamily="2" charset="2"/>
              <a:buChar char="Ø"/>
            </a:pPr>
            <a:endParaRPr lang="de-DE" sz="1600" b="1">
              <a:solidFill>
                <a:srgbClr val="FF9900"/>
              </a:solidFill>
              <a:latin typeface="Century Gothic" pitchFamily="34" charset="0"/>
            </a:endParaRPr>
          </a:p>
          <a:p>
            <a:pPr marL="565150" indent="-457200">
              <a:spcBef>
                <a:spcPct val="20000"/>
              </a:spcBef>
              <a:buFont typeface="Wingdings" pitchFamily="2" charset="2"/>
              <a:buChar char="Ø"/>
            </a:pPr>
            <a:r>
              <a:rPr lang="de-DE" sz="1100" b="1">
                <a:latin typeface="Century Gothic" pitchFamily="34" charset="0"/>
              </a:rPr>
              <a:t>2. Phase: Gerüstbau – Vorstellung vor anderen Kindern  - Micro-Scaffolding </a:t>
            </a:r>
          </a:p>
          <a:p>
            <a:pPr marL="565150" indent="-457200">
              <a:spcBef>
                <a:spcPct val="20000"/>
              </a:spcBef>
              <a:buFont typeface="Wingdings" pitchFamily="2" charset="2"/>
              <a:buChar char="Ø"/>
            </a:pPr>
            <a:r>
              <a:rPr lang="de-DE" sz="1400" b="1">
                <a:solidFill>
                  <a:srgbClr val="007976"/>
                </a:solidFill>
                <a:latin typeface="Century Gothic" pitchFamily="34" charset="0"/>
              </a:rPr>
              <a:t>        </a:t>
            </a:r>
            <a:r>
              <a:rPr lang="de-DE" sz="1600" b="1">
                <a:solidFill>
                  <a:srgbClr val="C00000"/>
                </a:solidFill>
                <a:latin typeface="Century Gothic" pitchFamily="34" charset="0"/>
              </a:rPr>
              <a:t>Ay: Wir haben den Luftballonserfindung gemacht…ich weiß nicht, was das heißt…</a:t>
            </a:r>
            <a:r>
              <a:rPr lang="de-DE" sz="1600" b="1">
                <a:solidFill>
                  <a:srgbClr val="0070C0"/>
                </a:solidFill>
                <a:latin typeface="Century Gothic" pitchFamily="34" charset="0"/>
              </a:rPr>
              <a:t>L(ehrer): Den Luftballonversuch. </a:t>
            </a:r>
            <a:r>
              <a:rPr lang="de-DE" sz="1600" b="1">
                <a:solidFill>
                  <a:srgbClr val="C00000"/>
                </a:solidFill>
                <a:latin typeface="Century Gothic" pitchFamily="34" charset="0"/>
              </a:rPr>
              <a:t>Ay: Den Luftballonversuch. Und wir haben zuerst in den.. Ähm ..Luftballon Backpulver </a:t>
            </a:r>
            <a:r>
              <a:rPr lang="de-DE" sz="1600" b="1" i="1">
                <a:solidFill>
                  <a:srgbClr val="C00000"/>
                </a:solidFill>
                <a:latin typeface="Century Gothic" pitchFamily="34" charset="0"/>
              </a:rPr>
              <a:t>geschüttet </a:t>
            </a:r>
            <a:r>
              <a:rPr lang="de-DE" sz="1600" b="1">
                <a:solidFill>
                  <a:srgbClr val="C00000"/>
                </a:solidFill>
                <a:latin typeface="Century Gothic" pitchFamily="34" charset="0"/>
              </a:rPr>
              <a:t>und dann haben wir in eine Flasche – eine Mineralflasche – eine Mineralwasserflasche zwei Zentimeter Essig reingeschüttet. </a:t>
            </a:r>
            <a:r>
              <a:rPr lang="de-DE" sz="1600" b="1">
                <a:solidFill>
                  <a:srgbClr val="00CCFF"/>
                </a:solidFill>
                <a:latin typeface="Century Gothic" pitchFamily="34" charset="0"/>
              </a:rPr>
              <a:t>Ba: Gegossen. </a:t>
            </a:r>
            <a:r>
              <a:rPr lang="de-DE" sz="1600" b="1">
                <a:solidFill>
                  <a:srgbClr val="0070C0"/>
                </a:solidFill>
                <a:latin typeface="Century Gothic" pitchFamily="34" charset="0"/>
              </a:rPr>
              <a:t>L: Schütten ist Pulver, gegossen ist…</a:t>
            </a:r>
            <a:r>
              <a:rPr lang="de-DE" sz="1600" b="1">
                <a:solidFill>
                  <a:srgbClr val="C00000"/>
                </a:solidFill>
                <a:latin typeface="Century Gothic" pitchFamily="34" charset="0"/>
              </a:rPr>
              <a:t>Ay: Gegossen…</a:t>
            </a:r>
          </a:p>
          <a:p>
            <a:pPr marL="565150" indent="-457200">
              <a:spcBef>
                <a:spcPct val="20000"/>
              </a:spcBef>
            </a:pPr>
            <a:endParaRPr lang="de-DE" sz="1600" b="1">
              <a:solidFill>
                <a:srgbClr val="C00000"/>
              </a:solidFill>
              <a:latin typeface="Century Gothic" pitchFamily="34" charset="0"/>
            </a:endParaRPr>
          </a:p>
        </p:txBody>
      </p:sp>
      <p:sp>
        <p:nvSpPr>
          <p:cNvPr id="3" name="Rectangle 2"/>
          <p:cNvSpPr txBox="1">
            <a:spLocks noChangeArrowheads="1"/>
          </p:cNvSpPr>
          <p:nvPr/>
        </p:nvSpPr>
        <p:spPr>
          <a:xfrm>
            <a:off x="468313" y="115888"/>
            <a:ext cx="8229600" cy="1143000"/>
          </a:xfrm>
          <a:prstGeom prst="rect">
            <a:avLst/>
          </a:prstGeom>
        </p:spPr>
        <p:txBody>
          <a:bodyPr>
            <a:normAutofit fontScale="97500"/>
          </a:bodyPr>
          <a:lstStyle/>
          <a:p>
            <a:pPr algn="ctr" fontAlgn="auto">
              <a:spcAft>
                <a:spcPts val="0"/>
              </a:spcAft>
              <a:defRPr/>
            </a:pPr>
            <a:r>
              <a:rPr lang="de-DE" sz="3600" dirty="0">
                <a:latin typeface="Century Gothic" pitchFamily="34" charset="0"/>
                <a:cs typeface="+mn-cs"/>
              </a:rPr>
              <a:t>Ein weiteres Beispiel aus der Praxis:</a:t>
            </a:r>
            <a:br>
              <a:rPr lang="de-DE" sz="3600" dirty="0">
                <a:latin typeface="Century Gothic" pitchFamily="34" charset="0"/>
                <a:cs typeface="+mn-cs"/>
              </a:rPr>
            </a:br>
            <a:r>
              <a:rPr lang="de-DE" sz="2200" dirty="0">
                <a:latin typeface="Century Gothic" pitchFamily="34" charset="0"/>
                <a:ea typeface="+mj-ea"/>
                <a:cs typeface="+mj-cs"/>
              </a:rPr>
              <a:t>Einheit:  Erderwärmung – Kohlendioxyd sichtbar machen </a:t>
            </a:r>
            <a:br>
              <a:rPr lang="de-DE" sz="2200" dirty="0">
                <a:latin typeface="Century Gothic" pitchFamily="34" charset="0"/>
                <a:ea typeface="+mj-ea"/>
                <a:cs typeface="+mj-cs"/>
              </a:rPr>
            </a:br>
            <a:r>
              <a:rPr lang="de-DE" sz="1200" dirty="0">
                <a:latin typeface="Century Gothic" pitchFamily="34" charset="0"/>
                <a:ea typeface="+mj-ea"/>
                <a:cs typeface="+mj-cs"/>
              </a:rPr>
              <a:t>(4. Klasse Grundschule)</a:t>
            </a:r>
            <a:endParaRPr lang="de-DE" sz="1200" dirty="0">
              <a:latin typeface="Century Gothic" pitchFamily="34"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txBox="1">
            <a:spLocks noChangeArrowheads="1"/>
          </p:cNvSpPr>
          <p:nvPr/>
        </p:nvSpPr>
        <p:spPr bwMode="auto">
          <a:xfrm>
            <a:off x="468313" y="1196975"/>
            <a:ext cx="8229600" cy="5256213"/>
          </a:xfrm>
          <a:prstGeom prst="rect">
            <a:avLst/>
          </a:prstGeom>
          <a:noFill/>
          <a:ln w="9525">
            <a:noFill/>
            <a:miter lim="800000"/>
            <a:headEnd/>
            <a:tailEnd/>
          </a:ln>
        </p:spPr>
        <p:txBody>
          <a:bodyPr/>
          <a:lstStyle/>
          <a:p>
            <a:pPr marL="565150" indent="-457200">
              <a:spcBef>
                <a:spcPct val="20000"/>
              </a:spcBef>
              <a:buFont typeface="Wingdings" pitchFamily="2" charset="2"/>
              <a:buChar char="Ø"/>
            </a:pPr>
            <a:endParaRPr lang="de-DE" sz="1100" b="1">
              <a:solidFill>
                <a:srgbClr val="007976"/>
              </a:solidFill>
              <a:latin typeface="Century Gothic" pitchFamily="34" charset="0"/>
            </a:endParaRPr>
          </a:p>
          <a:p>
            <a:pPr marL="565150" indent="-457200">
              <a:spcBef>
                <a:spcPct val="20000"/>
              </a:spcBef>
              <a:buFont typeface="Wingdings" pitchFamily="2" charset="2"/>
              <a:buChar char="Ø"/>
            </a:pPr>
            <a:r>
              <a:rPr lang="de-DE" sz="1100" b="1">
                <a:latin typeface="Century Gothic" pitchFamily="34" charset="0"/>
              </a:rPr>
              <a:t>1. Phase: Kleingruppe</a:t>
            </a:r>
          </a:p>
          <a:p>
            <a:pPr marL="565150" indent="-457200">
              <a:spcBef>
                <a:spcPct val="20000"/>
              </a:spcBef>
              <a:buFont typeface="Wingdings" pitchFamily="2" charset="2"/>
              <a:buChar char="Ø"/>
            </a:pPr>
            <a:r>
              <a:rPr lang="de-DE" sz="1600" b="1">
                <a:solidFill>
                  <a:srgbClr val="00CCFF"/>
                </a:solidFill>
                <a:latin typeface="Century Gothic" pitchFamily="34" charset="0"/>
              </a:rPr>
              <a:t>Ba: Mach das ein bisschen auf… </a:t>
            </a:r>
            <a:r>
              <a:rPr lang="de-DE" sz="1600" b="1">
                <a:solidFill>
                  <a:srgbClr val="00B050"/>
                </a:solidFill>
                <a:latin typeface="Century Gothic" pitchFamily="34" charset="0"/>
              </a:rPr>
              <a:t>Bi: Wir machen jetzt Essig da rein…</a:t>
            </a:r>
          </a:p>
          <a:p>
            <a:pPr marL="565150" indent="-457200">
              <a:spcBef>
                <a:spcPct val="20000"/>
              </a:spcBef>
              <a:buFont typeface="Wingdings" pitchFamily="2" charset="2"/>
              <a:buChar char="Ø"/>
            </a:pPr>
            <a:r>
              <a:rPr lang="de-DE" sz="1600" b="1">
                <a:solidFill>
                  <a:srgbClr val="00B050"/>
                </a:solidFill>
                <a:latin typeface="Century Gothic" pitchFamily="34" charset="0"/>
              </a:rPr>
              <a:t> </a:t>
            </a:r>
            <a:r>
              <a:rPr lang="de-DE" sz="1600" b="1">
                <a:solidFill>
                  <a:srgbClr val="FF9900"/>
                </a:solidFill>
                <a:latin typeface="Century Gothic" pitchFamily="34" charset="0"/>
              </a:rPr>
              <a:t>Ke: Da hättste so machen müssen…</a:t>
            </a:r>
          </a:p>
          <a:p>
            <a:pPr marL="565150" indent="-457200">
              <a:spcBef>
                <a:spcPct val="20000"/>
              </a:spcBef>
              <a:buFont typeface="Wingdings" pitchFamily="2" charset="2"/>
              <a:buChar char="Ø"/>
            </a:pPr>
            <a:endParaRPr lang="de-DE" sz="1600" b="1">
              <a:solidFill>
                <a:srgbClr val="FF9900"/>
              </a:solidFill>
              <a:latin typeface="Century Gothic" pitchFamily="34" charset="0"/>
            </a:endParaRPr>
          </a:p>
          <a:p>
            <a:pPr marL="565150" indent="-457200">
              <a:spcBef>
                <a:spcPct val="20000"/>
              </a:spcBef>
              <a:buFont typeface="Wingdings" pitchFamily="2" charset="2"/>
              <a:buChar char="Ø"/>
            </a:pPr>
            <a:r>
              <a:rPr lang="de-DE" sz="1100" b="1">
                <a:latin typeface="Century Gothic" pitchFamily="34" charset="0"/>
              </a:rPr>
              <a:t>2. Phase: Gerüstbau – Vorstellung vor anderen Kindern  - Micro-Scaffolding </a:t>
            </a:r>
          </a:p>
          <a:p>
            <a:pPr marL="565150" indent="-457200">
              <a:spcBef>
                <a:spcPct val="20000"/>
              </a:spcBef>
              <a:buFont typeface="Wingdings" pitchFamily="2" charset="2"/>
              <a:buChar char="Ø"/>
            </a:pPr>
            <a:r>
              <a:rPr lang="de-DE" sz="1400" b="1">
                <a:solidFill>
                  <a:srgbClr val="007976"/>
                </a:solidFill>
                <a:latin typeface="Century Gothic" pitchFamily="34" charset="0"/>
              </a:rPr>
              <a:t>        </a:t>
            </a:r>
            <a:r>
              <a:rPr lang="de-DE" sz="1600" b="1">
                <a:solidFill>
                  <a:srgbClr val="C00000"/>
                </a:solidFill>
                <a:latin typeface="Century Gothic" pitchFamily="34" charset="0"/>
              </a:rPr>
              <a:t>Ay: Wir haben den Luftballonserfindung gemacht…ich weiß nicht, was das heißt…</a:t>
            </a:r>
            <a:r>
              <a:rPr lang="de-DE" sz="1600" b="1">
                <a:solidFill>
                  <a:srgbClr val="0070C0"/>
                </a:solidFill>
                <a:latin typeface="Century Gothic" pitchFamily="34" charset="0"/>
              </a:rPr>
              <a:t>L(ehrer): Den Luftballonversuch. </a:t>
            </a:r>
            <a:r>
              <a:rPr lang="de-DE" sz="1600" b="1">
                <a:solidFill>
                  <a:srgbClr val="C00000"/>
                </a:solidFill>
                <a:latin typeface="Century Gothic" pitchFamily="34" charset="0"/>
              </a:rPr>
              <a:t>Ay: Den Luftballonversuch. Und wir haben zuerst in den.. Ähm ..Luftballon Backpulver </a:t>
            </a:r>
            <a:r>
              <a:rPr lang="de-DE" sz="1600" b="1" i="1">
                <a:solidFill>
                  <a:srgbClr val="C00000"/>
                </a:solidFill>
                <a:latin typeface="Century Gothic" pitchFamily="34" charset="0"/>
              </a:rPr>
              <a:t>geschüttet </a:t>
            </a:r>
            <a:r>
              <a:rPr lang="de-DE" sz="1600" b="1">
                <a:solidFill>
                  <a:srgbClr val="C00000"/>
                </a:solidFill>
                <a:latin typeface="Century Gothic" pitchFamily="34" charset="0"/>
              </a:rPr>
              <a:t>und dann haben wir in eine Flasche – eine Mineralflasche – eine Mineralwasserflasche zwei Zentimeter Essig reingeschüttet. </a:t>
            </a:r>
            <a:r>
              <a:rPr lang="de-DE" sz="1600" b="1">
                <a:solidFill>
                  <a:srgbClr val="00CCFF"/>
                </a:solidFill>
                <a:latin typeface="Century Gothic" pitchFamily="34" charset="0"/>
              </a:rPr>
              <a:t>Ba: Gegossen. </a:t>
            </a:r>
            <a:r>
              <a:rPr lang="de-DE" sz="1600" b="1">
                <a:solidFill>
                  <a:srgbClr val="0070C0"/>
                </a:solidFill>
                <a:latin typeface="Century Gothic" pitchFamily="34" charset="0"/>
              </a:rPr>
              <a:t>L: Schütten ist Pulver, gegossen ist…</a:t>
            </a:r>
            <a:r>
              <a:rPr lang="de-DE" sz="1600" b="1">
                <a:solidFill>
                  <a:srgbClr val="C00000"/>
                </a:solidFill>
                <a:latin typeface="Century Gothic" pitchFamily="34" charset="0"/>
              </a:rPr>
              <a:t>Ay: Gegossen…</a:t>
            </a:r>
          </a:p>
          <a:p>
            <a:pPr marL="565150" indent="-457200">
              <a:spcBef>
                <a:spcPct val="20000"/>
              </a:spcBef>
              <a:buFont typeface="Wingdings" pitchFamily="2" charset="2"/>
              <a:buChar char="Ø"/>
            </a:pPr>
            <a:endParaRPr lang="de-DE" sz="1600" b="1">
              <a:solidFill>
                <a:srgbClr val="C00000"/>
              </a:solidFill>
              <a:latin typeface="Century Gothic" pitchFamily="34" charset="0"/>
            </a:endParaRPr>
          </a:p>
          <a:p>
            <a:pPr marL="565150" indent="-457200">
              <a:spcBef>
                <a:spcPct val="20000"/>
              </a:spcBef>
              <a:buFont typeface="Wingdings" pitchFamily="2" charset="2"/>
              <a:buChar char="Ø"/>
            </a:pPr>
            <a:r>
              <a:rPr lang="de-DE" sz="1100" b="1">
                <a:latin typeface="Century Gothic" pitchFamily="34" charset="0"/>
              </a:rPr>
              <a:t>3. Phase: Ergebnisse werden mit Kindern als Tafelzeichnung erarbeitet und übertragen ; Ein Kind präsentiert (als Alternative zum Eintrag ins Lerntagebuch) - Abbau des Gerüstes </a:t>
            </a:r>
          </a:p>
          <a:p>
            <a:pPr marL="565150" indent="-457200">
              <a:spcBef>
                <a:spcPct val="20000"/>
              </a:spcBef>
              <a:buFont typeface="Wingdings" pitchFamily="2" charset="2"/>
              <a:buChar char="Ø"/>
            </a:pPr>
            <a:r>
              <a:rPr lang="de-DE" sz="1400" b="1">
                <a:solidFill>
                  <a:srgbClr val="008080"/>
                </a:solidFill>
                <a:latin typeface="Century Gothic" pitchFamily="34" charset="0"/>
              </a:rPr>
              <a:t>            </a:t>
            </a:r>
            <a:r>
              <a:rPr lang="de-DE" sz="1600" b="1">
                <a:solidFill>
                  <a:srgbClr val="00B050"/>
                </a:solidFill>
                <a:latin typeface="Century Gothic" pitchFamily="34" charset="0"/>
              </a:rPr>
              <a:t>Bi: Ich erzähle heute von Treib- Treibhauswirkung…Ahm, wenn es Sonne gibt, strahlt die Sonne in unsere Erdoberfläche – ähm – und dann steigt die – dann steigen die Strahlen aber wieder zum Himm – die – zu die Atmosphäre? </a:t>
            </a:r>
            <a:r>
              <a:rPr lang="de-DE" sz="1600" b="1">
                <a:solidFill>
                  <a:srgbClr val="0070C0"/>
                </a:solidFill>
                <a:latin typeface="Century Gothic" pitchFamily="34" charset="0"/>
              </a:rPr>
              <a:t>L: Hm </a:t>
            </a:r>
            <a:r>
              <a:rPr lang="de-DE" sz="1600" b="1">
                <a:solidFill>
                  <a:srgbClr val="00B050"/>
                </a:solidFill>
                <a:latin typeface="Century Gothic" pitchFamily="34" charset="0"/>
              </a:rPr>
              <a:t>Bi: Zu der Atmosphäre, aber die Kohlendi – die Treibhausgase – ähm – halten die Strahlung auf. Dafür bleibt es in unserer             </a:t>
            </a:r>
          </a:p>
          <a:p>
            <a:pPr marL="565150" indent="-457200">
              <a:spcBef>
                <a:spcPct val="20000"/>
              </a:spcBef>
              <a:buFont typeface="Wingdings 3" pitchFamily="18" charset="2"/>
              <a:buNone/>
            </a:pPr>
            <a:r>
              <a:rPr lang="de-DE" sz="1600" b="1">
                <a:solidFill>
                  <a:srgbClr val="00B050"/>
                </a:solidFill>
                <a:latin typeface="Century Gothic" pitchFamily="34" charset="0"/>
              </a:rPr>
              <a:t>                  Erdoberfläche.</a:t>
            </a:r>
            <a:endParaRPr lang="de-DE" sz="1600" b="1">
              <a:solidFill>
                <a:srgbClr val="008080"/>
              </a:solidFill>
              <a:latin typeface="Century Gothic" pitchFamily="34" charset="0"/>
            </a:endParaRPr>
          </a:p>
        </p:txBody>
      </p:sp>
      <p:sp>
        <p:nvSpPr>
          <p:cNvPr id="3" name="Rectangle 2"/>
          <p:cNvSpPr txBox="1">
            <a:spLocks noChangeArrowheads="1"/>
          </p:cNvSpPr>
          <p:nvPr/>
        </p:nvSpPr>
        <p:spPr>
          <a:xfrm>
            <a:off x="468313" y="115888"/>
            <a:ext cx="8229600" cy="1143000"/>
          </a:xfrm>
          <a:prstGeom prst="rect">
            <a:avLst/>
          </a:prstGeom>
        </p:spPr>
        <p:txBody>
          <a:bodyPr>
            <a:normAutofit fontScale="97500"/>
          </a:bodyPr>
          <a:lstStyle/>
          <a:p>
            <a:pPr algn="ctr" fontAlgn="auto">
              <a:spcAft>
                <a:spcPts val="0"/>
              </a:spcAft>
              <a:defRPr/>
            </a:pPr>
            <a:r>
              <a:rPr lang="de-DE" sz="3600" dirty="0">
                <a:latin typeface="Century Gothic" pitchFamily="34" charset="0"/>
                <a:cs typeface="+mn-cs"/>
              </a:rPr>
              <a:t>Ein weiteres Beispiel aus der Praxis:</a:t>
            </a:r>
            <a:br>
              <a:rPr lang="de-DE" sz="3600" dirty="0">
                <a:latin typeface="Century Gothic" pitchFamily="34" charset="0"/>
                <a:cs typeface="+mn-cs"/>
              </a:rPr>
            </a:br>
            <a:r>
              <a:rPr lang="de-DE" sz="2200" dirty="0">
                <a:latin typeface="Century Gothic" pitchFamily="34" charset="0"/>
                <a:ea typeface="+mj-ea"/>
                <a:cs typeface="+mj-cs"/>
              </a:rPr>
              <a:t>Einheit:  Erderwärmung – Kohlendioxyd sichtbar machen </a:t>
            </a:r>
            <a:br>
              <a:rPr lang="de-DE" sz="2200" dirty="0">
                <a:latin typeface="Century Gothic" pitchFamily="34" charset="0"/>
                <a:ea typeface="+mj-ea"/>
                <a:cs typeface="+mj-cs"/>
              </a:rPr>
            </a:br>
            <a:r>
              <a:rPr lang="de-DE" sz="1200" dirty="0">
                <a:latin typeface="Century Gothic" pitchFamily="34" charset="0"/>
                <a:ea typeface="+mj-ea"/>
                <a:cs typeface="+mj-cs"/>
              </a:rPr>
              <a:t>(4. Klasse Grundschule)</a:t>
            </a:r>
            <a:endParaRPr lang="de-DE" sz="1200" dirty="0">
              <a:latin typeface="Century Gothic" pitchFamily="34" charset="0"/>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gtEl>
                                        <p:attrNameLst>
                                          <p:attrName>style.visibility</p:attrName>
                                        </p:attrNameLst>
                                      </p:cBhvr>
                                      <p:to>
                                        <p:strVal val="visible"/>
                                      </p:to>
                                    </p:set>
                                    <p:anim calcmode="lin" valueType="num">
                                      <p:cBhvr additive="base">
                                        <p:cTn id="55" dur="500" fill="hold"/>
                                        <p:tgtEl>
                                          <p:spTgt spid="3"/>
                                        </p:tgtEl>
                                        <p:attrNameLst>
                                          <p:attrName>ppt_x</p:attrName>
                                        </p:attrNameLst>
                                      </p:cBhvr>
                                      <p:tavLst>
                                        <p:tav tm="0">
                                          <p:val>
                                            <p:strVal val="#ppt_x"/>
                                          </p:val>
                                        </p:tav>
                                        <p:tav tm="100000">
                                          <p:val>
                                            <p:strVal val="#ppt_x"/>
                                          </p:val>
                                        </p:tav>
                                      </p:tavLst>
                                    </p:anim>
                                    <p:anim calcmode="lin" valueType="num">
                                      <p:cBhvr additive="base">
                                        <p:cTn id="5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2"/>
          <p:cNvSpPr txBox="1">
            <a:spLocks noChangeArrowheads="1"/>
          </p:cNvSpPr>
          <p:nvPr/>
        </p:nvSpPr>
        <p:spPr bwMode="auto">
          <a:xfrm>
            <a:off x="441325" y="4906963"/>
            <a:ext cx="3300413" cy="461962"/>
          </a:xfrm>
          <a:prstGeom prst="rect">
            <a:avLst/>
          </a:prstGeom>
          <a:noFill/>
          <a:ln w="9525">
            <a:noFill/>
            <a:miter lim="800000"/>
            <a:headEnd/>
            <a:tailEnd/>
          </a:ln>
        </p:spPr>
        <p:txBody>
          <a:bodyPr wrap="none">
            <a:spAutoFit/>
          </a:bodyPr>
          <a:lstStyle/>
          <a:p>
            <a:r>
              <a:rPr lang="de-DE" sz="2400">
                <a:latin typeface="Century Gothic" pitchFamily="34" charset="0"/>
              </a:rPr>
              <a:t>‚alltägliche Sprache‘</a:t>
            </a:r>
          </a:p>
        </p:txBody>
      </p:sp>
      <p:sp>
        <p:nvSpPr>
          <p:cNvPr id="17410" name="Text Box 3"/>
          <p:cNvSpPr txBox="1">
            <a:spLocks noChangeArrowheads="1"/>
          </p:cNvSpPr>
          <p:nvPr/>
        </p:nvSpPr>
        <p:spPr bwMode="auto">
          <a:xfrm>
            <a:off x="5943600" y="1066800"/>
            <a:ext cx="2862263" cy="830263"/>
          </a:xfrm>
          <a:prstGeom prst="rect">
            <a:avLst/>
          </a:prstGeom>
          <a:noFill/>
          <a:ln w="9525">
            <a:noFill/>
            <a:miter lim="800000"/>
            <a:headEnd/>
            <a:tailEnd/>
          </a:ln>
        </p:spPr>
        <p:txBody>
          <a:bodyPr wrap="none">
            <a:spAutoFit/>
          </a:bodyPr>
          <a:lstStyle/>
          <a:p>
            <a:r>
              <a:rPr lang="de-DE" sz="2400">
                <a:latin typeface="Century Gothic" pitchFamily="34" charset="0"/>
              </a:rPr>
              <a:t>‚schulsprachliche </a:t>
            </a:r>
          </a:p>
          <a:p>
            <a:r>
              <a:rPr lang="de-DE" sz="2400">
                <a:latin typeface="Century Gothic" pitchFamily="34" charset="0"/>
              </a:rPr>
              <a:t>Register‘</a:t>
            </a:r>
          </a:p>
        </p:txBody>
      </p:sp>
      <p:sp>
        <p:nvSpPr>
          <p:cNvPr id="17411" name="AutoShape 4"/>
          <p:cNvSpPr>
            <a:spLocks noChangeArrowheads="1"/>
          </p:cNvSpPr>
          <p:nvPr/>
        </p:nvSpPr>
        <p:spPr bwMode="auto">
          <a:xfrm rot="-2361538">
            <a:off x="2667000" y="3048000"/>
            <a:ext cx="4191000" cy="762000"/>
          </a:xfrm>
          <a:prstGeom prst="rightArrow">
            <a:avLst>
              <a:gd name="adj1" fmla="val 50000"/>
              <a:gd name="adj2" fmla="val 137500"/>
            </a:avLst>
          </a:prstGeom>
          <a:solidFill>
            <a:schemeClr val="accent1"/>
          </a:solidFill>
          <a:ln w="9525">
            <a:solidFill>
              <a:schemeClr val="tx1"/>
            </a:solidFill>
            <a:miter lim="800000"/>
            <a:headEnd/>
            <a:tailEnd/>
          </a:ln>
        </p:spPr>
        <p:txBody>
          <a:bodyPr wrap="none" anchor="ctr"/>
          <a:lstStyle/>
          <a:p>
            <a:endParaRPr lang="de-DE">
              <a:latin typeface="Calibri" pitchFamily="34" charset="0"/>
            </a:endParaRPr>
          </a:p>
        </p:txBody>
      </p:sp>
      <p:sp>
        <p:nvSpPr>
          <p:cNvPr id="17412" name="Text Box 5"/>
          <p:cNvSpPr txBox="1">
            <a:spLocks noChangeArrowheads="1"/>
          </p:cNvSpPr>
          <p:nvPr/>
        </p:nvSpPr>
        <p:spPr bwMode="auto">
          <a:xfrm rot="-2352487">
            <a:off x="2019300" y="2751138"/>
            <a:ext cx="3460750" cy="584200"/>
          </a:xfrm>
          <a:prstGeom prst="rect">
            <a:avLst/>
          </a:prstGeom>
          <a:noFill/>
          <a:ln w="9525">
            <a:noFill/>
            <a:miter lim="800000"/>
            <a:headEnd/>
            <a:tailEnd/>
          </a:ln>
        </p:spPr>
        <p:txBody>
          <a:bodyPr wrap="none">
            <a:spAutoFit/>
          </a:bodyPr>
          <a:lstStyle/>
          <a:p>
            <a:r>
              <a:rPr lang="de-DE" sz="1600" i="1">
                <a:latin typeface="Century Gothic" pitchFamily="34" charset="0"/>
              </a:rPr>
              <a:t>Interaktion zwischen LehrerInnen </a:t>
            </a:r>
          </a:p>
          <a:p>
            <a:r>
              <a:rPr lang="de-DE" sz="1600" i="1">
                <a:latin typeface="Century Gothic" pitchFamily="34" charset="0"/>
              </a:rPr>
              <a:t>und SchülerInnen</a:t>
            </a:r>
          </a:p>
        </p:txBody>
      </p:sp>
      <p:sp>
        <p:nvSpPr>
          <p:cNvPr id="17413" name="Rectangle 6"/>
          <p:cNvSpPr>
            <a:spLocks noGrp="1" noChangeArrowheads="1"/>
          </p:cNvSpPr>
          <p:nvPr>
            <p:ph type="title" idx="4294967295"/>
          </p:nvPr>
        </p:nvSpPr>
        <p:spPr>
          <a:xfrm>
            <a:off x="381000" y="457200"/>
            <a:ext cx="2743200" cy="990600"/>
          </a:xfrm>
        </p:spPr>
        <p:txBody>
          <a:bodyPr/>
          <a:lstStyle/>
          <a:p>
            <a:pPr algn="l"/>
            <a:r>
              <a:rPr lang="de-DE" smtClean="0">
                <a:latin typeface="Century Gothic" pitchFamily="34" charset="0"/>
              </a:rPr>
              <a:t>Der Weg</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685800" y="1981200"/>
            <a:ext cx="7772400" cy="4114800"/>
          </a:xfrm>
          <a:prstGeom prst="rect">
            <a:avLst/>
          </a:prstGeom>
        </p:spPr>
        <p:txBody>
          <a:bodyPr>
            <a:normAutofit fontScale="70000" lnSpcReduction="20000"/>
          </a:bodyPr>
          <a:lstStyle/>
          <a:p>
            <a:pPr marL="342900" indent="-342900" fontAlgn="auto">
              <a:spcBef>
                <a:spcPct val="20000"/>
              </a:spcBef>
              <a:spcAft>
                <a:spcPts val="0"/>
              </a:spcAft>
              <a:defRPr/>
            </a:pPr>
            <a:r>
              <a:rPr lang="de-DE" sz="2800" dirty="0">
                <a:cs typeface="Times New Roman" pitchFamily="18" charset="0"/>
              </a:rPr>
              <a:t>   </a:t>
            </a:r>
          </a:p>
          <a:p>
            <a:pPr marL="342900" indent="-342900" algn="just" eaLnBrk="0" fontAlgn="auto" hangingPunct="0">
              <a:lnSpc>
                <a:spcPct val="150000"/>
              </a:lnSpc>
              <a:spcAft>
                <a:spcPts val="0"/>
              </a:spcAft>
              <a:defRPr/>
            </a:pPr>
            <a:r>
              <a:rPr lang="de-DE" sz="3100" dirty="0" err="1">
                <a:latin typeface="Century Gothic" pitchFamily="34" charset="0"/>
                <a:cs typeface="Times New Roman" pitchFamily="18" charset="0"/>
              </a:rPr>
              <a:t>Vygotskij</a:t>
            </a:r>
            <a:r>
              <a:rPr lang="de-DE" sz="3100" dirty="0">
                <a:latin typeface="Century Gothic" pitchFamily="34" charset="0"/>
                <a:cs typeface="Times New Roman" pitchFamily="18" charset="0"/>
              </a:rPr>
              <a:t> sah den „Unterricht“ als Hauptmittel an, um die „Zone der nächsten Entwicklung“ auszuwerten:</a:t>
            </a:r>
          </a:p>
          <a:p>
            <a:pPr marL="342900" indent="-342900" algn="just" eaLnBrk="0" fontAlgn="auto" hangingPunct="0">
              <a:lnSpc>
                <a:spcPct val="150000"/>
              </a:lnSpc>
              <a:spcAft>
                <a:spcPts val="0"/>
              </a:spcAft>
              <a:defRPr/>
            </a:pPr>
            <a:endParaRPr lang="de-DE" sz="3100" dirty="0">
              <a:latin typeface="Century Gothic" pitchFamily="34" charset="0"/>
              <a:cs typeface="Times New Roman" pitchFamily="18" charset="0"/>
            </a:endParaRPr>
          </a:p>
          <a:p>
            <a:pPr marL="342900" indent="-342900" algn="just" eaLnBrk="0" fontAlgn="auto" hangingPunct="0">
              <a:lnSpc>
                <a:spcPct val="150000"/>
              </a:lnSpc>
              <a:spcAft>
                <a:spcPts val="0"/>
              </a:spcAft>
              <a:defRPr/>
            </a:pPr>
            <a:r>
              <a:rPr lang="de-DE" sz="3100" b="1" dirty="0">
                <a:latin typeface="Century Gothic" pitchFamily="34" charset="0"/>
                <a:cs typeface="Times New Roman" pitchFamily="18" charset="0"/>
              </a:rPr>
              <a:t>„Förderung ist dann effektiv, wenn man das Kind genau dort trifft, wo „es kämpft“ und wo es gerade sein Können in neue Bereiche der Sprache ausweitet“ </a:t>
            </a:r>
            <a:endParaRPr lang="de-DE" sz="3100" dirty="0">
              <a:latin typeface="Century Gothic" pitchFamily="34" charset="0"/>
              <a:cs typeface="Times New Roman" pitchFamily="18" charset="0"/>
            </a:endParaRPr>
          </a:p>
          <a:p>
            <a:pPr marL="342900" indent="-342900" fontAlgn="auto">
              <a:spcBef>
                <a:spcPct val="20000"/>
              </a:spcBef>
              <a:spcAft>
                <a:spcPts val="0"/>
              </a:spcAft>
              <a:defRPr/>
            </a:pPr>
            <a:endParaRPr lang="de-DE" sz="2800" dirty="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fontAlgn="auto">
              <a:spcAft>
                <a:spcPts val="0"/>
              </a:spcAft>
              <a:defRPr/>
            </a:pPr>
            <a:r>
              <a:rPr lang="de-DE" sz="3200" b="1" dirty="0" smtClean="0">
                <a:latin typeface="Century Gothic" pitchFamily="34" charset="0"/>
              </a:rPr>
              <a:t>Planungsrahmen zur Integration von Sprache</a:t>
            </a:r>
            <a:br>
              <a:rPr lang="de-DE" sz="3200" b="1" dirty="0" smtClean="0">
                <a:latin typeface="Century Gothic" pitchFamily="34" charset="0"/>
              </a:rPr>
            </a:br>
            <a:r>
              <a:rPr lang="de-DE" sz="3200" b="1" dirty="0" smtClean="0">
                <a:latin typeface="Century Gothic" pitchFamily="34" charset="0"/>
              </a:rPr>
              <a:t> in den Fachunterricht</a:t>
            </a:r>
            <a:endParaRPr lang="de-DE" sz="3200" b="1" dirty="0">
              <a:latin typeface="Century Gothic" pitchFamily="34" charset="0"/>
            </a:endParaRPr>
          </a:p>
        </p:txBody>
      </p:sp>
      <p:sp>
        <p:nvSpPr>
          <p:cNvPr id="19458" name="Inhaltsplatzhalter 2"/>
          <p:cNvSpPr>
            <a:spLocks noGrp="1"/>
          </p:cNvSpPr>
          <p:nvPr>
            <p:ph idx="1"/>
          </p:nvPr>
        </p:nvSpPr>
        <p:spPr/>
        <p:txBody>
          <a:bodyPr/>
          <a:lstStyle/>
          <a:p>
            <a:pPr>
              <a:buFont typeface="Arial" charset="0"/>
              <a:buNone/>
            </a:pPr>
            <a:r>
              <a:rPr lang="de-DE" sz="2400" smtClean="0">
                <a:latin typeface="Century Gothic" pitchFamily="34" charset="0"/>
              </a:rPr>
              <a:t>Leitfragen für die Planung:</a:t>
            </a:r>
          </a:p>
          <a:p>
            <a:pPr>
              <a:lnSpc>
                <a:spcPct val="150000"/>
              </a:lnSpc>
            </a:pPr>
            <a:r>
              <a:rPr lang="de-DE" sz="2000" smtClean="0">
                <a:latin typeface="Century Gothic" pitchFamily="34" charset="0"/>
              </a:rPr>
              <a:t>Welches </a:t>
            </a:r>
            <a:r>
              <a:rPr lang="de-DE" sz="2000" smtClean="0">
                <a:solidFill>
                  <a:srgbClr val="00B0F0"/>
                </a:solidFill>
                <a:latin typeface="Century Gothic" pitchFamily="34" charset="0"/>
              </a:rPr>
              <a:t>Thema</a:t>
            </a:r>
            <a:r>
              <a:rPr lang="de-DE" sz="2000" smtClean="0">
                <a:latin typeface="Century Gothic" pitchFamily="34" charset="0"/>
              </a:rPr>
              <a:t> wird behandelt?</a:t>
            </a:r>
          </a:p>
          <a:p>
            <a:pPr>
              <a:lnSpc>
                <a:spcPct val="150000"/>
              </a:lnSpc>
            </a:pPr>
            <a:r>
              <a:rPr lang="de-DE" sz="2000" smtClean="0">
                <a:latin typeface="Century Gothic" pitchFamily="34" charset="0"/>
              </a:rPr>
              <a:t>Welche </a:t>
            </a:r>
            <a:r>
              <a:rPr lang="de-DE" sz="2000" smtClean="0">
                <a:solidFill>
                  <a:srgbClr val="00B0F0"/>
                </a:solidFill>
                <a:latin typeface="Century Gothic" pitchFamily="34" charset="0"/>
              </a:rPr>
              <a:t>Aktivitäten</a:t>
            </a:r>
            <a:r>
              <a:rPr lang="de-DE" sz="2000" smtClean="0">
                <a:latin typeface="Century Gothic" pitchFamily="34" charset="0"/>
              </a:rPr>
              <a:t> sollen die Schülerinnen und Schüler zeigen?</a:t>
            </a:r>
          </a:p>
          <a:p>
            <a:pPr>
              <a:lnSpc>
                <a:spcPct val="150000"/>
              </a:lnSpc>
            </a:pPr>
            <a:r>
              <a:rPr lang="de-DE" sz="2000" smtClean="0">
                <a:latin typeface="Century Gothic" pitchFamily="34" charset="0"/>
              </a:rPr>
              <a:t>Welche </a:t>
            </a:r>
            <a:r>
              <a:rPr lang="de-DE" sz="2000" smtClean="0">
                <a:solidFill>
                  <a:srgbClr val="00B0F0"/>
                </a:solidFill>
                <a:latin typeface="Century Gothic" pitchFamily="34" charset="0"/>
              </a:rPr>
              <a:t>Sprachfunktionen</a:t>
            </a:r>
            <a:r>
              <a:rPr lang="de-DE" sz="2000" smtClean="0">
                <a:latin typeface="Century Gothic" pitchFamily="34" charset="0"/>
              </a:rPr>
              <a:t> erfordern diese Aktivitäten?</a:t>
            </a:r>
          </a:p>
          <a:p>
            <a:pPr>
              <a:lnSpc>
                <a:spcPct val="150000"/>
              </a:lnSpc>
            </a:pPr>
            <a:r>
              <a:rPr lang="de-DE" sz="2000" smtClean="0">
                <a:latin typeface="Century Gothic" pitchFamily="34" charset="0"/>
              </a:rPr>
              <a:t>Welche </a:t>
            </a:r>
            <a:r>
              <a:rPr lang="de-DE" sz="2000" smtClean="0">
                <a:solidFill>
                  <a:srgbClr val="00B0F0"/>
                </a:solidFill>
                <a:latin typeface="Century Gothic" pitchFamily="34" charset="0"/>
              </a:rPr>
              <a:t>Sprachstrukturen</a:t>
            </a:r>
            <a:r>
              <a:rPr lang="de-DE" sz="2000" smtClean="0">
                <a:latin typeface="Century Gothic" pitchFamily="34" charset="0"/>
              </a:rPr>
              <a:t> sind dafür notwendig?</a:t>
            </a:r>
          </a:p>
          <a:p>
            <a:pPr>
              <a:lnSpc>
                <a:spcPct val="150000"/>
              </a:lnSpc>
            </a:pPr>
            <a:r>
              <a:rPr lang="de-DE" sz="2000" smtClean="0">
                <a:latin typeface="Century Gothic" pitchFamily="34" charset="0"/>
              </a:rPr>
              <a:t>Welches </a:t>
            </a:r>
            <a:r>
              <a:rPr lang="de-DE" sz="2000" smtClean="0">
                <a:solidFill>
                  <a:srgbClr val="00B0F0"/>
                </a:solidFill>
                <a:latin typeface="Century Gothic" pitchFamily="34" charset="0"/>
              </a:rPr>
              <a:t>Vokabular</a:t>
            </a:r>
            <a:r>
              <a:rPr lang="de-DE" sz="2000" smtClean="0">
                <a:latin typeface="Century Gothic" pitchFamily="34" charset="0"/>
              </a:rPr>
              <a:t> wird für den gewählten Themenbereich benötigt?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5"/>
          <p:cNvSpPr>
            <a:spLocks noGrp="1" noChangeArrowheads="1"/>
          </p:cNvSpPr>
          <p:nvPr>
            <p:ph type="title"/>
          </p:nvPr>
        </p:nvSpPr>
        <p:spPr/>
        <p:txBody>
          <a:bodyPr/>
          <a:lstStyle/>
          <a:p>
            <a:r>
              <a:rPr lang="de-DE" sz="3200" smtClean="0">
                <a:latin typeface="Verdana" pitchFamily="34" charset="0"/>
              </a:rPr>
              <a:t>Sprachbildende Unterrichtsplanung- und gestaltung</a:t>
            </a:r>
          </a:p>
        </p:txBody>
      </p:sp>
      <p:graphicFrame>
        <p:nvGraphicFramePr>
          <p:cNvPr id="36866" name="Object 2"/>
          <p:cNvGraphicFramePr>
            <a:graphicFrameLocks noChangeAspect="1"/>
          </p:cNvGraphicFramePr>
          <p:nvPr>
            <p:ph idx="1"/>
          </p:nvPr>
        </p:nvGraphicFramePr>
        <p:xfrm>
          <a:off x="2970213" y="1600200"/>
          <a:ext cx="3201987" cy="4530725"/>
        </p:xfrm>
        <a:graphic>
          <a:graphicData uri="http://schemas.openxmlformats.org/presentationml/2006/ole">
            <p:oleObj spid="_x0000_s36866" name="Acrobat Document" r:id="rId3" imgW="7556400" imgH="10710000" progId="AcroExch.Document.7">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p:txBody>
          <a:bodyPr/>
          <a:lstStyle/>
          <a:p>
            <a:endParaRPr lang="de-DE" sz="3600" smtClean="0">
              <a:latin typeface="Verdana" pitchFamily="34" charset="0"/>
            </a:endParaRPr>
          </a:p>
        </p:txBody>
      </p:sp>
      <p:sp>
        <p:nvSpPr>
          <p:cNvPr id="37890" name="Rectangle 3"/>
          <p:cNvSpPr>
            <a:spLocks noGrp="1" noChangeArrowheads="1"/>
          </p:cNvSpPr>
          <p:nvPr>
            <p:ph type="body" sz="half" idx="1"/>
          </p:nvPr>
        </p:nvSpPr>
        <p:spPr>
          <a:xfrm>
            <a:off x="468313" y="1628775"/>
            <a:ext cx="4038600" cy="4530725"/>
          </a:xfrm>
        </p:spPr>
        <p:txBody>
          <a:bodyPr/>
          <a:lstStyle/>
          <a:p>
            <a:endParaRPr lang="de-DE" sz="1800" smtClean="0">
              <a:latin typeface="Verdana" pitchFamily="34" charset="0"/>
            </a:endParaRPr>
          </a:p>
          <a:p>
            <a:pPr>
              <a:buFont typeface="Wingdings" pitchFamily="2" charset="2"/>
              <a:buNone/>
            </a:pPr>
            <a:r>
              <a:rPr lang="de-DE" sz="1800" smtClean="0">
                <a:latin typeface="Verdana" pitchFamily="34" charset="0"/>
              </a:rPr>
              <a:t>	</a:t>
            </a:r>
          </a:p>
        </p:txBody>
      </p:sp>
      <p:sp>
        <p:nvSpPr>
          <p:cNvPr id="37891" name="Rectangle 203"/>
          <p:cNvSpPr>
            <a:spLocks noGrp="1" noChangeArrowheads="1"/>
          </p:cNvSpPr>
          <p:nvPr>
            <p:ph sz="half" idx="2"/>
          </p:nvPr>
        </p:nvSpPr>
        <p:spPr/>
        <p:txBody>
          <a:bodyPr/>
          <a:lstStyle/>
          <a:p>
            <a:endParaRPr lang="de-DE" sz="2600" smtClean="0"/>
          </a:p>
        </p:txBody>
      </p:sp>
      <p:graphicFrame>
        <p:nvGraphicFramePr>
          <p:cNvPr id="22827" name="Group 299"/>
          <p:cNvGraphicFramePr>
            <a:graphicFrameLocks noGrp="1"/>
          </p:cNvGraphicFramePr>
          <p:nvPr/>
        </p:nvGraphicFramePr>
        <p:xfrm>
          <a:off x="-31750" y="1006475"/>
          <a:ext cx="9207500" cy="4830763"/>
        </p:xfrm>
        <a:graphic>
          <a:graphicData uri="http://schemas.openxmlformats.org/drawingml/2006/table">
            <a:tbl>
              <a:tblPr/>
              <a:tblGrid>
                <a:gridCol w="1330325"/>
                <a:gridCol w="1617663"/>
                <a:gridCol w="1981200"/>
                <a:gridCol w="2430462"/>
                <a:gridCol w="1847850"/>
              </a:tblGrid>
              <a:tr h="441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cs typeface="Times New Roman" pitchFamily="18" charset="0"/>
                        </a:rPr>
                        <a:t>Thema</a:t>
                      </a:r>
                      <a:endParaRPr kumimoji="0" lang="de-DE"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cs typeface="Times New Roman" pitchFamily="18" charset="0"/>
                        </a:rPr>
                        <a:t>Aktivitäten   </a:t>
                      </a:r>
                      <a:endParaRPr kumimoji="0" lang="de-DE"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cs typeface="Times New Roman" pitchFamily="18" charset="0"/>
                        </a:rPr>
                        <a:t>Sprachfunktionen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cs typeface="Times New Roman" pitchFamily="18" charset="0"/>
                        </a:rPr>
                        <a:t>Mitteilungsbereiche</a:t>
                      </a:r>
                      <a:endParaRPr kumimoji="0" lang="de-DE"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cs typeface="Times New Roman" pitchFamily="18" charset="0"/>
                        </a:rPr>
                        <a:t>Sprachstrukturen</a:t>
                      </a:r>
                      <a:endParaRPr kumimoji="0" lang="de-DE"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200" b="1" i="0" u="none" strike="noStrike" cap="none" normalizeH="0" baseline="0" smtClean="0">
                          <a:ln>
                            <a:noFill/>
                          </a:ln>
                          <a:solidFill>
                            <a:srgbClr val="FFFFFF"/>
                          </a:solidFill>
                          <a:effectLst/>
                          <a:latin typeface="Calibri" pitchFamily="34" charset="0"/>
                          <a:cs typeface="Times New Roman" pitchFamily="18" charset="0"/>
                        </a:rPr>
                        <a:t>Vokabular</a:t>
                      </a:r>
                      <a:endParaRPr kumimoji="0" lang="de-DE" sz="1800" b="0" i="0" u="none" strike="noStrike" cap="none" normalizeH="0" baseline="0" smtClean="0">
                        <a:ln>
                          <a:noFill/>
                        </a:ln>
                        <a:solidFill>
                          <a:schemeClr val="tx1"/>
                        </a:solidFill>
                        <a:effectLst/>
                        <a:latin typeface="Arial" charset="0"/>
                        <a:cs typeface="Arial" charset="0"/>
                      </a:endParaRPr>
                    </a:p>
                  </a:txBody>
                  <a:tcPr anchor="ct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solidFill>
                      <a:srgbClr val="F79646"/>
                    </a:solidFill>
                  </a:tcPr>
                </a:tc>
              </a:tr>
              <a:tr h="8905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Wasserkreislauf</a:t>
                      </a: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Experiment</a:t>
                      </a:r>
                      <a:r>
                        <a:rPr kumimoji="0" lang="de-DE" sz="1100" b="0" i="0" u="none" strike="noStrike" cap="none" normalizeH="0" baseline="0" smtClean="0">
                          <a:ln>
                            <a:noFill/>
                          </a:ln>
                          <a:solidFill>
                            <a:schemeClr val="tx1"/>
                          </a:solidFill>
                          <a:effectLst/>
                          <a:latin typeface="Calibri" pitchFamily="34" charset="0"/>
                          <a:cs typeface="Times New Roman" pitchFamily="18" charset="0"/>
                        </a:rPr>
                        <a:t>: Die SuS geben gleichviel Wasser in einen Teller und in ein schmales Glas und beobachten, was passiert. </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Sprechen</a:t>
                      </a:r>
                      <a:r>
                        <a:rPr kumimoji="0" lang="de-DE" sz="1100" b="0" i="0" u="none" strike="noStrike" cap="none" normalizeH="0" baseline="0" smtClean="0">
                          <a:ln>
                            <a:noFill/>
                          </a:ln>
                          <a:solidFill>
                            <a:schemeClr val="tx1"/>
                          </a:solidFill>
                          <a:effectLst/>
                          <a:latin typeface="Calibri" pitchFamily="34" charset="0"/>
                          <a:cs typeface="Times New Roman" pitchFamily="18" charset="0"/>
                        </a:rPr>
                        <a:t>: Die SuS beschreiben auf einer Forscherkonferenz ,was sie beobachtet haben.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Schreiben</a:t>
                      </a:r>
                      <a:r>
                        <a:rPr kumimoji="0" lang="de-DE" sz="1100" b="0" i="0" u="none" strike="noStrike" cap="none" normalizeH="0" baseline="0" smtClean="0">
                          <a:ln>
                            <a:noFill/>
                          </a:ln>
                          <a:solidFill>
                            <a:schemeClr val="tx1"/>
                          </a:solidFill>
                          <a:effectLst/>
                          <a:latin typeface="Calibri" pitchFamily="34" charset="0"/>
                          <a:cs typeface="Times New Roman" pitchFamily="18" charset="0"/>
                        </a:rPr>
                        <a:t>: Die SuS beschreiben ihre Beobachtungen in einem Forschertagebuch.</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Vortragen</a:t>
                      </a:r>
                      <a:r>
                        <a:rPr kumimoji="0" lang="de-DE" sz="1100" b="0" i="0" u="none" strike="noStrike" cap="none" normalizeH="0" baseline="0" smtClean="0">
                          <a:ln>
                            <a:noFill/>
                          </a:ln>
                          <a:solidFill>
                            <a:schemeClr val="tx1"/>
                          </a:solidFill>
                          <a:effectLst/>
                          <a:latin typeface="Calibri" pitchFamily="34" charset="0"/>
                          <a:cs typeface="Times New Roman" pitchFamily="18" charset="0"/>
                        </a:rPr>
                        <a:t>: Die SuS präsentieren den Wasserkreislauf anhand eines Tafelbildes.</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Nachfragen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Begründen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Identifizieren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Bedingungen/Abläufe beschreiben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Woraus bestehen Wolken?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Was passiert, wenn...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Es regnet, weil...</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Es geht kein Wasser verloren, weil...</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Wenn das Wasser aufsteigt...</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Wenn die Tropfen schwerer werden...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Wenn es regnet...</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Bei schönem Wetter</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Bei Regen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(Präpositionalangaben)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Die winzigen Wasserteilchen, die unsichtbaren Teilchen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Die Tropfen, die zu schwer werden, fallen...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Wenn die kleinen Wasserteilchen sich abkühlen, entstehen Tröpfchen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Bei der Verdunstung steigen winzige Wasserteilchen nach oben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(Nebensatzstrukturen)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Die Verdunstung</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Die Sonnenwärme</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Der Wasserdampf</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Das Wasserteilchen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Die Wasseroberfläche</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Das Grundwasser</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Der Wasserkreislauf</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(Nominalisierung</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Komposita)</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verdunsten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bilden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gelangen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(untrennbare Verben)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     </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steigt ... auf</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besteht aus</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(trennbare Verben)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befindet sich</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verwandelt sich</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kühlt sich ab</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sammelt sich</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1" i="0" u="none" strike="noStrike" cap="none" normalizeH="0" baseline="0" smtClean="0">
                          <a:ln>
                            <a:noFill/>
                          </a:ln>
                          <a:solidFill>
                            <a:schemeClr val="tx1"/>
                          </a:solidFill>
                          <a:effectLst/>
                          <a:latin typeface="Calibri" pitchFamily="34" charset="0"/>
                          <a:cs typeface="Times New Roman" pitchFamily="18" charset="0"/>
                        </a:rPr>
                        <a:t>(reflexive Verben)</a:t>
                      </a: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r h="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Dieses </a:t>
                      </a:r>
                      <a:r>
                        <a:rPr kumimoji="0" lang="de-DE" sz="1100" b="0" i="0" u="none" strike="noStrike" cap="none" normalizeH="0" baseline="0" smtClean="0">
                          <a:ln>
                            <a:noFill/>
                          </a:ln>
                          <a:solidFill>
                            <a:srgbClr val="FF0000"/>
                          </a:solidFill>
                          <a:effectLst/>
                          <a:latin typeface="Calibri" pitchFamily="34" charset="0"/>
                          <a:cs typeface="Times New Roman" pitchFamily="18" charset="0"/>
                        </a:rPr>
                        <a:t>Thema</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...beinhaltet</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diese </a:t>
                      </a:r>
                      <a:r>
                        <a:rPr kumimoji="0" lang="de-DE" sz="1100" b="0" i="0" u="none" strike="noStrike" cap="none" normalizeH="0" baseline="0" smtClean="0">
                          <a:ln>
                            <a:noFill/>
                          </a:ln>
                          <a:solidFill>
                            <a:srgbClr val="FF0000"/>
                          </a:solidFill>
                          <a:effectLst/>
                          <a:latin typeface="Calibri" pitchFamily="34" charset="0"/>
                          <a:cs typeface="Times New Roman" pitchFamily="18" charset="0"/>
                        </a:rPr>
                        <a:t>Aktivitäten.</a:t>
                      </a: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Diese Aktivitäten</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verlangen diese </a:t>
                      </a:r>
                      <a:r>
                        <a:rPr kumimoji="0" lang="de-DE" sz="1100" b="0" i="0" u="none" strike="noStrike" cap="none" normalizeH="0" baseline="0" smtClean="0">
                          <a:ln>
                            <a:noFill/>
                          </a:ln>
                          <a:solidFill>
                            <a:srgbClr val="FF0000"/>
                          </a:solidFill>
                          <a:effectLst/>
                          <a:latin typeface="Calibri" pitchFamily="34" charset="0"/>
                          <a:cs typeface="Times New Roman" pitchFamily="18" charset="0"/>
                        </a:rPr>
                        <a:t>Sprachfunktionen ...</a:t>
                      </a: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...realisiert durch diese </a:t>
                      </a:r>
                      <a:r>
                        <a:rPr kumimoji="0" lang="de-DE" sz="1100" b="0" i="0" u="none" strike="noStrike" cap="none" normalizeH="0" baseline="0" smtClean="0">
                          <a:ln>
                            <a:noFill/>
                          </a:ln>
                          <a:solidFill>
                            <a:srgbClr val="FF0000"/>
                          </a:solidFill>
                          <a:effectLst/>
                          <a:latin typeface="Calibri" pitchFamily="34" charset="0"/>
                          <a:cs typeface="Times New Roman" pitchFamily="18" charset="0"/>
                        </a:rPr>
                        <a:t>sprachlichen Mittel...</a:t>
                      </a: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unter Verwendung</a:t>
                      </a:r>
                      <a:endParaRPr kumimoji="0" lang="de-DE" sz="10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100" b="0" i="0" u="none" strike="noStrike" cap="none" normalizeH="0" baseline="0" smtClean="0">
                          <a:ln>
                            <a:noFill/>
                          </a:ln>
                          <a:solidFill>
                            <a:schemeClr val="tx1"/>
                          </a:solidFill>
                          <a:effectLst/>
                          <a:latin typeface="Calibri" pitchFamily="34" charset="0"/>
                          <a:cs typeface="Times New Roman" pitchFamily="18" charset="0"/>
                        </a:rPr>
                        <a:t>dieses </a:t>
                      </a:r>
                      <a:r>
                        <a:rPr kumimoji="0" lang="de-DE" sz="1100" b="0" i="0" u="none" strike="noStrike" cap="none" normalizeH="0" baseline="0" smtClean="0">
                          <a:ln>
                            <a:noFill/>
                          </a:ln>
                          <a:solidFill>
                            <a:srgbClr val="FF0000"/>
                          </a:solidFill>
                          <a:effectLst/>
                          <a:latin typeface="Calibri" pitchFamily="34" charset="0"/>
                          <a:cs typeface="Times New Roman" pitchFamily="18" charset="0"/>
                        </a:rPr>
                        <a:t>Vokabulars.</a:t>
                      </a:r>
                      <a:endParaRPr kumimoji="0" lang="de-DE" sz="1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rgbClr val="F79646"/>
                      </a:solidFill>
                      <a:prstDash val="solid"/>
                      <a:round/>
                      <a:headEnd type="none" w="med" len="med"/>
                      <a:tailEnd type="none" w="med" len="med"/>
                    </a:lnL>
                    <a:lnR w="12700" cap="flat" cmpd="sng" algn="ctr">
                      <a:solidFill>
                        <a:srgbClr val="F79646"/>
                      </a:solidFill>
                      <a:prstDash val="solid"/>
                      <a:round/>
                      <a:headEnd type="none" w="med" len="med"/>
                      <a:tailEnd type="none" w="med" len="med"/>
                    </a:lnR>
                    <a:lnT w="12700" cap="flat" cmpd="sng" algn="ctr">
                      <a:solidFill>
                        <a:srgbClr val="F79646"/>
                      </a:solidFill>
                      <a:prstDash val="solid"/>
                      <a:round/>
                      <a:headEnd type="none" w="med" len="med"/>
                      <a:tailEnd type="none" w="med" len="med"/>
                    </a:lnT>
                    <a:lnB w="12700" cap="flat" cmpd="sng" algn="ctr">
                      <a:solidFill>
                        <a:srgbClr val="F79646"/>
                      </a:solidFill>
                      <a:prstDash val="solid"/>
                      <a:round/>
                      <a:headEnd type="none" w="med" len="med"/>
                      <a:tailEnd type="none" w="med" len="med"/>
                    </a:lnB>
                    <a:lnTlToBr>
                      <a:noFill/>
                    </a:lnTlToBr>
                    <a:lnBlToTr>
                      <a:noFill/>
                    </a:lnBlToTr>
                    <a:noFill/>
                  </a:tcPr>
                </a:tc>
              </a:tr>
            </a:tbl>
          </a:graphicData>
        </a:graphic>
      </p:graphicFrame>
      <p:sp>
        <p:nvSpPr>
          <p:cNvPr id="37918" name="Rectangle 300"/>
          <p:cNvSpPr>
            <a:spLocks noChangeArrowheads="1"/>
          </p:cNvSpPr>
          <p:nvPr/>
        </p:nvSpPr>
        <p:spPr bwMode="auto">
          <a:xfrm>
            <a:off x="-31750" y="5849938"/>
            <a:ext cx="9144000" cy="0"/>
          </a:xfrm>
          <a:prstGeom prst="rect">
            <a:avLst/>
          </a:prstGeom>
          <a:noFill/>
          <a:ln w="9525">
            <a:noFill/>
            <a:miter lim="800000"/>
            <a:headEnd/>
            <a:tailEnd/>
          </a:ln>
        </p:spPr>
        <p:txBody>
          <a:bodyPr wrap="none" anchor="ctr">
            <a:spAutoFit/>
          </a:bodyPr>
          <a:lstStyle/>
          <a:p>
            <a:endParaRPr lang="de-DE"/>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p:txBody>
          <a:bodyPr/>
          <a:lstStyle/>
          <a:p>
            <a:r>
              <a:rPr lang="de-DE" sz="3200" smtClean="0">
                <a:latin typeface="Verdana" pitchFamily="34" charset="0"/>
              </a:rPr>
              <a:t>Sprachbildende Möglichkeiten ausgewählter Unterrichtsmethoden</a:t>
            </a:r>
          </a:p>
        </p:txBody>
      </p:sp>
      <p:sp>
        <p:nvSpPr>
          <p:cNvPr id="38914" name="Rectangle 7"/>
          <p:cNvSpPr>
            <a:spLocks noGrp="1" noChangeArrowheads="1"/>
          </p:cNvSpPr>
          <p:nvPr>
            <p:ph type="body" idx="1"/>
          </p:nvPr>
        </p:nvSpPr>
        <p:spPr/>
        <p:txBody>
          <a:bodyPr/>
          <a:lstStyle/>
          <a:p>
            <a:endParaRPr lang="de-DE" sz="2000" smtClean="0">
              <a:latin typeface="Verdana" pitchFamily="34" charset="0"/>
            </a:endParaRPr>
          </a:p>
          <a:p>
            <a:endParaRPr lang="de-DE" sz="2000" smtClean="0">
              <a:latin typeface="Verdana" pitchFamily="34" charset="0"/>
            </a:endParaRPr>
          </a:p>
          <a:p>
            <a:r>
              <a:rPr lang="de-DE" sz="2400" smtClean="0">
                <a:latin typeface="Verdana" pitchFamily="34" charset="0"/>
              </a:rPr>
              <a:t>Scaffolding</a:t>
            </a:r>
          </a:p>
          <a:p>
            <a:pPr>
              <a:buFont typeface="Wingdings" pitchFamily="2" charset="2"/>
              <a:buNone/>
            </a:pPr>
            <a:r>
              <a:rPr lang="de-DE" sz="2000" smtClean="0">
                <a:latin typeface="Verdana" pitchFamily="34" charset="0"/>
              </a:rPr>
              <a:t>	(P. Gibbons, G. Kniffka/ B Neuer)</a:t>
            </a:r>
          </a:p>
          <a:p>
            <a:pPr>
              <a:buFont typeface="Wingdings" pitchFamily="2" charset="2"/>
              <a:buNone/>
            </a:pPr>
            <a:endParaRPr lang="de-DE" sz="2000" smtClean="0">
              <a:latin typeface="Verdana" pitchFamily="34" charset="0"/>
            </a:endParaRPr>
          </a:p>
          <a:p>
            <a:r>
              <a:rPr lang="de-DE" sz="2400" smtClean="0">
                <a:latin typeface="Verdana" pitchFamily="34" charset="0"/>
              </a:rPr>
              <a:t>Methoden der Textarbeit mit „Werkzeugen“ </a:t>
            </a:r>
          </a:p>
          <a:p>
            <a:pPr>
              <a:buFont typeface="Wingdings" pitchFamily="2" charset="2"/>
              <a:buNone/>
            </a:pPr>
            <a:r>
              <a:rPr lang="de-DE" sz="2000" smtClean="0">
                <a:latin typeface="Verdana" pitchFamily="34" charset="0"/>
              </a:rPr>
              <a:t>	(J. Leisen)</a:t>
            </a:r>
          </a:p>
          <a:p>
            <a:pPr>
              <a:buFont typeface="Wingdings" pitchFamily="2" charset="2"/>
              <a:buNone/>
            </a:pPr>
            <a:endParaRPr lang="de-DE" sz="2000" smtClean="0">
              <a:latin typeface="Verdana" pitchFamily="34" charset="0"/>
            </a:endParaRPr>
          </a:p>
          <a:p>
            <a:pPr>
              <a:buFont typeface="Wingdings" pitchFamily="2" charset="2"/>
              <a:buNone/>
            </a:pPr>
            <a:endParaRPr lang="de-DE" sz="2000" smtClean="0">
              <a:latin typeface="Verdana" pitchFamily="34" charset="0"/>
            </a:endParaRPr>
          </a:p>
          <a:p>
            <a:pPr>
              <a:buFont typeface="Wingdings" pitchFamily="2" charset="2"/>
              <a:buNone/>
            </a:pPr>
            <a:endParaRPr lang="de-DE" sz="2800" smtClean="0">
              <a:latin typeface="Verdana" pitchFamily="34" charset="0"/>
            </a:endParaRPr>
          </a:p>
          <a:p>
            <a:pPr>
              <a:buFont typeface="Wingdings" pitchFamily="2" charset="2"/>
              <a:buNone/>
            </a:pPr>
            <a:endParaRPr lang="de-DE" sz="2800" smtClean="0">
              <a:latin typeface="Verdana"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0</TotalTime>
  <Words>1442</Words>
  <Application>Microsoft Office PowerPoint</Application>
  <PresentationFormat>Bildschirmpräsentation (4:3)</PresentationFormat>
  <Paragraphs>285</Paragraphs>
  <Slides>33</Slides>
  <Notes>0</Notes>
  <HiddenSlides>0</HiddenSlides>
  <MMClips>0</MMClips>
  <ScaleCrop>false</ScaleCrop>
  <HeadingPairs>
    <vt:vector size="8" baseType="variant">
      <vt:variant>
        <vt:lpstr>Verwendete Schriftarten</vt:lpstr>
      </vt:variant>
      <vt:variant>
        <vt:i4>11</vt:i4>
      </vt:variant>
      <vt:variant>
        <vt:lpstr>Entwurfsvorlage</vt:lpstr>
      </vt:variant>
      <vt:variant>
        <vt:i4>2</vt:i4>
      </vt:variant>
      <vt:variant>
        <vt:lpstr>Eingebettete OLE-Server</vt:lpstr>
      </vt:variant>
      <vt:variant>
        <vt:i4>1</vt:i4>
      </vt:variant>
      <vt:variant>
        <vt:lpstr>Folientitel</vt:lpstr>
      </vt:variant>
      <vt:variant>
        <vt:i4>33</vt:i4>
      </vt:variant>
    </vt:vector>
  </HeadingPairs>
  <TitlesOfParts>
    <vt:vector size="47" baseType="lpstr">
      <vt:lpstr>Calibri</vt:lpstr>
      <vt:lpstr>Arial</vt:lpstr>
      <vt:lpstr>Century Gothic</vt:lpstr>
      <vt:lpstr>Wingdings</vt:lpstr>
      <vt:lpstr>Verdana</vt:lpstr>
      <vt:lpstr>Arial-BoldMT</vt:lpstr>
      <vt:lpstr>Times New Roman</vt:lpstr>
      <vt:lpstr>Lucida Sans Unicode</vt:lpstr>
      <vt:lpstr>Tahoma</vt:lpstr>
      <vt:lpstr>Symbol</vt:lpstr>
      <vt:lpstr>Wingdings 3</vt:lpstr>
      <vt:lpstr>Larissa-Design</vt:lpstr>
      <vt:lpstr>Larissa-Design</vt:lpstr>
      <vt:lpstr>Acrobat Document</vt:lpstr>
      <vt:lpstr>Folie 1</vt:lpstr>
      <vt:lpstr>Sprache im Fach</vt:lpstr>
      <vt:lpstr>Folie 3</vt:lpstr>
      <vt:lpstr>Der Weg</vt:lpstr>
      <vt:lpstr>Folie 5</vt:lpstr>
      <vt:lpstr>Planungsrahmen zur Integration von Sprache  in den Fachunterricht</vt:lpstr>
      <vt:lpstr>Sprachbildende Unterrichtsplanung- und gestaltung</vt:lpstr>
      <vt:lpstr>Folie 8</vt:lpstr>
      <vt:lpstr>Sprachbildende Möglichkeiten ausgewählter Unterrichtsmethoden</vt:lpstr>
      <vt:lpstr>Folie 10</vt:lpstr>
      <vt:lpstr>Folie 11</vt:lpstr>
      <vt:lpstr>Folie 12</vt:lpstr>
      <vt:lpstr>Folie 13</vt:lpstr>
      <vt:lpstr>Folie 14</vt:lpstr>
      <vt:lpstr>Folie 15</vt:lpstr>
      <vt:lpstr>Folie 16</vt:lpstr>
      <vt:lpstr>Folie 17</vt:lpstr>
      <vt:lpstr>Folie 18</vt:lpstr>
      <vt:lpstr>Folie 19</vt:lpstr>
      <vt:lpstr>Folie 20</vt:lpstr>
      <vt:lpstr>Folie 21</vt:lpstr>
      <vt:lpstr>Folie 22</vt:lpstr>
      <vt:lpstr>Methoden der Textarbeit mit „Werkzeugen“  (J. Leisen) </vt:lpstr>
      <vt:lpstr>Folie 24</vt:lpstr>
      <vt:lpstr>Folie 25</vt:lpstr>
      <vt:lpstr>Folie 26</vt:lpstr>
      <vt:lpstr>Folie 27</vt:lpstr>
      <vt:lpstr>Folie 28</vt:lpstr>
      <vt:lpstr>Folie 29</vt:lpstr>
      <vt:lpstr>Folie 30</vt:lpstr>
      <vt:lpstr>Folie 31</vt:lpstr>
      <vt:lpstr>Folie 32</vt:lpstr>
      <vt:lpstr>Folie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Averhoff</dc:creator>
  <cp:lastModifiedBy>Ute</cp:lastModifiedBy>
  <cp:revision>35</cp:revision>
  <dcterms:created xsi:type="dcterms:W3CDTF">2012-04-25T15:37:54Z</dcterms:created>
  <dcterms:modified xsi:type="dcterms:W3CDTF">2012-04-27T15:50:11Z</dcterms:modified>
</cp:coreProperties>
</file>