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8"/>
  </p:notesMasterIdLst>
  <p:sldIdLst>
    <p:sldId id="256" r:id="rId2"/>
    <p:sldId id="871" r:id="rId3"/>
    <p:sldId id="409" r:id="rId4"/>
    <p:sldId id="932" r:id="rId5"/>
    <p:sldId id="877" r:id="rId6"/>
    <p:sldId id="901" r:id="rId7"/>
    <p:sldId id="880" r:id="rId8"/>
    <p:sldId id="845" r:id="rId9"/>
    <p:sldId id="899" r:id="rId10"/>
    <p:sldId id="903" r:id="rId11"/>
    <p:sldId id="902" r:id="rId12"/>
    <p:sldId id="893" r:id="rId13"/>
    <p:sldId id="847" r:id="rId14"/>
    <p:sldId id="908" r:id="rId15"/>
    <p:sldId id="930" r:id="rId16"/>
    <p:sldId id="414" r:id="rId17"/>
    <p:sldId id="913" r:id="rId18"/>
    <p:sldId id="890" r:id="rId19"/>
    <p:sldId id="921" r:id="rId20"/>
    <p:sldId id="920" r:id="rId21"/>
    <p:sldId id="889" r:id="rId22"/>
    <p:sldId id="884" r:id="rId23"/>
    <p:sldId id="922" r:id="rId24"/>
    <p:sldId id="854" r:id="rId25"/>
    <p:sldId id="891" r:id="rId26"/>
    <p:sldId id="402" r:id="rId27"/>
    <p:sldId id="928" r:id="rId28"/>
    <p:sldId id="927" r:id="rId29"/>
    <p:sldId id="917" r:id="rId30"/>
    <p:sldId id="883" r:id="rId31"/>
    <p:sldId id="875" r:id="rId32"/>
    <p:sldId id="911" r:id="rId33"/>
    <p:sldId id="915" r:id="rId34"/>
    <p:sldId id="925" r:id="rId35"/>
    <p:sldId id="886" r:id="rId36"/>
    <p:sldId id="897" r:id="rId37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errit Suedecum" initials="GS" lastIdx="1" clrIdx="0">
    <p:extLst>
      <p:ext uri="{19B8F6BF-5375-455C-9EA6-DF929625EA0E}">
        <p15:presenceInfo xmlns:p15="http://schemas.microsoft.com/office/powerpoint/2012/main" userId="S::gerrit.suedecum@gemsnortorf.onmicrosoft.com::f67e7fca-cd27-4724-a97c-4e8307dea20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A8D9"/>
    <a:srgbClr val="CCE9F2"/>
    <a:srgbClr val="A4ADB6"/>
    <a:srgbClr val="BBB2AB"/>
    <a:srgbClr val="008CCF"/>
    <a:srgbClr val="006DA2"/>
    <a:srgbClr val="3AB7D5"/>
    <a:srgbClr val="008BCE"/>
    <a:srgbClr val="405B8A"/>
    <a:srgbClr val="7482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69" autoAdjust="0"/>
    <p:restoredTop sz="95297" autoAdjust="0"/>
  </p:normalViewPr>
  <p:slideViewPr>
    <p:cSldViewPr snapToGrid="0" showGuides="1">
      <p:cViewPr varScale="1">
        <p:scale>
          <a:sx n="105" d="100"/>
          <a:sy n="105" d="100"/>
        </p:scale>
        <p:origin x="1998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F3CE6E-2B66-4BBF-AA5F-C610821FA37B}" type="datetimeFigureOut">
              <a:rPr lang="de-DE" smtClean="0"/>
              <a:t>24.06.2025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61B259-718E-41BC-9A97-1627054B125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8773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lienbildplatzhalter 1">
            <a:extLst>
              <a:ext uri="{FF2B5EF4-FFF2-40B4-BE49-F238E27FC236}">
                <a16:creationId xmlns:a16="http://schemas.microsoft.com/office/drawing/2014/main" id="{B8230B76-C3C3-44BA-BDA0-1C08E5344C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Notizenplatzhalter 2">
            <a:extLst>
              <a:ext uri="{FF2B5EF4-FFF2-40B4-BE49-F238E27FC236}">
                <a16:creationId xmlns:a16="http://schemas.microsoft.com/office/drawing/2014/main" id="{C51AC452-02A0-4C3D-8619-9734BF760E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24" name="Foliennummernplatzhalter 3">
            <a:extLst>
              <a:ext uri="{FF2B5EF4-FFF2-40B4-BE49-F238E27FC236}">
                <a16:creationId xmlns:a16="http://schemas.microsoft.com/office/drawing/2014/main" id="{C3EEC7AD-CA11-44C2-BA19-3D105242CBE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D993322-9A51-4A28-87E8-CFE9199F727C}" type="slidenum">
              <a:rPr lang="de-DE" altLang="de-DE" smtClean="0"/>
              <a:pPr/>
              <a:t>8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6179070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lienbildplatzhalter 1">
            <a:extLst>
              <a:ext uri="{FF2B5EF4-FFF2-40B4-BE49-F238E27FC236}">
                <a16:creationId xmlns:a16="http://schemas.microsoft.com/office/drawing/2014/main" id="{B8230B76-C3C3-44BA-BDA0-1C08E5344C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Notizenplatzhalter 2">
            <a:extLst>
              <a:ext uri="{FF2B5EF4-FFF2-40B4-BE49-F238E27FC236}">
                <a16:creationId xmlns:a16="http://schemas.microsoft.com/office/drawing/2014/main" id="{C51AC452-02A0-4C3D-8619-9734BF760E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24" name="Foliennummernplatzhalter 3">
            <a:extLst>
              <a:ext uri="{FF2B5EF4-FFF2-40B4-BE49-F238E27FC236}">
                <a16:creationId xmlns:a16="http://schemas.microsoft.com/office/drawing/2014/main" id="{C3EEC7AD-CA11-44C2-BA19-3D105242CBE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D993322-9A51-4A28-87E8-CFE9199F727C}" type="slidenum">
              <a:rPr lang="de-DE" altLang="de-DE" smtClean="0"/>
              <a:pPr/>
              <a:t>29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9972197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lienbildplatzhalter 1">
            <a:extLst>
              <a:ext uri="{FF2B5EF4-FFF2-40B4-BE49-F238E27FC236}">
                <a16:creationId xmlns:a16="http://schemas.microsoft.com/office/drawing/2014/main" id="{B8230B76-C3C3-44BA-BDA0-1C08E5344C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Notizenplatzhalter 2">
            <a:extLst>
              <a:ext uri="{FF2B5EF4-FFF2-40B4-BE49-F238E27FC236}">
                <a16:creationId xmlns:a16="http://schemas.microsoft.com/office/drawing/2014/main" id="{C51AC452-02A0-4C3D-8619-9734BF760E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24" name="Foliennummernplatzhalter 3">
            <a:extLst>
              <a:ext uri="{FF2B5EF4-FFF2-40B4-BE49-F238E27FC236}">
                <a16:creationId xmlns:a16="http://schemas.microsoft.com/office/drawing/2014/main" id="{C3EEC7AD-CA11-44C2-BA19-3D105242CBE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D993322-9A51-4A28-87E8-CFE9199F727C}" type="slidenum">
              <a:rPr lang="de-DE" altLang="de-DE" smtClean="0"/>
              <a:pPr/>
              <a:t>32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6175635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lienbildplatzhalter 1">
            <a:extLst>
              <a:ext uri="{FF2B5EF4-FFF2-40B4-BE49-F238E27FC236}">
                <a16:creationId xmlns:a16="http://schemas.microsoft.com/office/drawing/2014/main" id="{B8230B76-C3C3-44BA-BDA0-1C08E5344C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Notizenplatzhalter 2">
            <a:extLst>
              <a:ext uri="{FF2B5EF4-FFF2-40B4-BE49-F238E27FC236}">
                <a16:creationId xmlns:a16="http://schemas.microsoft.com/office/drawing/2014/main" id="{C51AC452-02A0-4C3D-8619-9734BF760E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24" name="Foliennummernplatzhalter 3">
            <a:extLst>
              <a:ext uri="{FF2B5EF4-FFF2-40B4-BE49-F238E27FC236}">
                <a16:creationId xmlns:a16="http://schemas.microsoft.com/office/drawing/2014/main" id="{C3EEC7AD-CA11-44C2-BA19-3D105242CBE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D993322-9A51-4A28-87E8-CFE9199F727C}" type="slidenum">
              <a:rPr lang="de-DE" altLang="de-DE" smtClean="0"/>
              <a:pPr/>
              <a:t>9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2248798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lienbildplatzhalter 1">
            <a:extLst>
              <a:ext uri="{FF2B5EF4-FFF2-40B4-BE49-F238E27FC236}">
                <a16:creationId xmlns:a16="http://schemas.microsoft.com/office/drawing/2014/main" id="{B8230B76-C3C3-44BA-BDA0-1C08E5344C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Notizenplatzhalter 2">
            <a:extLst>
              <a:ext uri="{FF2B5EF4-FFF2-40B4-BE49-F238E27FC236}">
                <a16:creationId xmlns:a16="http://schemas.microsoft.com/office/drawing/2014/main" id="{C51AC452-02A0-4C3D-8619-9734BF760E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24" name="Foliennummernplatzhalter 3">
            <a:extLst>
              <a:ext uri="{FF2B5EF4-FFF2-40B4-BE49-F238E27FC236}">
                <a16:creationId xmlns:a16="http://schemas.microsoft.com/office/drawing/2014/main" id="{C3EEC7AD-CA11-44C2-BA19-3D105242CBE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D993322-9A51-4A28-87E8-CFE9199F727C}" type="slidenum">
              <a:rPr lang="de-DE" altLang="de-DE" smtClean="0"/>
              <a:pPr/>
              <a:t>10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339874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lienbildplatzhalter 1">
            <a:extLst>
              <a:ext uri="{FF2B5EF4-FFF2-40B4-BE49-F238E27FC236}">
                <a16:creationId xmlns:a16="http://schemas.microsoft.com/office/drawing/2014/main" id="{B8230B76-C3C3-44BA-BDA0-1C08E5344C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Notizenplatzhalter 2">
            <a:extLst>
              <a:ext uri="{FF2B5EF4-FFF2-40B4-BE49-F238E27FC236}">
                <a16:creationId xmlns:a16="http://schemas.microsoft.com/office/drawing/2014/main" id="{C51AC452-02A0-4C3D-8619-9734BF760E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24" name="Foliennummernplatzhalter 3">
            <a:extLst>
              <a:ext uri="{FF2B5EF4-FFF2-40B4-BE49-F238E27FC236}">
                <a16:creationId xmlns:a16="http://schemas.microsoft.com/office/drawing/2014/main" id="{C3EEC7AD-CA11-44C2-BA19-3D105242CBE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D993322-9A51-4A28-87E8-CFE9199F727C}" type="slidenum">
              <a:rPr lang="de-DE" altLang="de-DE" smtClean="0"/>
              <a:pPr/>
              <a:t>12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0249456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lienbildplatzhalter 1">
            <a:extLst>
              <a:ext uri="{FF2B5EF4-FFF2-40B4-BE49-F238E27FC236}">
                <a16:creationId xmlns:a16="http://schemas.microsoft.com/office/drawing/2014/main" id="{B8230B76-C3C3-44BA-BDA0-1C08E5344C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Notizenplatzhalter 2">
            <a:extLst>
              <a:ext uri="{FF2B5EF4-FFF2-40B4-BE49-F238E27FC236}">
                <a16:creationId xmlns:a16="http://schemas.microsoft.com/office/drawing/2014/main" id="{C51AC452-02A0-4C3D-8619-9734BF760E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24" name="Foliennummernplatzhalter 3">
            <a:extLst>
              <a:ext uri="{FF2B5EF4-FFF2-40B4-BE49-F238E27FC236}">
                <a16:creationId xmlns:a16="http://schemas.microsoft.com/office/drawing/2014/main" id="{C3EEC7AD-CA11-44C2-BA19-3D105242CBE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D993322-9A51-4A28-87E8-CFE9199F727C}" type="slidenum">
              <a:rPr lang="de-DE" altLang="de-DE" smtClean="0"/>
              <a:pPr/>
              <a:t>13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0221482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lienbildplatzhalter 1">
            <a:extLst>
              <a:ext uri="{FF2B5EF4-FFF2-40B4-BE49-F238E27FC236}">
                <a16:creationId xmlns:a16="http://schemas.microsoft.com/office/drawing/2014/main" id="{B8230B76-C3C3-44BA-BDA0-1C08E5344C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Notizenplatzhalter 2">
            <a:extLst>
              <a:ext uri="{FF2B5EF4-FFF2-40B4-BE49-F238E27FC236}">
                <a16:creationId xmlns:a16="http://schemas.microsoft.com/office/drawing/2014/main" id="{C51AC452-02A0-4C3D-8619-9734BF760E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24" name="Foliennummernplatzhalter 3">
            <a:extLst>
              <a:ext uri="{FF2B5EF4-FFF2-40B4-BE49-F238E27FC236}">
                <a16:creationId xmlns:a16="http://schemas.microsoft.com/office/drawing/2014/main" id="{C3EEC7AD-CA11-44C2-BA19-3D105242CBE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D993322-9A51-4A28-87E8-CFE9199F727C}" type="slidenum">
              <a:rPr lang="de-DE" altLang="de-DE" smtClean="0"/>
              <a:pPr/>
              <a:t>14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0414170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61B259-718E-41BC-9A97-1627054B1256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1019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lienbildplatzhalter 1">
            <a:extLst>
              <a:ext uri="{FF2B5EF4-FFF2-40B4-BE49-F238E27FC236}">
                <a16:creationId xmlns:a16="http://schemas.microsoft.com/office/drawing/2014/main" id="{B8230B76-C3C3-44BA-BDA0-1C08E5344C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Notizenplatzhalter 2">
            <a:extLst>
              <a:ext uri="{FF2B5EF4-FFF2-40B4-BE49-F238E27FC236}">
                <a16:creationId xmlns:a16="http://schemas.microsoft.com/office/drawing/2014/main" id="{C51AC452-02A0-4C3D-8619-9734BF760E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24" name="Foliennummernplatzhalter 3">
            <a:extLst>
              <a:ext uri="{FF2B5EF4-FFF2-40B4-BE49-F238E27FC236}">
                <a16:creationId xmlns:a16="http://schemas.microsoft.com/office/drawing/2014/main" id="{C3EEC7AD-CA11-44C2-BA19-3D105242CBE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D993322-9A51-4A28-87E8-CFE9199F727C}" type="slidenum">
              <a:rPr lang="de-DE" altLang="de-DE" smtClean="0"/>
              <a:pPr/>
              <a:t>23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9694613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Folienbildplatzhalter 1">
            <a:extLst>
              <a:ext uri="{FF2B5EF4-FFF2-40B4-BE49-F238E27FC236}">
                <a16:creationId xmlns:a16="http://schemas.microsoft.com/office/drawing/2014/main" id="{270AD1AB-B729-45B0-B4A5-1AEC6009ACC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Notizenplatzhalter 2">
            <a:extLst>
              <a:ext uri="{FF2B5EF4-FFF2-40B4-BE49-F238E27FC236}">
                <a16:creationId xmlns:a16="http://schemas.microsoft.com/office/drawing/2014/main" id="{3873B319-2DE9-49A4-89F8-D680655F32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940" name="Foliennummernplatzhalter 3">
            <a:extLst>
              <a:ext uri="{FF2B5EF4-FFF2-40B4-BE49-F238E27FC236}">
                <a16:creationId xmlns:a16="http://schemas.microsoft.com/office/drawing/2014/main" id="{50378358-0617-4A07-8D1C-A4826A4A77F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5D321A8-21EA-4A20-A804-FF9E4620AFF5}" type="slidenum">
              <a:rPr lang="de-DE" altLang="de-DE" smtClean="0"/>
              <a:pPr/>
              <a:t>26</a:t>
            </a:fld>
            <a:endParaRPr lang="de-DE" alt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/>
          <p:cNvSpPr/>
          <p:nvPr userDrawn="1"/>
        </p:nvSpPr>
        <p:spPr>
          <a:xfrm>
            <a:off x="-1" y="3907144"/>
            <a:ext cx="9144001" cy="220210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8" name="Freihandform 7"/>
          <p:cNvSpPr>
            <a:spLocks noChangeAspect="1"/>
          </p:cNvSpPr>
          <p:nvPr/>
        </p:nvSpPr>
        <p:spPr>
          <a:xfrm>
            <a:off x="-7556" y="0"/>
            <a:ext cx="9159907" cy="5871808"/>
          </a:xfrm>
          <a:custGeom>
            <a:avLst/>
            <a:gdLst>
              <a:gd name="connsiteX0" fmla="*/ 0 w 9151557"/>
              <a:gd name="connsiteY0" fmla="*/ 0 h 5871808"/>
              <a:gd name="connsiteX1" fmla="*/ 9151557 w 9151557"/>
              <a:gd name="connsiteY1" fmla="*/ 0 h 5871808"/>
              <a:gd name="connsiteX2" fmla="*/ 9144000 w 9151557"/>
              <a:gd name="connsiteY2" fmla="*/ 4269719 h 5871808"/>
              <a:gd name="connsiteX3" fmla="*/ 7557 w 9151557"/>
              <a:gd name="connsiteY3" fmla="*/ 5871808 h 5871808"/>
              <a:gd name="connsiteX4" fmla="*/ 0 w 9151557"/>
              <a:gd name="connsiteY4" fmla="*/ 0 h 5871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1557" h="5871808">
                <a:moveTo>
                  <a:pt x="0" y="0"/>
                </a:moveTo>
                <a:lnTo>
                  <a:pt x="9151557" y="0"/>
                </a:lnTo>
                <a:lnTo>
                  <a:pt x="9144000" y="4269719"/>
                </a:lnTo>
                <a:lnTo>
                  <a:pt x="7557" y="5871808"/>
                </a:lnTo>
                <a:lnTo>
                  <a:pt x="0" y="0"/>
                </a:lnTo>
                <a:close/>
              </a:path>
            </a:pathLst>
          </a:custGeom>
          <a:solidFill>
            <a:srgbClr val="006D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feld 9"/>
          <p:cNvSpPr txBox="1"/>
          <p:nvPr userDrawn="1"/>
        </p:nvSpPr>
        <p:spPr>
          <a:xfrm>
            <a:off x="6206978" y="134683"/>
            <a:ext cx="2937022" cy="27699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l"/>
            <a:r>
              <a:rPr lang="de-DE" sz="1200" b="1" dirty="0">
                <a:solidFill>
                  <a:srgbClr val="0030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Schleswig-Holstein.</a:t>
            </a:r>
            <a:r>
              <a:rPr lang="de-DE" sz="1200" dirty="0">
                <a:solidFill>
                  <a:srgbClr val="0030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Der echte Norden.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22286"/>
            <a:ext cx="7772400" cy="200051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786603"/>
            <a:ext cx="7772400" cy="15377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Formatvorlage des Untertitelmasters durch Klicken bearbeiten</a:t>
            </a:r>
            <a:endParaRPr lang="en-US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182137" y="6173054"/>
            <a:ext cx="3600000" cy="288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de-DE" sz="1200" b="0" kern="1200" dirty="0" smtClean="0">
                <a:solidFill>
                  <a:srgbClr val="002F6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de-DE" sz="1200" b="1" kern="1200" dirty="0" smtClean="0">
                <a:solidFill>
                  <a:srgbClr val="00306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>
              <a:defRPr lang="de-DE" sz="1200" b="1" kern="1200" dirty="0" smtClean="0">
                <a:solidFill>
                  <a:srgbClr val="00306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de-DE" sz="1200" b="1" kern="1200" dirty="0" smtClean="0">
                <a:solidFill>
                  <a:srgbClr val="00306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de-DE" sz="1200" b="1" kern="1200" dirty="0" smtClean="0">
                <a:solidFill>
                  <a:srgbClr val="00306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Platzhalter Name</a:t>
            </a:r>
          </a:p>
        </p:txBody>
      </p:sp>
      <p:sp>
        <p:nvSpPr>
          <p:cNvPr id="13" name="Textplatzhalt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182137" y="6464163"/>
            <a:ext cx="2880000" cy="28681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de-DE" sz="1200" b="0" kern="1200" dirty="0" smtClean="0">
                <a:solidFill>
                  <a:srgbClr val="002F6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de-DE" sz="1200" b="1" kern="1200" dirty="0" smtClean="0">
                <a:solidFill>
                  <a:srgbClr val="00306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>
              <a:defRPr lang="de-DE" sz="1200" b="1" kern="1200" dirty="0" smtClean="0">
                <a:solidFill>
                  <a:srgbClr val="00306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de-DE" sz="1200" b="1" kern="1200" dirty="0" smtClean="0">
                <a:solidFill>
                  <a:srgbClr val="00306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de-DE" sz="1200" b="1" kern="1200" dirty="0" smtClean="0">
                <a:solidFill>
                  <a:srgbClr val="00306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Platzhalter Datum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5" hasCustomPrompt="1"/>
          </p:nvPr>
        </p:nvSpPr>
        <p:spPr>
          <a:xfrm>
            <a:off x="6170613" y="6173788"/>
            <a:ext cx="1165225" cy="5778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de-DE" dirty="0"/>
              <a:t>Projektlogo</a:t>
            </a:r>
          </a:p>
        </p:txBody>
      </p:sp>
    </p:spTree>
    <p:extLst>
      <p:ext uri="{BB962C8B-B14F-4D97-AF65-F5344CB8AC3E}">
        <p14:creationId xmlns:p14="http://schemas.microsoft.com/office/powerpoint/2010/main" val="4196666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844676"/>
            <a:ext cx="2949178" cy="2064717"/>
          </a:xfrm>
          <a:prstGeom prst="rect">
            <a:avLst/>
          </a:prstGeom>
        </p:spPr>
        <p:txBody>
          <a:bodyPr anchor="ctr"/>
          <a:lstStyle>
            <a:lvl1pPr>
              <a:defRPr sz="3200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844675"/>
            <a:ext cx="4629150" cy="4016376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4041915"/>
            <a:ext cx="2949178" cy="1827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5" hasCustomPrompt="1"/>
          </p:nvPr>
        </p:nvSpPr>
        <p:spPr>
          <a:xfrm>
            <a:off x="6170613" y="6173788"/>
            <a:ext cx="1165225" cy="5778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de-DE" dirty="0"/>
              <a:t>Projektlogo</a:t>
            </a:r>
          </a:p>
        </p:txBody>
      </p:sp>
      <p:sp>
        <p:nvSpPr>
          <p:cNvPr id="12" name="Datumsplatzhalter 2"/>
          <p:cNvSpPr>
            <a:spLocks noGrp="1"/>
          </p:cNvSpPr>
          <p:nvPr>
            <p:ph type="dt" sz="half" idx="16"/>
          </p:nvPr>
        </p:nvSpPr>
        <p:spPr>
          <a:xfrm>
            <a:off x="628650" y="6356350"/>
            <a:ext cx="9376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4ADB6"/>
                </a:solidFill>
              </a:defRPr>
            </a:lvl1pPr>
          </a:lstStyle>
          <a:p>
            <a:fld id="{33F28847-7BF0-413E-A4B4-C02469266E58}" type="datetime1">
              <a:rPr lang="de-DE" smtClean="0"/>
              <a:t>24.06.2025</a:t>
            </a:fld>
            <a:endParaRPr lang="de-DE" dirty="0"/>
          </a:p>
        </p:txBody>
      </p:sp>
      <p:sp>
        <p:nvSpPr>
          <p:cNvPr id="13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2505216" y="6356350"/>
            <a:ext cx="35823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A4ADB6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4" name="Foliennummernplatzhalter 12"/>
          <p:cNvSpPr>
            <a:spLocks noGrp="1"/>
          </p:cNvSpPr>
          <p:nvPr>
            <p:ph type="sldNum" sz="quarter" idx="4"/>
          </p:nvPr>
        </p:nvSpPr>
        <p:spPr>
          <a:xfrm>
            <a:off x="1683948" y="6356350"/>
            <a:ext cx="7036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A4ADB6"/>
                </a:solidFill>
              </a:defRPr>
            </a:lvl1pPr>
          </a:lstStyle>
          <a:p>
            <a:pPr algn="ctr"/>
            <a:r>
              <a:rPr lang="de-DE"/>
              <a:t> Folie </a:t>
            </a:r>
            <a:fld id="{812F24F4-33A2-4A6F-87E3-ABC44FA42587}" type="slidenum">
              <a:rPr lang="de-DE" smtClean="0"/>
              <a:pPr algn="ctr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98491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844675"/>
            <a:ext cx="4629150" cy="401637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29841" y="1844676"/>
            <a:ext cx="2949178" cy="2064717"/>
          </a:xfrm>
          <a:prstGeom prst="rect">
            <a:avLst/>
          </a:prstGeom>
        </p:spPr>
        <p:txBody>
          <a:bodyPr anchor="ctr"/>
          <a:lstStyle>
            <a:lvl1pPr>
              <a:defRPr sz="3200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4041915"/>
            <a:ext cx="2949178" cy="1827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5" hasCustomPrompt="1"/>
          </p:nvPr>
        </p:nvSpPr>
        <p:spPr>
          <a:xfrm>
            <a:off x="6170613" y="6173788"/>
            <a:ext cx="1165225" cy="5778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de-DE" dirty="0"/>
              <a:t>Projektlogo</a:t>
            </a:r>
          </a:p>
        </p:txBody>
      </p:sp>
      <p:sp>
        <p:nvSpPr>
          <p:cNvPr id="14" name="Datumsplatzhalter 2"/>
          <p:cNvSpPr>
            <a:spLocks noGrp="1"/>
          </p:cNvSpPr>
          <p:nvPr>
            <p:ph type="dt" sz="half" idx="16"/>
          </p:nvPr>
        </p:nvSpPr>
        <p:spPr>
          <a:xfrm>
            <a:off x="628650" y="6356350"/>
            <a:ext cx="9376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4ADB6"/>
                </a:solidFill>
              </a:defRPr>
            </a:lvl1pPr>
          </a:lstStyle>
          <a:p>
            <a:fld id="{35DF68FC-774B-4D41-A04C-46D2580C019C}" type="datetime1">
              <a:rPr lang="de-DE" smtClean="0"/>
              <a:t>24.06.2025</a:t>
            </a:fld>
            <a:endParaRPr lang="de-DE" dirty="0"/>
          </a:p>
        </p:txBody>
      </p:sp>
      <p:sp>
        <p:nvSpPr>
          <p:cNvPr id="15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2505216" y="6356350"/>
            <a:ext cx="35823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A4ADB6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6" name="Foliennummernplatzhalter 12"/>
          <p:cNvSpPr>
            <a:spLocks noGrp="1"/>
          </p:cNvSpPr>
          <p:nvPr>
            <p:ph type="sldNum" sz="quarter" idx="4"/>
          </p:nvPr>
        </p:nvSpPr>
        <p:spPr>
          <a:xfrm>
            <a:off x="1683948" y="6356350"/>
            <a:ext cx="7036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A4ADB6"/>
                </a:solidFill>
              </a:defRPr>
            </a:lvl1pPr>
          </a:lstStyle>
          <a:p>
            <a:pPr algn="ctr"/>
            <a:r>
              <a:rPr lang="de-DE"/>
              <a:t> Folie </a:t>
            </a:r>
            <a:fld id="{812F24F4-33A2-4A6F-87E3-ABC44FA42587}" type="slidenum">
              <a:rPr lang="de-DE" smtClean="0"/>
              <a:pPr algn="ctr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669727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5081D42-6CB4-4183-89AC-3BE32CD42BD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60ADFD5-44B4-44B7-BA02-E115C3AEC6E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714D453-0DF9-4D99-9C25-A90AB4463B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38D8F9-3E91-463A-A27F-9147F1FEA701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5597913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55528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844675"/>
            <a:ext cx="7920000" cy="40127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5" hasCustomPrompt="1"/>
          </p:nvPr>
        </p:nvSpPr>
        <p:spPr>
          <a:xfrm>
            <a:off x="6170613" y="6173788"/>
            <a:ext cx="1165225" cy="5778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de-DE" dirty="0"/>
              <a:t>Projektlogo</a:t>
            </a:r>
          </a:p>
        </p:txBody>
      </p:sp>
      <p:sp>
        <p:nvSpPr>
          <p:cNvPr id="9" name="Datumsplatzhalter 2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9376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4ADB6"/>
                </a:solidFill>
              </a:defRPr>
            </a:lvl1pPr>
          </a:lstStyle>
          <a:p>
            <a:fld id="{F8F04AF4-BE9F-438E-AEB3-1AB29ED1CD12}" type="datetime1">
              <a:rPr lang="de-DE" smtClean="0"/>
              <a:t>24.06.2025</a:t>
            </a:fld>
            <a:endParaRPr lang="de-DE" dirty="0"/>
          </a:p>
        </p:txBody>
      </p:sp>
      <p:sp>
        <p:nvSpPr>
          <p:cNvPr id="10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2505216" y="6356350"/>
            <a:ext cx="35823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A4ADB6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1" name="Foliennummernplatzhalter 12"/>
          <p:cNvSpPr>
            <a:spLocks noGrp="1"/>
          </p:cNvSpPr>
          <p:nvPr>
            <p:ph type="sldNum" sz="quarter" idx="4"/>
          </p:nvPr>
        </p:nvSpPr>
        <p:spPr>
          <a:xfrm>
            <a:off x="1683948" y="6356350"/>
            <a:ext cx="7036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A4ADB6"/>
                </a:solidFill>
              </a:defRPr>
            </a:lvl1pPr>
          </a:lstStyle>
          <a:p>
            <a:pPr algn="ctr"/>
            <a:r>
              <a:rPr lang="de-DE"/>
              <a:t> Folie </a:t>
            </a:r>
            <a:fld id="{812F24F4-33A2-4A6F-87E3-ABC44FA42587}" type="slidenum">
              <a:rPr lang="de-DE" smtClean="0"/>
              <a:pPr algn="ctr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303114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813" y="225425"/>
            <a:ext cx="7920000" cy="133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44677"/>
            <a:ext cx="3886200" cy="403224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44675"/>
            <a:ext cx="3886200" cy="403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1" name="Bildplatzhalter 4"/>
          <p:cNvSpPr>
            <a:spLocks noGrp="1"/>
          </p:cNvSpPr>
          <p:nvPr>
            <p:ph type="pic" sz="quarter" idx="15" hasCustomPrompt="1"/>
          </p:nvPr>
        </p:nvSpPr>
        <p:spPr>
          <a:xfrm>
            <a:off x="6170613" y="6173788"/>
            <a:ext cx="1165225" cy="5778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de-DE" dirty="0"/>
              <a:t>Projektlogo</a:t>
            </a:r>
          </a:p>
        </p:txBody>
      </p:sp>
      <p:sp>
        <p:nvSpPr>
          <p:cNvPr id="15" name="Datumsplatzhalter 2"/>
          <p:cNvSpPr>
            <a:spLocks noGrp="1"/>
          </p:cNvSpPr>
          <p:nvPr>
            <p:ph type="dt" sz="half" idx="16"/>
          </p:nvPr>
        </p:nvSpPr>
        <p:spPr>
          <a:xfrm>
            <a:off x="628650" y="6356350"/>
            <a:ext cx="9376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4ADB6"/>
                </a:solidFill>
              </a:defRPr>
            </a:lvl1pPr>
          </a:lstStyle>
          <a:p>
            <a:fld id="{7E6961B8-E763-4621-9D5D-38F66A348052}" type="datetime1">
              <a:rPr lang="de-DE" smtClean="0"/>
              <a:t>24.06.2025</a:t>
            </a:fld>
            <a:endParaRPr lang="de-DE" dirty="0"/>
          </a:p>
        </p:txBody>
      </p:sp>
      <p:sp>
        <p:nvSpPr>
          <p:cNvPr id="16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2505216" y="6356350"/>
            <a:ext cx="35823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A4ADB6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7" name="Foliennummernplatzhalter 12"/>
          <p:cNvSpPr>
            <a:spLocks noGrp="1"/>
          </p:cNvSpPr>
          <p:nvPr>
            <p:ph type="sldNum" sz="quarter" idx="4"/>
          </p:nvPr>
        </p:nvSpPr>
        <p:spPr>
          <a:xfrm>
            <a:off x="1683948" y="6356350"/>
            <a:ext cx="7036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A4ADB6"/>
                </a:solidFill>
              </a:defRPr>
            </a:lvl1pPr>
          </a:lstStyle>
          <a:p>
            <a:pPr algn="ctr"/>
            <a:r>
              <a:rPr lang="de-DE"/>
              <a:t> Folie </a:t>
            </a:r>
            <a:fld id="{812F24F4-33A2-4A6F-87E3-ABC44FA42587}" type="slidenum">
              <a:rPr lang="de-DE" smtClean="0"/>
              <a:pPr algn="ctr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7124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612813" y="225424"/>
            <a:ext cx="7920000" cy="133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Bildplatzhalter 4"/>
          <p:cNvSpPr>
            <a:spLocks noGrp="1"/>
          </p:cNvSpPr>
          <p:nvPr>
            <p:ph type="pic" sz="quarter" idx="15" hasCustomPrompt="1"/>
          </p:nvPr>
        </p:nvSpPr>
        <p:spPr>
          <a:xfrm>
            <a:off x="6170613" y="6173788"/>
            <a:ext cx="1165225" cy="5778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de-DE" dirty="0"/>
              <a:t>Projektlogo</a:t>
            </a:r>
          </a:p>
        </p:txBody>
      </p:sp>
      <p:sp>
        <p:nvSpPr>
          <p:cNvPr id="11" name="Datumsplatzhalter 2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9376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4ADB6"/>
                </a:solidFill>
              </a:defRPr>
            </a:lvl1pPr>
          </a:lstStyle>
          <a:p>
            <a:fld id="{B7E06C08-2B17-43F1-A072-02A8688504CF}" type="datetime1">
              <a:rPr lang="de-DE" smtClean="0"/>
              <a:t>24.06.2025</a:t>
            </a:fld>
            <a:endParaRPr lang="de-DE" dirty="0"/>
          </a:p>
        </p:txBody>
      </p:sp>
      <p:sp>
        <p:nvSpPr>
          <p:cNvPr id="12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2505216" y="6356350"/>
            <a:ext cx="35823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A4ADB6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4"/>
          </p:nvPr>
        </p:nvSpPr>
        <p:spPr>
          <a:xfrm>
            <a:off x="1683948" y="6356350"/>
            <a:ext cx="7036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A4ADB6"/>
                </a:solidFill>
              </a:defRPr>
            </a:lvl1pPr>
          </a:lstStyle>
          <a:p>
            <a:pPr algn="ctr"/>
            <a:r>
              <a:rPr lang="de-DE"/>
              <a:t> Folie </a:t>
            </a:r>
            <a:fld id="{812F24F4-33A2-4A6F-87E3-ABC44FA42587}" type="slidenum">
              <a:rPr lang="de-DE" smtClean="0"/>
              <a:pPr algn="ctr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80541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4"/>
          <p:cNvSpPr>
            <a:spLocks noGrp="1"/>
          </p:cNvSpPr>
          <p:nvPr>
            <p:ph type="pic" sz="quarter" idx="15" hasCustomPrompt="1"/>
          </p:nvPr>
        </p:nvSpPr>
        <p:spPr>
          <a:xfrm>
            <a:off x="6170613" y="6173788"/>
            <a:ext cx="1165225" cy="5778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de-DE" dirty="0"/>
              <a:t>Projektlogo</a:t>
            </a:r>
          </a:p>
        </p:txBody>
      </p:sp>
      <p:sp>
        <p:nvSpPr>
          <p:cNvPr id="7" name="Datumsplatzhalter 2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9376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4ADB6"/>
                </a:solidFill>
              </a:defRPr>
            </a:lvl1pPr>
          </a:lstStyle>
          <a:p>
            <a:fld id="{514C555C-37E2-44ED-BE6C-12A21C01C579}" type="datetime1">
              <a:rPr lang="de-DE" smtClean="0"/>
              <a:t>24.06.2025</a:t>
            </a:fld>
            <a:endParaRPr lang="de-DE" dirty="0"/>
          </a:p>
        </p:txBody>
      </p:sp>
      <p:sp>
        <p:nvSpPr>
          <p:cNvPr id="8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2505216" y="6356350"/>
            <a:ext cx="35823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A4ADB6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9" name="Foliennummernplatzhalter 12"/>
          <p:cNvSpPr>
            <a:spLocks noGrp="1"/>
          </p:cNvSpPr>
          <p:nvPr>
            <p:ph type="sldNum" sz="quarter" idx="4"/>
          </p:nvPr>
        </p:nvSpPr>
        <p:spPr>
          <a:xfrm>
            <a:off x="1683948" y="6356350"/>
            <a:ext cx="7036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A4ADB6"/>
                </a:solidFill>
              </a:defRPr>
            </a:lvl1pPr>
          </a:lstStyle>
          <a:p>
            <a:pPr algn="ctr"/>
            <a:r>
              <a:rPr lang="de-DE"/>
              <a:t> Folie </a:t>
            </a:r>
            <a:fld id="{812F24F4-33A2-4A6F-87E3-ABC44FA42587}" type="slidenum">
              <a:rPr lang="de-DE" smtClean="0"/>
              <a:pPr algn="ctr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5425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0"/>
            <a:ext cx="9144000" cy="60323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3" name="Bildplatzhalter 4"/>
          <p:cNvSpPr>
            <a:spLocks noGrp="1"/>
          </p:cNvSpPr>
          <p:nvPr>
            <p:ph type="pic" sz="quarter" idx="15" hasCustomPrompt="1"/>
          </p:nvPr>
        </p:nvSpPr>
        <p:spPr>
          <a:xfrm>
            <a:off x="6170613" y="6173788"/>
            <a:ext cx="1165225" cy="5778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de-DE" dirty="0"/>
              <a:t>Projektlogo</a:t>
            </a:r>
          </a:p>
        </p:txBody>
      </p:sp>
      <p:sp>
        <p:nvSpPr>
          <p:cNvPr id="11" name="Datumsplatzhalter 2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9376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4ADB6"/>
                </a:solidFill>
              </a:defRPr>
            </a:lvl1pPr>
          </a:lstStyle>
          <a:p>
            <a:fld id="{F2F1D57B-2905-4E99-8DD2-DA23D35CE01F}" type="datetime1">
              <a:rPr lang="de-DE" smtClean="0"/>
              <a:t>24.06.2025</a:t>
            </a:fld>
            <a:endParaRPr lang="de-DE" dirty="0"/>
          </a:p>
        </p:txBody>
      </p:sp>
      <p:sp>
        <p:nvSpPr>
          <p:cNvPr id="12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2505216" y="6356350"/>
            <a:ext cx="35823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A4ADB6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4"/>
          </p:nvPr>
        </p:nvSpPr>
        <p:spPr>
          <a:xfrm>
            <a:off x="1683948" y="6356350"/>
            <a:ext cx="7036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A4ADB6"/>
                </a:solidFill>
              </a:defRPr>
            </a:lvl1pPr>
          </a:lstStyle>
          <a:p>
            <a:pPr algn="ctr"/>
            <a:r>
              <a:rPr lang="de-DE"/>
              <a:t> Folie </a:t>
            </a:r>
            <a:fld id="{812F24F4-33A2-4A6F-87E3-ABC44FA42587}" type="slidenum">
              <a:rPr lang="de-DE" smtClean="0"/>
              <a:pPr algn="ctr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38175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0" y="1683803"/>
            <a:ext cx="9144000" cy="4348518"/>
          </a:xfrm>
          <a:prstGeom prst="rect">
            <a:avLst/>
          </a:prstGeom>
          <a:solidFill>
            <a:srgbClr val="008C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8" y="1844677"/>
            <a:ext cx="7886700" cy="271780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2874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5" hasCustomPrompt="1"/>
          </p:nvPr>
        </p:nvSpPr>
        <p:spPr>
          <a:xfrm>
            <a:off x="6170613" y="6173788"/>
            <a:ext cx="1165225" cy="5778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de-DE" dirty="0"/>
              <a:t>Projektlogo</a:t>
            </a:r>
          </a:p>
        </p:txBody>
      </p:sp>
      <p:sp>
        <p:nvSpPr>
          <p:cNvPr id="11" name="Datumsplatzhalter 2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9376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4ADB6"/>
                </a:solidFill>
              </a:defRPr>
            </a:lvl1pPr>
          </a:lstStyle>
          <a:p>
            <a:fld id="{F8B4B845-6DC3-45BC-9049-17AD7992C39F}" type="datetime1">
              <a:rPr lang="de-DE" smtClean="0"/>
              <a:t>24.06.2025</a:t>
            </a:fld>
            <a:endParaRPr lang="de-DE" dirty="0"/>
          </a:p>
        </p:txBody>
      </p:sp>
      <p:sp>
        <p:nvSpPr>
          <p:cNvPr id="12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2505216" y="6356350"/>
            <a:ext cx="35823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A4ADB6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4"/>
          </p:nvPr>
        </p:nvSpPr>
        <p:spPr>
          <a:xfrm>
            <a:off x="1683948" y="6356350"/>
            <a:ext cx="7036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A4ADB6"/>
                </a:solidFill>
              </a:defRPr>
            </a:lvl1pPr>
          </a:lstStyle>
          <a:p>
            <a:pPr algn="ctr"/>
            <a:r>
              <a:rPr lang="de-DE"/>
              <a:t> Folie </a:t>
            </a:r>
            <a:fld id="{812F24F4-33A2-4A6F-87E3-ABC44FA42587}" type="slidenum">
              <a:rPr lang="de-DE" smtClean="0"/>
              <a:pPr algn="ctr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01341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Zwischen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225425"/>
            <a:ext cx="7920000" cy="1332000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1188" y="1844675"/>
            <a:ext cx="7920000" cy="82391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1188" y="2809461"/>
            <a:ext cx="7920000" cy="30674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5" hasCustomPrompt="1"/>
          </p:nvPr>
        </p:nvSpPr>
        <p:spPr>
          <a:xfrm>
            <a:off x="6170613" y="6173788"/>
            <a:ext cx="1165225" cy="5778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de-DE" dirty="0"/>
              <a:t>Projektlogo</a:t>
            </a:r>
          </a:p>
        </p:txBody>
      </p:sp>
      <p:sp>
        <p:nvSpPr>
          <p:cNvPr id="12" name="Datumsplatzhalter 2"/>
          <p:cNvSpPr>
            <a:spLocks noGrp="1"/>
          </p:cNvSpPr>
          <p:nvPr>
            <p:ph type="dt" sz="half" idx="16"/>
          </p:nvPr>
        </p:nvSpPr>
        <p:spPr>
          <a:xfrm>
            <a:off x="628650" y="6356350"/>
            <a:ext cx="9376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4ADB6"/>
                </a:solidFill>
              </a:defRPr>
            </a:lvl1pPr>
          </a:lstStyle>
          <a:p>
            <a:fld id="{026D32B0-575C-43B7-B8BD-48B68FBBD667}" type="datetime1">
              <a:rPr lang="de-DE" smtClean="0"/>
              <a:t>24.06.2025</a:t>
            </a:fld>
            <a:endParaRPr lang="de-DE" dirty="0"/>
          </a:p>
        </p:txBody>
      </p:sp>
      <p:sp>
        <p:nvSpPr>
          <p:cNvPr id="13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2505216" y="6356350"/>
            <a:ext cx="35823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A4ADB6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4" name="Foliennummernplatzhalter 12"/>
          <p:cNvSpPr>
            <a:spLocks noGrp="1"/>
          </p:cNvSpPr>
          <p:nvPr>
            <p:ph type="sldNum" sz="quarter" idx="4"/>
          </p:nvPr>
        </p:nvSpPr>
        <p:spPr>
          <a:xfrm>
            <a:off x="1683948" y="6356350"/>
            <a:ext cx="7036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A4ADB6"/>
                </a:solidFill>
              </a:defRPr>
            </a:lvl1pPr>
          </a:lstStyle>
          <a:p>
            <a:pPr algn="ctr"/>
            <a:r>
              <a:rPr lang="de-DE"/>
              <a:t> Folie </a:t>
            </a:r>
            <a:fld id="{812F24F4-33A2-4A6F-87E3-ABC44FA42587}" type="slidenum">
              <a:rPr lang="de-DE" smtClean="0"/>
              <a:pPr algn="ctr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48789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813" y="225425"/>
            <a:ext cx="7920000" cy="1332000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1844675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809461"/>
            <a:ext cx="3868340" cy="30674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844675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835275"/>
            <a:ext cx="3887391" cy="30416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7" name="Bildplatzhalter 4"/>
          <p:cNvSpPr>
            <a:spLocks noGrp="1"/>
          </p:cNvSpPr>
          <p:nvPr>
            <p:ph type="pic" sz="quarter" idx="15" hasCustomPrompt="1"/>
          </p:nvPr>
        </p:nvSpPr>
        <p:spPr>
          <a:xfrm>
            <a:off x="6170613" y="6173788"/>
            <a:ext cx="1165225" cy="5778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de-DE" dirty="0"/>
              <a:t>Projektlogo</a:t>
            </a:r>
          </a:p>
        </p:txBody>
      </p:sp>
      <p:sp>
        <p:nvSpPr>
          <p:cNvPr id="14" name="Datumsplatzhalter 2"/>
          <p:cNvSpPr>
            <a:spLocks noGrp="1"/>
          </p:cNvSpPr>
          <p:nvPr>
            <p:ph type="dt" sz="half" idx="16"/>
          </p:nvPr>
        </p:nvSpPr>
        <p:spPr>
          <a:xfrm>
            <a:off x="628650" y="6356350"/>
            <a:ext cx="9376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4ADB6"/>
                </a:solidFill>
              </a:defRPr>
            </a:lvl1pPr>
          </a:lstStyle>
          <a:p>
            <a:fld id="{96C799F4-74F0-4B8C-938F-5A0C36883B70}" type="datetime1">
              <a:rPr lang="de-DE" smtClean="0"/>
              <a:t>24.06.2025</a:t>
            </a:fld>
            <a:endParaRPr lang="de-DE" dirty="0"/>
          </a:p>
        </p:txBody>
      </p:sp>
      <p:sp>
        <p:nvSpPr>
          <p:cNvPr id="15" name="Fußzeilenplatzhalter 5"/>
          <p:cNvSpPr>
            <a:spLocks noGrp="1"/>
          </p:cNvSpPr>
          <p:nvPr>
            <p:ph type="ftr" sz="quarter" idx="17"/>
          </p:nvPr>
        </p:nvSpPr>
        <p:spPr>
          <a:xfrm>
            <a:off x="2505216" y="6356350"/>
            <a:ext cx="35823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A4ADB6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6" name="Foliennummernplatzhalter 12"/>
          <p:cNvSpPr>
            <a:spLocks noGrp="1"/>
          </p:cNvSpPr>
          <p:nvPr>
            <p:ph type="sldNum" sz="quarter" idx="18"/>
          </p:nvPr>
        </p:nvSpPr>
        <p:spPr>
          <a:xfrm>
            <a:off x="1683948" y="6356350"/>
            <a:ext cx="7036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A4ADB6"/>
                </a:solidFill>
              </a:defRPr>
            </a:lvl1pPr>
          </a:lstStyle>
          <a:p>
            <a:pPr algn="ctr"/>
            <a:r>
              <a:rPr lang="de-DE"/>
              <a:t> Folie </a:t>
            </a:r>
            <a:fld id="{812F24F4-33A2-4A6F-87E3-ABC44FA42587}" type="slidenum">
              <a:rPr lang="de-DE" smtClean="0"/>
              <a:pPr algn="ctr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4891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/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0052" y="6294708"/>
            <a:ext cx="1613922" cy="473084"/>
          </a:xfrm>
          <a:prstGeom prst="rect">
            <a:avLst/>
          </a:prstGeom>
        </p:spPr>
      </p:pic>
      <p:sp>
        <p:nvSpPr>
          <p:cNvPr id="8" name="Rechteck 7"/>
          <p:cNvSpPr/>
          <p:nvPr/>
        </p:nvSpPr>
        <p:spPr>
          <a:xfrm>
            <a:off x="0" y="1683803"/>
            <a:ext cx="9144000" cy="4348518"/>
          </a:xfrm>
          <a:prstGeom prst="rect">
            <a:avLst/>
          </a:prstGeom>
          <a:solidFill>
            <a:srgbClr val="CCE9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612813" y="225425"/>
            <a:ext cx="7920000" cy="133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"/>
          </p:nvPr>
        </p:nvSpPr>
        <p:spPr>
          <a:xfrm>
            <a:off x="611188" y="1844675"/>
            <a:ext cx="7920000" cy="40127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9376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4ADB6"/>
                </a:solidFill>
              </a:defRPr>
            </a:lvl1pPr>
          </a:lstStyle>
          <a:p>
            <a:fld id="{15A918E5-D937-4385-B3C1-9CE1C1F817BB}" type="datetime1">
              <a:rPr lang="de-DE" smtClean="0"/>
              <a:t>24.06.2025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2327415" y="6356350"/>
            <a:ext cx="37876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A4ADB6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4"/>
          </p:nvPr>
        </p:nvSpPr>
        <p:spPr>
          <a:xfrm>
            <a:off x="1683948" y="6356350"/>
            <a:ext cx="5258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A4ADB6"/>
                </a:solidFill>
              </a:defRPr>
            </a:lvl1pPr>
          </a:lstStyle>
          <a:p>
            <a:r>
              <a:rPr lang="de-DE"/>
              <a:t> Folie </a:t>
            </a:r>
            <a:fld id="{812F24F4-33A2-4A6F-87E3-ABC44FA42587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94676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6" r:id="rId4"/>
    <p:sldLayoutId id="2147483671" r:id="rId5"/>
    <p:sldLayoutId id="2147483667" r:id="rId6"/>
    <p:sldLayoutId id="2147483663" r:id="rId7"/>
    <p:sldLayoutId id="2147483670" r:id="rId8"/>
    <p:sldLayoutId id="2147483665" r:id="rId9"/>
    <p:sldLayoutId id="2147483668" r:id="rId10"/>
    <p:sldLayoutId id="2147483669" r:id="rId11"/>
    <p:sldLayoutId id="2147483674" r:id="rId12"/>
    <p:sldLayoutId id="2147483679" r:id="rId1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2880" userDrawn="1">
          <p15:clr>
            <a:srgbClr val="F26B43"/>
          </p15:clr>
        </p15:guide>
        <p15:guide id="3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tif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tif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Y52d-qe1Mw4&amp;t=2162s" TargetMode="External"/><Relationship Id="rId2" Type="http://schemas.openxmlformats.org/officeDocument/2006/relationships/hyperlink" Target="http://www.youtube.com/watch?v=jnJraGZvsh8" TargetMode="Externa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2.jpeg"/><Relationship Id="rId4" Type="http://schemas.openxmlformats.org/officeDocument/2006/relationships/hyperlink" Target="http://www.youtube.com/watch?v=naU6OcijQpM&amp;t=836s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hleswig-holstein.de/DE/Fachinhalte/S/sonderpaedagogischeFoerderung/foerderschwerpunkte.htm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685800" y="1042326"/>
            <a:ext cx="7772400" cy="2000512"/>
          </a:xfrm>
        </p:spPr>
        <p:txBody>
          <a:bodyPr>
            <a:noAutofit/>
          </a:bodyPr>
          <a:lstStyle/>
          <a:p>
            <a:r>
              <a:rPr lang="de-DE" sz="4400" dirty="0"/>
              <a:t>Ergänzungsmodul: </a:t>
            </a:r>
            <a:br>
              <a:rPr lang="de-DE" sz="4400" dirty="0"/>
            </a:br>
            <a:r>
              <a:rPr lang="de-DE" sz="4400" dirty="0"/>
              <a:t>Quer- und Seiteneinstieg</a:t>
            </a:r>
          </a:p>
        </p:txBody>
      </p:sp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>
          <a:xfrm>
            <a:off x="511140" y="4531216"/>
            <a:ext cx="7772400" cy="1479479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</a:pPr>
            <a:endParaRPr lang="de-DE" altLang="de-DE" sz="2000" dirty="0">
              <a:solidFill>
                <a:schemeClr val="bg1"/>
              </a:solidFill>
              <a:latin typeface="Arial Rounded MT Bold" pitchFamily="34" charset="0"/>
              <a:cs typeface="Arial" charset="0"/>
            </a:endParaRPr>
          </a:p>
          <a:p>
            <a:pPr>
              <a:spcBef>
                <a:spcPct val="0"/>
              </a:spcBef>
            </a:pPr>
            <a:endParaRPr lang="de-DE" altLang="de-DE" sz="2000" dirty="0">
              <a:solidFill>
                <a:schemeClr val="bg1"/>
              </a:solidFill>
              <a:latin typeface="Arial Rounded MT Bold" pitchFamily="34" charset="0"/>
              <a:cs typeface="Arial" charset="0"/>
            </a:endParaRPr>
          </a:p>
          <a:p>
            <a:pPr>
              <a:spcBef>
                <a:spcPct val="0"/>
              </a:spcBef>
            </a:pPr>
            <a:endParaRPr lang="de-DE" altLang="de-DE" sz="2000" dirty="0">
              <a:solidFill>
                <a:schemeClr val="bg1"/>
              </a:solidFill>
              <a:latin typeface="Arial Rounded MT Bold" pitchFamily="34" charset="0"/>
              <a:cs typeface="Arial" charset="0"/>
            </a:endParaRPr>
          </a:p>
          <a:p>
            <a:pPr>
              <a:spcBef>
                <a:spcPct val="0"/>
              </a:spcBef>
            </a:pPr>
            <a:endParaRPr lang="de-DE" altLang="de-DE" sz="2000" dirty="0">
              <a:solidFill>
                <a:schemeClr val="bg1"/>
              </a:solidFill>
              <a:latin typeface="Arial Rounded MT Bold" pitchFamily="34" charset="0"/>
              <a:cs typeface="Arial" charset="0"/>
            </a:endParaRPr>
          </a:p>
          <a:p>
            <a:pPr>
              <a:spcBef>
                <a:spcPct val="0"/>
              </a:spcBef>
            </a:pPr>
            <a:endParaRPr lang="de-DE" altLang="de-DE" sz="2000" dirty="0">
              <a:solidFill>
                <a:schemeClr val="bg1"/>
              </a:solidFill>
              <a:latin typeface="Arial Rounded MT Bold" pitchFamily="34" charset="0"/>
              <a:cs typeface="Arial" charset="0"/>
            </a:endParaRPr>
          </a:p>
          <a:p>
            <a:pPr>
              <a:spcBef>
                <a:spcPct val="0"/>
              </a:spcBef>
            </a:pPr>
            <a:endParaRPr lang="de-DE" altLang="de-DE" sz="2000" dirty="0">
              <a:solidFill>
                <a:schemeClr val="bg1"/>
              </a:solidFill>
              <a:latin typeface="Arial Rounded MT Bold" pitchFamily="34" charset="0"/>
              <a:cs typeface="Arial" charset="0"/>
            </a:endParaRPr>
          </a:p>
          <a:p>
            <a:pPr>
              <a:spcBef>
                <a:spcPct val="0"/>
              </a:spcBef>
            </a:pPr>
            <a:endParaRPr lang="de-DE" altLang="de-DE" dirty="0">
              <a:solidFill>
                <a:schemeClr val="bg1"/>
              </a:solidFill>
              <a:latin typeface="Arial Rounded MT Bold" pitchFamily="34" charset="0"/>
              <a:cs typeface="Arial" charset="0"/>
            </a:endParaRPr>
          </a:p>
          <a:p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5/2021</a:t>
            </a:r>
          </a:p>
        </p:txBody>
      </p:sp>
      <p:sp>
        <p:nvSpPr>
          <p:cNvPr id="7" name="Bildplatzhalter 2"/>
          <p:cNvSpPr>
            <a:spLocks noGrp="1"/>
          </p:cNvSpPr>
          <p:nvPr>
            <p:ph type="body" sz="quarter" idx="14"/>
          </p:nvPr>
        </p:nvSpPr>
        <p:spPr>
          <a:xfrm>
            <a:off x="5257801" y="5852160"/>
            <a:ext cx="1929383" cy="1060704"/>
          </a:xfrm>
        </p:spPr>
        <p:txBody>
          <a:bodyPr>
            <a:normAutofit/>
          </a:bodyPr>
          <a:lstStyle/>
          <a:p>
            <a:r>
              <a:rPr lang="de-DE" sz="1400" dirty="0"/>
              <a:t>Ergänzungsmodul QE</a:t>
            </a:r>
          </a:p>
          <a:p>
            <a:endParaRPr lang="de-DE" dirty="0"/>
          </a:p>
        </p:txBody>
      </p:sp>
      <p:sp>
        <p:nvSpPr>
          <p:cNvPr id="2" name="Textfeld 1"/>
          <p:cNvSpPr txBox="1"/>
          <p:nvPr/>
        </p:nvSpPr>
        <p:spPr>
          <a:xfrm>
            <a:off x="511140" y="3525417"/>
            <a:ext cx="40589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altLang="de-DE" sz="2800" b="1" dirty="0">
                <a:solidFill>
                  <a:schemeClr val="bg1"/>
                </a:solidFill>
              </a:rPr>
              <a:t>Veranstaltung 8: Inklusion</a:t>
            </a:r>
          </a:p>
        </p:txBody>
      </p:sp>
    </p:spTree>
    <p:extLst>
      <p:ext uri="{BB962C8B-B14F-4D97-AF65-F5344CB8AC3E}">
        <p14:creationId xmlns:p14="http://schemas.microsoft.com/office/powerpoint/2010/main" val="8876613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el 4">
            <a:extLst>
              <a:ext uri="{FF2B5EF4-FFF2-40B4-BE49-F238E27FC236}">
                <a16:creationId xmlns:a16="http://schemas.microsoft.com/office/drawing/2014/main" id="{CDEEDA61-3998-4AA4-848B-79A35AB431AD}"/>
              </a:ext>
            </a:extLst>
          </p:cNvPr>
          <p:cNvSpPr txBox="1">
            <a:spLocks/>
          </p:cNvSpPr>
          <p:nvPr/>
        </p:nvSpPr>
        <p:spPr bwMode="auto">
          <a:xfrm>
            <a:off x="524907" y="-108582"/>
            <a:ext cx="5264293" cy="1290909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defRPr/>
            </a:pPr>
            <a:r>
              <a:rPr lang="de-DE" sz="3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>
              <a:defRPr/>
            </a:pPr>
            <a:r>
              <a:rPr lang="de-DE" sz="3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Förderschwerpunkte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5052CC88-6257-47E5-87E9-47C6E87912CC}"/>
              </a:ext>
            </a:extLst>
          </p:cNvPr>
          <p:cNvSpPr txBox="1">
            <a:spLocks/>
          </p:cNvSpPr>
          <p:nvPr/>
        </p:nvSpPr>
        <p:spPr bwMode="auto">
          <a:xfrm>
            <a:off x="140494" y="1491055"/>
            <a:ext cx="8863012" cy="447103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de-DE" sz="2000" dirty="0" err="1"/>
              <a:t>Lies</a:t>
            </a:r>
            <a:r>
              <a:rPr lang="de-DE" sz="2000" dirty="0"/>
              <a:t> in der Broschüre </a:t>
            </a:r>
            <a:r>
              <a:rPr lang="de-DE" sz="2000" i="1" dirty="0"/>
              <a:t>Wissenswertes über </a:t>
            </a:r>
            <a:r>
              <a:rPr lang="de-DE" sz="2000" i="1" dirty="0" err="1"/>
              <a:t>Sonderpädagogik</a:t>
            </a:r>
            <a:r>
              <a:rPr lang="de-DE" sz="2000" i="1" dirty="0"/>
              <a:t> in S-H über einen Förderschwerpunkt (</a:t>
            </a:r>
            <a:r>
              <a:rPr lang="de-DE" sz="2000" dirty="0"/>
              <a:t>Seite 15 – 31) 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de-DE" sz="2000" dirty="0"/>
              <a:t>Überlege dir konkrete Unterstützungs- und Umsetzungsmöglichkeiten und ergänze diese im Handout S. 3/4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de-DE" sz="2000" dirty="0"/>
              <a:t>Stelle deine Ideen im Plenum vor.</a:t>
            </a:r>
          </a:p>
          <a:p>
            <a:pPr algn="just"/>
            <a:endParaRPr lang="de-DE" sz="1800" b="1" dirty="0">
              <a:solidFill>
                <a:srgbClr val="FF0000"/>
              </a:solidFill>
            </a:endParaRPr>
          </a:p>
          <a:p>
            <a:pPr algn="just"/>
            <a:r>
              <a:rPr lang="de-DE" sz="1800" b="1" dirty="0">
                <a:solidFill>
                  <a:srgbClr val="FF0000"/>
                </a:solidFill>
              </a:rPr>
              <a:t>Autismus:                                                                                 Lernen:</a:t>
            </a:r>
          </a:p>
          <a:p>
            <a:pPr algn="just"/>
            <a:r>
              <a:rPr lang="de-DE" sz="1800" b="1" dirty="0">
                <a:solidFill>
                  <a:srgbClr val="FF0000"/>
                </a:solidFill>
              </a:rPr>
              <a:t> </a:t>
            </a:r>
          </a:p>
          <a:p>
            <a:pPr algn="just"/>
            <a:r>
              <a:rPr lang="de-DE" sz="1800" b="1" dirty="0" err="1">
                <a:solidFill>
                  <a:srgbClr val="FF0000"/>
                </a:solidFill>
              </a:rPr>
              <a:t>Emot</a:t>
            </a:r>
            <a:r>
              <a:rPr lang="de-DE" sz="1800" b="1" dirty="0">
                <a:solidFill>
                  <a:srgbClr val="FF0000"/>
                </a:solidFill>
              </a:rPr>
              <a:t>. / soz. Entwicklung:                                                      Sehen:</a:t>
            </a:r>
          </a:p>
          <a:p>
            <a:pPr algn="just"/>
            <a:endParaRPr lang="de-DE" sz="1800" b="1" dirty="0">
              <a:solidFill>
                <a:srgbClr val="FF0000"/>
              </a:solidFill>
            </a:endParaRPr>
          </a:p>
          <a:p>
            <a:pPr algn="just"/>
            <a:r>
              <a:rPr lang="de-DE" sz="1800" b="1" dirty="0">
                <a:solidFill>
                  <a:srgbClr val="FF0000"/>
                </a:solidFill>
              </a:rPr>
              <a:t>Hören:                                                                                       Sprache:</a:t>
            </a:r>
          </a:p>
          <a:p>
            <a:pPr algn="just"/>
            <a:endParaRPr lang="de-DE" sz="1800" b="1" dirty="0">
              <a:solidFill>
                <a:srgbClr val="FF0000"/>
              </a:solidFill>
            </a:endParaRPr>
          </a:p>
          <a:p>
            <a:pPr algn="just"/>
            <a:r>
              <a:rPr lang="de-DE" sz="1800" b="1" dirty="0" err="1">
                <a:solidFill>
                  <a:srgbClr val="FF0000"/>
                </a:solidFill>
              </a:rPr>
              <a:t>Körperl</a:t>
            </a:r>
            <a:r>
              <a:rPr lang="de-DE" sz="1800" b="1" dirty="0">
                <a:solidFill>
                  <a:srgbClr val="FF0000"/>
                </a:solidFill>
              </a:rPr>
              <a:t>.-motorische Entwicklung</a:t>
            </a:r>
          </a:p>
          <a:p>
            <a:pPr algn="just"/>
            <a:endParaRPr lang="de-DE" sz="1800" b="1" dirty="0">
              <a:solidFill>
                <a:srgbClr val="FF0000"/>
              </a:solidFill>
            </a:endParaRPr>
          </a:p>
          <a:p>
            <a:pPr algn="just"/>
            <a:r>
              <a:rPr lang="de-DE" sz="1400" b="1" dirty="0">
                <a:solidFill>
                  <a:srgbClr val="FF0000"/>
                </a:solidFill>
              </a:rPr>
              <a:t>https://fachportal.lernnetz.de/files/Inhalte%20der%20Unterrichtsf%C3%A4cher/SOP/Wissenswertes%20%C3%BCber%20Sonderp%C3%A4dagogik%20in%20S-H.pdf</a:t>
            </a:r>
          </a:p>
          <a:p>
            <a:pPr algn="just"/>
            <a:endParaRPr lang="de-DE" sz="1800" b="1" dirty="0">
              <a:solidFill>
                <a:srgbClr val="FF0000"/>
              </a:solidFill>
            </a:endParaRPr>
          </a:p>
          <a:p>
            <a:pPr algn="just"/>
            <a:endParaRPr lang="de-DE" sz="1800" b="1" dirty="0">
              <a:solidFill>
                <a:srgbClr val="FF0000"/>
              </a:solidFill>
            </a:endParaRPr>
          </a:p>
          <a:p>
            <a:pPr algn="just"/>
            <a:endParaRPr lang="de-DE" sz="1800" b="1" dirty="0">
              <a:solidFill>
                <a:srgbClr val="FF0000"/>
              </a:solidFill>
            </a:endParaRPr>
          </a:p>
          <a:p>
            <a:pPr algn="just"/>
            <a:endParaRPr lang="de-DE" sz="1800" b="1" dirty="0">
              <a:solidFill>
                <a:srgbClr val="FF0000"/>
              </a:solidFill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F1DDC7E4-7320-4BF9-A91D-3F892E18EB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6580" y="1"/>
            <a:ext cx="1057419" cy="1491054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C89DD761-C714-4ED7-BA6A-E410B0600E3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18" r="34162"/>
          <a:stretch/>
        </p:blipFill>
        <p:spPr>
          <a:xfrm>
            <a:off x="6924784" y="164232"/>
            <a:ext cx="1017432" cy="135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202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4">
            <a:extLst>
              <a:ext uri="{FF2B5EF4-FFF2-40B4-BE49-F238E27FC236}">
                <a16:creationId xmlns:a16="http://schemas.microsoft.com/office/drawing/2014/main" id="{D00E881F-D860-4113-8FC7-258D8183AE16}"/>
              </a:ext>
            </a:extLst>
          </p:cNvPr>
          <p:cNvSpPr txBox="1">
            <a:spLocks/>
          </p:cNvSpPr>
          <p:nvPr/>
        </p:nvSpPr>
        <p:spPr bwMode="auto">
          <a:xfrm>
            <a:off x="323272" y="247843"/>
            <a:ext cx="9143999" cy="1063451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just">
              <a:defRPr/>
            </a:pPr>
            <a:r>
              <a:rPr lang="de-DE" sz="2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Hilfe, Ideen &amp; Gedanken zur Umsetzung von Inklusion an Schulen in S-H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ADFA5465-95EE-4DBF-B143-EFB3229062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7669" y="1682244"/>
            <a:ext cx="3117668" cy="4396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046992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el 4">
            <a:extLst>
              <a:ext uri="{FF2B5EF4-FFF2-40B4-BE49-F238E27FC236}">
                <a16:creationId xmlns:a16="http://schemas.microsoft.com/office/drawing/2014/main" id="{CDEEDA61-3998-4AA4-848B-79A35AB431AD}"/>
              </a:ext>
            </a:extLst>
          </p:cNvPr>
          <p:cNvSpPr txBox="1">
            <a:spLocks/>
          </p:cNvSpPr>
          <p:nvPr/>
        </p:nvSpPr>
        <p:spPr bwMode="auto">
          <a:xfrm>
            <a:off x="166689" y="128588"/>
            <a:ext cx="8863011" cy="728662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defRPr/>
            </a:pPr>
            <a:r>
              <a:rPr lang="de-DE" sz="3000" i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Speed Dating </a:t>
            </a:r>
            <a:r>
              <a:rPr lang="de-DE" sz="3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Austausch in PA 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9C9927AC-3C6D-43D3-869C-8F51BF88839F}"/>
              </a:ext>
            </a:extLst>
          </p:cNvPr>
          <p:cNvSpPr txBox="1">
            <a:spLocks/>
          </p:cNvSpPr>
          <p:nvPr/>
        </p:nvSpPr>
        <p:spPr bwMode="auto">
          <a:xfrm>
            <a:off x="166688" y="1685925"/>
            <a:ext cx="8863012" cy="431482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457200" indent="-457200" algn="just">
              <a:buFontTx/>
              <a:buAutoNum type="arabicPeriod"/>
            </a:pPr>
            <a:r>
              <a:rPr lang="de-DE" sz="2400" dirty="0"/>
              <a:t>Berichte, welche Erfahrungen du in der Schulpraxis mit Inklusion gemacht hast.</a:t>
            </a:r>
          </a:p>
          <a:p>
            <a:pPr marL="457200" lvl="0" indent="-457200" algn="just">
              <a:buAutoNum type="arabicPeriod"/>
            </a:pPr>
            <a:endParaRPr lang="de-DE" sz="2400" dirty="0"/>
          </a:p>
          <a:p>
            <a:pPr marL="457200" lvl="0" indent="-457200" algn="just">
              <a:buAutoNum type="arabicPeriod"/>
            </a:pPr>
            <a:r>
              <a:rPr lang="de-DE" sz="2400" dirty="0"/>
              <a:t>Berichte, wie du konkret </a:t>
            </a:r>
            <a:r>
              <a:rPr lang="de-DE" sz="1600" dirty="0"/>
              <a:t>(für verschiedene Förderschwerpunkte) </a:t>
            </a:r>
            <a:r>
              <a:rPr lang="de-DE" sz="2400" dirty="0"/>
              <a:t>differenzierst.</a:t>
            </a:r>
          </a:p>
          <a:p>
            <a:pPr marL="457200" lvl="0" indent="-457200" algn="just">
              <a:buAutoNum type="arabicPeriod"/>
            </a:pPr>
            <a:endParaRPr lang="de-DE" sz="2400" dirty="0"/>
          </a:p>
          <a:p>
            <a:pPr marL="457200" indent="-457200" algn="just">
              <a:buFontTx/>
              <a:buAutoNum type="arabicPeriod"/>
            </a:pPr>
            <a:r>
              <a:rPr lang="de-DE" sz="2400" dirty="0"/>
              <a:t>Optional: </a:t>
            </a:r>
          </a:p>
          <a:p>
            <a:pPr algn="just">
              <a:tabLst>
                <a:tab pos="447675" algn="l"/>
              </a:tabLst>
            </a:pPr>
            <a:r>
              <a:rPr lang="de-DE" sz="2400" dirty="0"/>
              <a:t>	Berichte über deine Zusammenarbeit mit den SOP-Kolleg*innen.</a:t>
            </a:r>
          </a:p>
          <a:p>
            <a:pPr marL="457200" lvl="0" indent="-457200" algn="just">
              <a:buAutoNum type="arabicPeriod"/>
            </a:pPr>
            <a:endParaRPr lang="de-DE" sz="2400" dirty="0"/>
          </a:p>
          <a:p>
            <a:pPr marL="457200" lvl="0" indent="-457200" algn="just">
              <a:buAutoNum type="arabicPeriod"/>
            </a:pPr>
            <a:endParaRPr lang="de-DE" sz="2400" dirty="0"/>
          </a:p>
        </p:txBody>
      </p:sp>
      <p:sp>
        <p:nvSpPr>
          <p:cNvPr id="4" name="Titel 4">
            <a:extLst>
              <a:ext uri="{FF2B5EF4-FFF2-40B4-BE49-F238E27FC236}">
                <a16:creationId xmlns:a16="http://schemas.microsoft.com/office/drawing/2014/main" id="{997AC4E6-E8D6-4DBF-86A4-924CC7A18C0B}"/>
              </a:ext>
            </a:extLst>
          </p:cNvPr>
          <p:cNvSpPr txBox="1">
            <a:spLocks/>
          </p:cNvSpPr>
          <p:nvPr/>
        </p:nvSpPr>
        <p:spPr bwMode="auto">
          <a:xfrm>
            <a:off x="280989" y="6000750"/>
            <a:ext cx="8863011" cy="728662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defRPr/>
            </a:pPr>
            <a:r>
              <a:rPr lang="de-DE" sz="24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Zeit: 15 Minuten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9EA096A-1CEA-4633-A5AF-B05AA51FC82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18" r="34162"/>
          <a:stretch/>
        </p:blipFill>
        <p:spPr>
          <a:xfrm>
            <a:off x="7823230" y="1"/>
            <a:ext cx="1263619" cy="1685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62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el 4">
            <a:extLst>
              <a:ext uri="{FF2B5EF4-FFF2-40B4-BE49-F238E27FC236}">
                <a16:creationId xmlns:a16="http://schemas.microsoft.com/office/drawing/2014/main" id="{CDEEDA61-3998-4AA4-848B-79A35AB431AD}"/>
              </a:ext>
            </a:extLst>
          </p:cNvPr>
          <p:cNvSpPr txBox="1">
            <a:spLocks/>
          </p:cNvSpPr>
          <p:nvPr/>
        </p:nvSpPr>
        <p:spPr bwMode="auto">
          <a:xfrm>
            <a:off x="166689" y="128588"/>
            <a:ext cx="8863011" cy="728662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defRPr/>
            </a:pPr>
            <a:r>
              <a:rPr lang="de-DE" sz="3000" i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Speed Dating </a:t>
            </a:r>
            <a:r>
              <a:rPr lang="de-DE" sz="3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Auswertung – Match?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9C9927AC-3C6D-43D3-869C-8F51BF88839F}"/>
              </a:ext>
            </a:extLst>
          </p:cNvPr>
          <p:cNvSpPr txBox="1">
            <a:spLocks/>
          </p:cNvSpPr>
          <p:nvPr/>
        </p:nvSpPr>
        <p:spPr bwMode="auto">
          <a:xfrm>
            <a:off x="96441" y="1814512"/>
            <a:ext cx="9003506" cy="376137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de-DE" sz="2400" dirty="0"/>
              <a:t>Berichtet aus eurem Speed Dating.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de-DE" sz="24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de-DE" sz="2400" dirty="0"/>
              <a:t>Formuliere deine Herausforderungen/ Fragen zum Thema Inklusion.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de-DE" sz="24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de-DE" sz="2400" dirty="0"/>
              <a:t>Berichte, wie du </a:t>
            </a:r>
            <a:r>
              <a:rPr lang="de-DE" sz="2400" i="1" dirty="0"/>
              <a:t>Inklusion</a:t>
            </a:r>
            <a:r>
              <a:rPr lang="de-DE" sz="2400" dirty="0"/>
              <a:t> &amp; </a:t>
            </a:r>
            <a:r>
              <a:rPr lang="de-DE" sz="2400" i="1" dirty="0"/>
              <a:t>Differenzierung</a:t>
            </a:r>
            <a:r>
              <a:rPr lang="de-DE" sz="2400" dirty="0"/>
              <a:t> umsetzt.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de-DE" sz="2400" dirty="0"/>
          </a:p>
          <a:p>
            <a:endParaRPr lang="de-DE" sz="2400" dirty="0"/>
          </a:p>
          <a:p>
            <a:endParaRPr lang="de-DE" sz="2400" dirty="0"/>
          </a:p>
        </p:txBody>
      </p:sp>
      <p:sp>
        <p:nvSpPr>
          <p:cNvPr id="6" name="Titel 4">
            <a:extLst>
              <a:ext uri="{FF2B5EF4-FFF2-40B4-BE49-F238E27FC236}">
                <a16:creationId xmlns:a16="http://schemas.microsoft.com/office/drawing/2014/main" id="{40C03715-786B-44A7-B63F-10B8350A6FD3}"/>
              </a:ext>
            </a:extLst>
          </p:cNvPr>
          <p:cNvSpPr txBox="1">
            <a:spLocks/>
          </p:cNvSpPr>
          <p:nvPr/>
        </p:nvSpPr>
        <p:spPr bwMode="auto">
          <a:xfrm>
            <a:off x="280989" y="6000750"/>
            <a:ext cx="8863011" cy="728662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defRPr/>
            </a:pPr>
            <a:r>
              <a:rPr lang="de-DE" sz="24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Zeit: 10 Minuten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798D7A2-B1B5-4561-A18E-A1001A3497D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14" r="1466"/>
          <a:stretch/>
        </p:blipFill>
        <p:spPr>
          <a:xfrm>
            <a:off x="7823230" y="1"/>
            <a:ext cx="1263619" cy="1685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324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el 4">
            <a:extLst>
              <a:ext uri="{FF2B5EF4-FFF2-40B4-BE49-F238E27FC236}">
                <a16:creationId xmlns:a16="http://schemas.microsoft.com/office/drawing/2014/main" id="{CDEEDA61-3998-4AA4-848B-79A35AB431AD}"/>
              </a:ext>
            </a:extLst>
          </p:cNvPr>
          <p:cNvSpPr txBox="1">
            <a:spLocks/>
          </p:cNvSpPr>
          <p:nvPr/>
        </p:nvSpPr>
        <p:spPr bwMode="auto">
          <a:xfrm>
            <a:off x="166689" y="128587"/>
            <a:ext cx="8863011" cy="1290909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defRPr/>
            </a:pPr>
            <a:r>
              <a:rPr lang="de-DE" sz="3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Wahlaufgabe: </a:t>
            </a:r>
          </a:p>
          <a:p>
            <a:pPr algn="l">
              <a:defRPr/>
            </a:pPr>
            <a:r>
              <a:rPr lang="de-DE" sz="3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Leistungsbewertung &amp; Nachteilsausgleich 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5052CC88-6257-47E5-87E9-47C6E87912CC}"/>
              </a:ext>
            </a:extLst>
          </p:cNvPr>
          <p:cNvSpPr txBox="1">
            <a:spLocks/>
          </p:cNvSpPr>
          <p:nvPr/>
        </p:nvSpPr>
        <p:spPr bwMode="auto">
          <a:xfrm>
            <a:off x="175116" y="2019948"/>
            <a:ext cx="8863012" cy="447103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de-DE" sz="2400" dirty="0" err="1"/>
              <a:t>Lies</a:t>
            </a:r>
            <a:r>
              <a:rPr lang="de-DE" sz="2400" dirty="0"/>
              <a:t> in der Broschüre </a:t>
            </a:r>
            <a:r>
              <a:rPr lang="de-DE" sz="2400" i="1" dirty="0"/>
              <a:t>Wissenswertes über Sonderpädagogik in S-H </a:t>
            </a:r>
            <a:r>
              <a:rPr lang="de-DE" sz="2400" dirty="0"/>
              <a:t>auf Seite 44 – 45.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de-DE" sz="2000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de-DE" sz="2400" dirty="0"/>
              <a:t>Berichte von deinen Erfahrungen bei </a:t>
            </a:r>
            <a:r>
              <a:rPr lang="de-DE" sz="2400" i="1" kern="0" dirty="0">
                <a:cs typeface="Arial" panose="020B0604020202020204" pitchFamily="34" charset="0"/>
              </a:rPr>
              <a:t>Leistungsbewertung &amp; Nachteilsausgleich.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de-DE" sz="2400" i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de-DE" sz="2400" kern="0" dirty="0">
                <a:cs typeface="Arial" panose="020B0604020202020204" pitchFamily="34" charset="0"/>
              </a:rPr>
              <a:t>Formuliere deine Fragen &amp; Unsicherheiten zu dieser Thematik. </a:t>
            </a:r>
            <a:endParaRPr lang="de-DE" sz="1800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F1DDC7E4-7320-4BF9-A91D-3F892E18EB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2216" y="1"/>
            <a:ext cx="1201783" cy="1694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732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842DB7-A90C-98AF-0083-0C711DAEA8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3378" y="256749"/>
            <a:ext cx="7772400" cy="1470025"/>
          </a:xfrm>
        </p:spPr>
        <p:txBody>
          <a:bodyPr>
            <a:normAutofit/>
          </a:bodyPr>
          <a:lstStyle/>
          <a:p>
            <a:br>
              <a:rPr lang="de-DE" sz="1800" dirty="0"/>
            </a:br>
            <a:endParaRPr lang="de-DE" sz="1800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D10751B-C3B5-9208-614D-7F0E8442C3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722780"/>
            <a:ext cx="9144000" cy="2179917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l"/>
            <a:r>
              <a:rPr lang="de-DE" sz="2000" b="1" dirty="0"/>
              <a:t>      Aufgaben</a:t>
            </a:r>
            <a:r>
              <a:rPr lang="de-DE" sz="2000" dirty="0"/>
              <a:t>: </a:t>
            </a:r>
          </a:p>
          <a:p>
            <a:pPr marL="514350" indent="-514350" algn="l">
              <a:buAutoNum type="arabicParenR"/>
            </a:pPr>
            <a:r>
              <a:rPr lang="de-DE" sz="1800" dirty="0"/>
              <a:t>Austausch</a:t>
            </a:r>
          </a:p>
          <a:p>
            <a:pPr marL="514350" indent="-514350" algn="l">
              <a:buAutoNum type="arabicParenR"/>
            </a:pPr>
            <a:r>
              <a:rPr lang="de-DE" sz="1800" dirty="0"/>
              <a:t>7 Elemente inklusiven Lernens   &gt; Handout S. 4-5 lesen</a:t>
            </a:r>
            <a:br>
              <a:rPr lang="de-DE" sz="1800" dirty="0"/>
            </a:br>
            <a:r>
              <a:rPr lang="de-DE" sz="1800" dirty="0"/>
              <a:t>                                                    &gt; Handout S. 6 besprechen und ausfüllen</a:t>
            </a:r>
          </a:p>
          <a:p>
            <a:pPr marL="514350" indent="-514350" algn="l">
              <a:buAutoNum type="arabicParenR"/>
            </a:pPr>
            <a:r>
              <a:rPr lang="de-DE" sz="1800" dirty="0"/>
              <a:t>Unterricht in inklusiven Settings  &gt; Handout S. 7 Austausch, </a:t>
            </a:r>
            <a:br>
              <a:rPr lang="de-DE" sz="1800" dirty="0"/>
            </a:br>
            <a:r>
              <a:rPr lang="de-DE" sz="1800" dirty="0"/>
              <a:t>                                                       Vor- und Nachteile/Eigene Erfahrungen                                 </a:t>
            </a:r>
          </a:p>
          <a:p>
            <a:pPr algn="l"/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64EB62B-E233-52AD-0463-DFD1FA7B296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14" r="1466"/>
          <a:stretch/>
        </p:blipFill>
        <p:spPr>
          <a:xfrm>
            <a:off x="7739406" y="0"/>
            <a:ext cx="1131216" cy="1509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3062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694316" y="2023978"/>
            <a:ext cx="7920000" cy="401278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de-DE" sz="3700" dirty="0"/>
              <a:t>Top und Flop der Woche</a:t>
            </a:r>
          </a:p>
          <a:p>
            <a:pPr>
              <a:lnSpc>
                <a:spcPct val="120000"/>
              </a:lnSpc>
            </a:pPr>
            <a:r>
              <a:rPr lang="de-DE" sz="3700" dirty="0"/>
              <a:t>7 Elemente inklusiven Lernens</a:t>
            </a:r>
            <a:endParaRPr lang="de-DE" sz="4000" dirty="0"/>
          </a:p>
          <a:p>
            <a:pPr>
              <a:lnSpc>
                <a:spcPct val="120000"/>
              </a:lnSpc>
            </a:pPr>
            <a:r>
              <a:rPr lang="de-DE" sz="3700" dirty="0"/>
              <a:t>Kooperationsformen</a:t>
            </a:r>
          </a:p>
          <a:p>
            <a:pPr>
              <a:lnSpc>
                <a:spcPct val="120000"/>
              </a:lnSpc>
            </a:pPr>
            <a:r>
              <a:rPr lang="de-DE" sz="3700" dirty="0"/>
              <a:t>Themenwünsche 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Ablauf:</a:t>
            </a:r>
            <a:r>
              <a:rPr lang="de-DE" dirty="0"/>
              <a:t> Inklusion </a:t>
            </a:r>
          </a:p>
        </p:txBody>
      </p:sp>
    </p:spTree>
    <p:extLst>
      <p:ext uri="{BB962C8B-B14F-4D97-AF65-F5344CB8AC3E}">
        <p14:creationId xmlns:p14="http://schemas.microsoft.com/office/powerpoint/2010/main" val="16730589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E18EEDF4-366C-4225-9A0C-4FBFB2054F5C}"/>
              </a:ext>
            </a:extLst>
          </p:cNvPr>
          <p:cNvSpPr/>
          <p:nvPr/>
        </p:nvSpPr>
        <p:spPr>
          <a:xfrm>
            <a:off x="105033" y="1655066"/>
            <a:ext cx="8933934" cy="4471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de-DE" sz="2200" b="1" dirty="0"/>
              <a:t>§ 5 des Schleswig-Holsteinischen Schulgesetzes</a:t>
            </a:r>
            <a:r>
              <a:rPr lang="de-DE" sz="2200" dirty="0"/>
              <a:t>: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de-DE" sz="2200" dirty="0"/>
              <a:t>(2) Schüler*innen sollen unabhängig von dem Vorliegen eines sonderpädagogischen Förderbedarfs gemeinsam unterrichtet werden, soweit es die organisatorischen, personellen und sächlichen Möglichkeiten erlauben und es der individuellen Förderung der Schüler*innen mit sonderpädagogischen Förderbedarf entspricht (Gemeinsamer Unterricht).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de-DE" sz="1600" dirty="0"/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de-DE" sz="2200" b="1" dirty="0"/>
              <a:t>= Kooperation von Fachlehrkräften mit sonderpädagogischen Lehrkräften mit dem Ziel einer höchstmöglichen Förderung ALLER Schüler*innen.</a:t>
            </a:r>
            <a:endParaRPr lang="de-DE" sz="2200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7071CD78-0305-4666-9B82-DEB0944620C2}"/>
              </a:ext>
            </a:extLst>
          </p:cNvPr>
          <p:cNvSpPr txBox="1">
            <a:spLocks/>
          </p:cNvSpPr>
          <p:nvPr/>
        </p:nvSpPr>
        <p:spPr bwMode="auto">
          <a:xfrm>
            <a:off x="1" y="1"/>
            <a:ext cx="7080422" cy="1063451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just">
              <a:defRPr/>
            </a:pPr>
            <a:r>
              <a:rPr lang="de-DE" sz="2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Kooperation für eine erfolgreiche Inklusion</a:t>
            </a:r>
          </a:p>
        </p:txBody>
      </p:sp>
      <p:pic>
        <p:nvPicPr>
          <p:cNvPr id="6" name="Bild" descr="Bild">
            <a:extLst>
              <a:ext uri="{FF2B5EF4-FFF2-40B4-BE49-F238E27FC236}">
                <a16:creationId xmlns:a16="http://schemas.microsoft.com/office/drawing/2014/main" id="{5FBDD465-EF51-45D4-9C4D-1CB0D5FBE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3143" y="0"/>
            <a:ext cx="2130857" cy="119860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06143036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Bild" descr="Bil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3143" y="0"/>
            <a:ext cx="2130857" cy="1198606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itel 4">
            <a:extLst>
              <a:ext uri="{FF2B5EF4-FFF2-40B4-BE49-F238E27FC236}">
                <a16:creationId xmlns:a16="http://schemas.microsoft.com/office/drawing/2014/main" id="{D00E881F-D860-4113-8FC7-258D8183AE16}"/>
              </a:ext>
            </a:extLst>
          </p:cNvPr>
          <p:cNvSpPr txBox="1">
            <a:spLocks/>
          </p:cNvSpPr>
          <p:nvPr/>
        </p:nvSpPr>
        <p:spPr bwMode="auto">
          <a:xfrm>
            <a:off x="1" y="1"/>
            <a:ext cx="6882062" cy="1063451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just">
              <a:defRPr/>
            </a:pPr>
            <a:r>
              <a:rPr lang="de-DE" sz="2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Unterrichten in inklusiven Settings (Kooperationsformen)</a:t>
            </a:r>
          </a:p>
        </p:txBody>
      </p:sp>
      <p:pic>
        <p:nvPicPr>
          <p:cNvPr id="14" name="Inhaltsplatzhalter 5">
            <a:extLst>
              <a:ext uri="{FF2B5EF4-FFF2-40B4-BE49-F238E27FC236}">
                <a16:creationId xmlns:a16="http://schemas.microsoft.com/office/drawing/2014/main" id="{73B1077F-3003-4B7A-A0B0-A3CA95487C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3" t="5190" r="31543" b="50915"/>
          <a:stretch/>
        </p:blipFill>
        <p:spPr>
          <a:xfrm>
            <a:off x="3775973" y="1956841"/>
            <a:ext cx="1495425" cy="1924050"/>
          </a:xfrm>
          <a:prstGeom prst="rect">
            <a:avLst/>
          </a:prstGeom>
        </p:spPr>
      </p:pic>
      <p:pic>
        <p:nvPicPr>
          <p:cNvPr id="16" name="Inhaltsplatzhalter 5">
            <a:extLst>
              <a:ext uri="{FF2B5EF4-FFF2-40B4-BE49-F238E27FC236}">
                <a16:creationId xmlns:a16="http://schemas.microsoft.com/office/drawing/2014/main" id="{B2FC6FC0-51D3-435F-BCE8-9927DBBA091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106" r="68856" b="-1"/>
          <a:stretch/>
        </p:blipFill>
        <p:spPr>
          <a:xfrm>
            <a:off x="1020395" y="4176070"/>
            <a:ext cx="1406005" cy="1924051"/>
          </a:xfrm>
          <a:prstGeom prst="rect">
            <a:avLst/>
          </a:prstGeom>
        </p:spPr>
      </p:pic>
      <p:pic>
        <p:nvPicPr>
          <p:cNvPr id="17" name="Inhaltsplatzhalter 5">
            <a:extLst>
              <a:ext uri="{FF2B5EF4-FFF2-40B4-BE49-F238E27FC236}">
                <a16:creationId xmlns:a16="http://schemas.microsoft.com/office/drawing/2014/main" id="{FEA2FAA8-0831-4E38-9CCF-A264F5921D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90" r="66753" b="50915"/>
          <a:stretch/>
        </p:blipFill>
        <p:spPr>
          <a:xfrm>
            <a:off x="1039978" y="1969453"/>
            <a:ext cx="1415530" cy="1924050"/>
          </a:xfrm>
          <a:prstGeom prst="rect">
            <a:avLst/>
          </a:prstGeom>
        </p:spPr>
      </p:pic>
      <p:pic>
        <p:nvPicPr>
          <p:cNvPr id="18" name="Inhaltsplatzhalter 5">
            <a:extLst>
              <a:ext uri="{FF2B5EF4-FFF2-40B4-BE49-F238E27FC236}">
                <a16:creationId xmlns:a16="http://schemas.microsoft.com/office/drawing/2014/main" id="{065DE213-243F-4BA2-A6E1-E3904DC16E9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07" t="5190" r="-1" b="50915"/>
          <a:stretch/>
        </p:blipFill>
        <p:spPr>
          <a:xfrm>
            <a:off x="6717600" y="1828169"/>
            <a:ext cx="1387706" cy="1924050"/>
          </a:xfrm>
          <a:prstGeom prst="rect">
            <a:avLst/>
          </a:prstGeom>
        </p:spPr>
      </p:pic>
      <p:pic>
        <p:nvPicPr>
          <p:cNvPr id="19" name="Inhaltsplatzhalter 5">
            <a:extLst>
              <a:ext uri="{FF2B5EF4-FFF2-40B4-BE49-F238E27FC236}">
                <a16:creationId xmlns:a16="http://schemas.microsoft.com/office/drawing/2014/main" id="{FE865B17-0C56-4F45-9E04-8CCEC97608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13" t="56099" r="36943" b="6"/>
          <a:stretch/>
        </p:blipFill>
        <p:spPr>
          <a:xfrm>
            <a:off x="3824287" y="4103423"/>
            <a:ext cx="1495425" cy="1924051"/>
          </a:xfrm>
          <a:prstGeom prst="rect">
            <a:avLst/>
          </a:prstGeom>
        </p:spPr>
      </p:pic>
      <p:pic>
        <p:nvPicPr>
          <p:cNvPr id="20" name="Inhaltsplatzhalter 5">
            <a:extLst>
              <a:ext uri="{FF2B5EF4-FFF2-40B4-BE49-F238E27FC236}">
                <a16:creationId xmlns:a16="http://schemas.microsoft.com/office/drawing/2014/main" id="{6D1C5E40-6F71-439B-9978-FC65D576822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52" t="56099" r="604" b="6"/>
          <a:stretch/>
        </p:blipFill>
        <p:spPr>
          <a:xfrm>
            <a:off x="6717600" y="4103423"/>
            <a:ext cx="1406005" cy="1924051"/>
          </a:xfrm>
          <a:prstGeom prst="rect">
            <a:avLst/>
          </a:prstGeom>
        </p:spPr>
      </p:pic>
      <p:sp>
        <p:nvSpPr>
          <p:cNvPr id="11" name="Titel 4">
            <a:extLst>
              <a:ext uri="{FF2B5EF4-FFF2-40B4-BE49-F238E27FC236}">
                <a16:creationId xmlns:a16="http://schemas.microsoft.com/office/drawing/2014/main" id="{C187D0A7-0B21-47D9-9B23-829EB40D6484}"/>
              </a:ext>
            </a:extLst>
          </p:cNvPr>
          <p:cNvSpPr txBox="1">
            <a:spLocks/>
          </p:cNvSpPr>
          <p:nvPr/>
        </p:nvSpPr>
        <p:spPr bwMode="auto">
          <a:xfrm>
            <a:off x="140494" y="5958837"/>
            <a:ext cx="7270959" cy="838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defRPr/>
            </a:pPr>
            <a:endParaRPr lang="de-DE" sz="1200" b="1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de-DE" sz="12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Handout S. 7-8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85BA1E46-6B69-4B08-A8A5-4122B86FBCF5}"/>
              </a:ext>
            </a:extLst>
          </p:cNvPr>
          <p:cNvSpPr txBox="1"/>
          <p:nvPr/>
        </p:nvSpPr>
        <p:spPr>
          <a:xfrm>
            <a:off x="282804" y="2045616"/>
            <a:ext cx="414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1.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20F7562-577E-4BEE-9BDA-904EF4D15B8C}"/>
              </a:ext>
            </a:extLst>
          </p:cNvPr>
          <p:cNvSpPr txBox="1"/>
          <p:nvPr/>
        </p:nvSpPr>
        <p:spPr>
          <a:xfrm>
            <a:off x="3139126" y="2045616"/>
            <a:ext cx="443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2.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CE3A7F9-FBD5-4F9E-B1AF-99ED12FB93DD}"/>
              </a:ext>
            </a:extLst>
          </p:cNvPr>
          <p:cNvSpPr txBox="1"/>
          <p:nvPr/>
        </p:nvSpPr>
        <p:spPr>
          <a:xfrm>
            <a:off x="5891753" y="2045616"/>
            <a:ext cx="565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3.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B2FF30DC-35BE-4A04-8836-347E130D7CE1}"/>
              </a:ext>
            </a:extLst>
          </p:cNvPr>
          <p:cNvSpPr txBox="1"/>
          <p:nvPr/>
        </p:nvSpPr>
        <p:spPr>
          <a:xfrm>
            <a:off x="282804" y="4270362"/>
            <a:ext cx="414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4.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771B5098-A9E5-48C7-BDC6-C62B859814C2}"/>
              </a:ext>
            </a:extLst>
          </p:cNvPr>
          <p:cNvSpPr txBox="1"/>
          <p:nvPr/>
        </p:nvSpPr>
        <p:spPr>
          <a:xfrm>
            <a:off x="3073138" y="4197715"/>
            <a:ext cx="443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5.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26FDED55-EAE2-47CE-9427-5E40DC6F02F9}"/>
              </a:ext>
            </a:extLst>
          </p:cNvPr>
          <p:cNvSpPr txBox="1"/>
          <p:nvPr/>
        </p:nvSpPr>
        <p:spPr>
          <a:xfrm>
            <a:off x="5891753" y="4197715"/>
            <a:ext cx="565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6.</a:t>
            </a:r>
          </a:p>
        </p:txBody>
      </p:sp>
    </p:spTree>
    <p:extLst>
      <p:ext uri="{BB962C8B-B14F-4D97-AF65-F5344CB8AC3E}">
        <p14:creationId xmlns:p14="http://schemas.microsoft.com/office/powerpoint/2010/main" val="2074329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Bild" descr="Bil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3143" y="0"/>
            <a:ext cx="2130857" cy="1198606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itel 4">
            <a:extLst>
              <a:ext uri="{FF2B5EF4-FFF2-40B4-BE49-F238E27FC236}">
                <a16:creationId xmlns:a16="http://schemas.microsoft.com/office/drawing/2014/main" id="{D00E881F-D860-4113-8FC7-258D8183AE16}"/>
              </a:ext>
            </a:extLst>
          </p:cNvPr>
          <p:cNvSpPr txBox="1">
            <a:spLocks/>
          </p:cNvSpPr>
          <p:nvPr/>
        </p:nvSpPr>
        <p:spPr bwMode="auto">
          <a:xfrm>
            <a:off x="1" y="1"/>
            <a:ext cx="6882062" cy="1063451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just">
              <a:defRPr/>
            </a:pPr>
            <a:r>
              <a:rPr lang="de-DE" sz="2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Unterrichten in inklusiven Settings (Kooperationsformen)</a:t>
            </a:r>
          </a:p>
        </p:txBody>
      </p:sp>
      <p:pic>
        <p:nvPicPr>
          <p:cNvPr id="14" name="Inhaltsplatzhalter 5">
            <a:extLst>
              <a:ext uri="{FF2B5EF4-FFF2-40B4-BE49-F238E27FC236}">
                <a16:creationId xmlns:a16="http://schemas.microsoft.com/office/drawing/2014/main" id="{73B1077F-3003-4B7A-A0B0-A3CA95487C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3" t="5190" r="31543" b="50915"/>
          <a:stretch/>
        </p:blipFill>
        <p:spPr>
          <a:xfrm>
            <a:off x="3775973" y="1704882"/>
            <a:ext cx="1495425" cy="1924050"/>
          </a:xfrm>
          <a:prstGeom prst="rect">
            <a:avLst/>
          </a:prstGeom>
        </p:spPr>
      </p:pic>
      <p:pic>
        <p:nvPicPr>
          <p:cNvPr id="16" name="Inhaltsplatzhalter 5">
            <a:extLst>
              <a:ext uri="{FF2B5EF4-FFF2-40B4-BE49-F238E27FC236}">
                <a16:creationId xmlns:a16="http://schemas.microsoft.com/office/drawing/2014/main" id="{B2FC6FC0-51D3-435F-BCE8-9927DBBA091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106" r="68856" b="-1"/>
          <a:stretch/>
        </p:blipFill>
        <p:spPr>
          <a:xfrm>
            <a:off x="1020395" y="4176070"/>
            <a:ext cx="1406005" cy="1924051"/>
          </a:xfrm>
          <a:prstGeom prst="rect">
            <a:avLst/>
          </a:prstGeom>
        </p:spPr>
      </p:pic>
      <p:pic>
        <p:nvPicPr>
          <p:cNvPr id="17" name="Inhaltsplatzhalter 5">
            <a:extLst>
              <a:ext uri="{FF2B5EF4-FFF2-40B4-BE49-F238E27FC236}">
                <a16:creationId xmlns:a16="http://schemas.microsoft.com/office/drawing/2014/main" id="{FEA2FAA8-0831-4E38-9CCF-A264F5921D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90" r="66753" b="50915"/>
          <a:stretch/>
        </p:blipFill>
        <p:spPr>
          <a:xfrm>
            <a:off x="997732" y="1704882"/>
            <a:ext cx="1415530" cy="1924050"/>
          </a:xfrm>
          <a:prstGeom prst="rect">
            <a:avLst/>
          </a:prstGeom>
        </p:spPr>
      </p:pic>
      <p:pic>
        <p:nvPicPr>
          <p:cNvPr id="18" name="Inhaltsplatzhalter 5">
            <a:extLst>
              <a:ext uri="{FF2B5EF4-FFF2-40B4-BE49-F238E27FC236}">
                <a16:creationId xmlns:a16="http://schemas.microsoft.com/office/drawing/2014/main" id="{065DE213-243F-4BA2-A6E1-E3904DC16E9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07" t="5190" r="-1" b="50915"/>
          <a:stretch/>
        </p:blipFill>
        <p:spPr>
          <a:xfrm>
            <a:off x="6696448" y="1693015"/>
            <a:ext cx="1387706" cy="1924050"/>
          </a:xfrm>
          <a:prstGeom prst="rect">
            <a:avLst/>
          </a:prstGeom>
        </p:spPr>
      </p:pic>
      <p:pic>
        <p:nvPicPr>
          <p:cNvPr id="19" name="Inhaltsplatzhalter 5">
            <a:extLst>
              <a:ext uri="{FF2B5EF4-FFF2-40B4-BE49-F238E27FC236}">
                <a16:creationId xmlns:a16="http://schemas.microsoft.com/office/drawing/2014/main" id="{FE865B17-0C56-4F45-9E04-8CCEC97608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13" t="56099" r="36943" b="6"/>
          <a:stretch/>
        </p:blipFill>
        <p:spPr>
          <a:xfrm>
            <a:off x="3824287" y="4103423"/>
            <a:ext cx="1495425" cy="1924051"/>
          </a:xfrm>
          <a:prstGeom prst="rect">
            <a:avLst/>
          </a:prstGeom>
        </p:spPr>
      </p:pic>
      <p:pic>
        <p:nvPicPr>
          <p:cNvPr id="20" name="Inhaltsplatzhalter 5">
            <a:extLst>
              <a:ext uri="{FF2B5EF4-FFF2-40B4-BE49-F238E27FC236}">
                <a16:creationId xmlns:a16="http://schemas.microsoft.com/office/drawing/2014/main" id="{6D1C5E40-6F71-439B-9978-FC65D576822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52" t="56099" r="604" b="6"/>
          <a:stretch/>
        </p:blipFill>
        <p:spPr>
          <a:xfrm>
            <a:off x="6717600" y="4103423"/>
            <a:ext cx="1406005" cy="1924051"/>
          </a:xfrm>
          <a:prstGeom prst="rect">
            <a:avLst/>
          </a:prstGeom>
        </p:spPr>
      </p:pic>
      <p:sp>
        <p:nvSpPr>
          <p:cNvPr id="11" name="Titel 4">
            <a:extLst>
              <a:ext uri="{FF2B5EF4-FFF2-40B4-BE49-F238E27FC236}">
                <a16:creationId xmlns:a16="http://schemas.microsoft.com/office/drawing/2014/main" id="{C187D0A7-0B21-47D9-9B23-829EB40D6484}"/>
              </a:ext>
            </a:extLst>
          </p:cNvPr>
          <p:cNvSpPr txBox="1">
            <a:spLocks/>
          </p:cNvSpPr>
          <p:nvPr/>
        </p:nvSpPr>
        <p:spPr bwMode="auto">
          <a:xfrm>
            <a:off x="140494" y="5958837"/>
            <a:ext cx="7270959" cy="838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defRPr/>
            </a:pPr>
            <a:r>
              <a:rPr lang="de-DE" sz="1200" b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Arbeitsauftrag :</a:t>
            </a:r>
          </a:p>
          <a:p>
            <a:pPr algn="l">
              <a:defRPr/>
            </a:pPr>
            <a:r>
              <a:rPr lang="de-DE" sz="12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Ordne die Abbildungen der richtigen Beschreibung 1-7 zu. Handout S. 7-8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85BA1E46-6B69-4B08-A8A5-4122B86FBCF5}"/>
              </a:ext>
            </a:extLst>
          </p:cNvPr>
          <p:cNvSpPr txBox="1"/>
          <p:nvPr/>
        </p:nvSpPr>
        <p:spPr>
          <a:xfrm>
            <a:off x="282804" y="2045616"/>
            <a:ext cx="414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1.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20F7562-577E-4BEE-9BDA-904EF4D15B8C}"/>
              </a:ext>
            </a:extLst>
          </p:cNvPr>
          <p:cNvSpPr txBox="1"/>
          <p:nvPr/>
        </p:nvSpPr>
        <p:spPr>
          <a:xfrm>
            <a:off x="3139126" y="2045616"/>
            <a:ext cx="443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2.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CE3A7F9-FBD5-4F9E-B1AF-99ED12FB93DD}"/>
              </a:ext>
            </a:extLst>
          </p:cNvPr>
          <p:cNvSpPr txBox="1"/>
          <p:nvPr/>
        </p:nvSpPr>
        <p:spPr>
          <a:xfrm>
            <a:off x="5891753" y="2045616"/>
            <a:ext cx="565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3.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B2FF30DC-35BE-4A04-8836-347E130D7CE1}"/>
              </a:ext>
            </a:extLst>
          </p:cNvPr>
          <p:cNvSpPr txBox="1"/>
          <p:nvPr/>
        </p:nvSpPr>
        <p:spPr>
          <a:xfrm>
            <a:off x="282804" y="4270362"/>
            <a:ext cx="414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4.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771B5098-A9E5-48C7-BDC6-C62B859814C2}"/>
              </a:ext>
            </a:extLst>
          </p:cNvPr>
          <p:cNvSpPr txBox="1"/>
          <p:nvPr/>
        </p:nvSpPr>
        <p:spPr>
          <a:xfrm>
            <a:off x="3073138" y="4197715"/>
            <a:ext cx="443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5.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26FDED55-EAE2-47CE-9427-5E40DC6F02F9}"/>
              </a:ext>
            </a:extLst>
          </p:cNvPr>
          <p:cNvSpPr txBox="1"/>
          <p:nvPr/>
        </p:nvSpPr>
        <p:spPr>
          <a:xfrm>
            <a:off x="5891753" y="4197715"/>
            <a:ext cx="565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6.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34D5BA7F-2538-47D7-BB4C-DCA7A7608C71}"/>
              </a:ext>
            </a:extLst>
          </p:cNvPr>
          <p:cNvSpPr txBox="1"/>
          <p:nvPr/>
        </p:nvSpPr>
        <p:spPr>
          <a:xfrm>
            <a:off x="697584" y="1390015"/>
            <a:ext cx="8191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teach</a:t>
            </a:r>
            <a:r>
              <a:rPr lang="de-DE" dirty="0"/>
              <a:t>,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drift</a:t>
            </a:r>
            <a:r>
              <a:rPr lang="de-DE" dirty="0"/>
              <a:t>                       </a:t>
            </a:r>
            <a:r>
              <a:rPr lang="de-DE" dirty="0" err="1"/>
              <a:t>team</a:t>
            </a:r>
            <a:r>
              <a:rPr lang="de-DE" dirty="0"/>
              <a:t> </a:t>
            </a:r>
            <a:r>
              <a:rPr lang="de-DE" dirty="0" err="1"/>
              <a:t>teaching</a:t>
            </a:r>
            <a:r>
              <a:rPr lang="de-DE" dirty="0"/>
              <a:t>                            parallel </a:t>
            </a:r>
            <a:r>
              <a:rPr lang="de-DE" dirty="0" err="1"/>
              <a:t>teaching</a:t>
            </a:r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1E54189-C70D-4772-8BEA-79BFF796384E}"/>
              </a:ext>
            </a:extLst>
          </p:cNvPr>
          <p:cNvSpPr txBox="1"/>
          <p:nvPr/>
        </p:nvSpPr>
        <p:spPr>
          <a:xfrm>
            <a:off x="697584" y="3636974"/>
            <a:ext cx="83710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Supplement </a:t>
            </a:r>
            <a:r>
              <a:rPr lang="de-DE" dirty="0" err="1"/>
              <a:t>teaching</a:t>
            </a:r>
            <a:r>
              <a:rPr lang="de-DE" dirty="0"/>
              <a:t>                  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teach</a:t>
            </a:r>
            <a:r>
              <a:rPr lang="de-DE" dirty="0"/>
              <a:t>,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observe</a:t>
            </a:r>
            <a:r>
              <a:rPr lang="de-DE" dirty="0"/>
              <a:t>              </a:t>
            </a:r>
            <a:r>
              <a:rPr lang="de-DE" dirty="0" err="1"/>
              <a:t>station</a:t>
            </a:r>
            <a:r>
              <a:rPr lang="de-DE" dirty="0"/>
              <a:t> </a:t>
            </a:r>
            <a:r>
              <a:rPr lang="de-DE" dirty="0" err="1"/>
              <a:t>teaching</a:t>
            </a:r>
            <a:endParaRPr lang="de-DE" dirty="0"/>
          </a:p>
          <a:p>
            <a:r>
              <a:rPr lang="de-DE" dirty="0" err="1"/>
              <a:t>Remedial</a:t>
            </a:r>
            <a:r>
              <a:rPr lang="de-DE" dirty="0"/>
              <a:t> </a:t>
            </a:r>
            <a:r>
              <a:rPr lang="de-DE" dirty="0" err="1"/>
              <a:t>teaching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7033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D0557292-E30A-466E-8AC1-06E1785480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151" y="1851186"/>
            <a:ext cx="7920000" cy="4012786"/>
          </a:xfrm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de-D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TOP 1) </a:t>
            </a: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Austausch</a:t>
            </a:r>
            <a:endParaRPr lang="de-DE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de-D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TOP 2) Inklusion in der Schule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de-D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TOP 3) Förderschwerpunkte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TOP 4) Unsere Superhelden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de-D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TOP 5) Nächstes Treffen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de-D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TOP 6) Präsenztreffen am 28.01.25</a:t>
            </a:r>
            <a:endParaRPr lang="de-DE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de-DE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de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08FD751-BA9B-4CB1-8D47-73662C4A3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000" dirty="0"/>
              <a:t>Tagesordnung</a:t>
            </a:r>
          </a:p>
        </p:txBody>
      </p:sp>
    </p:spTree>
    <p:extLst>
      <p:ext uri="{BB962C8B-B14F-4D97-AF65-F5344CB8AC3E}">
        <p14:creationId xmlns:p14="http://schemas.microsoft.com/office/powerpoint/2010/main" val="2023312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Bild" descr="Bil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3143" y="0"/>
            <a:ext cx="2130857" cy="1198606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itel 4">
            <a:extLst>
              <a:ext uri="{FF2B5EF4-FFF2-40B4-BE49-F238E27FC236}">
                <a16:creationId xmlns:a16="http://schemas.microsoft.com/office/drawing/2014/main" id="{D00E881F-D860-4113-8FC7-258D8183AE16}"/>
              </a:ext>
            </a:extLst>
          </p:cNvPr>
          <p:cNvSpPr txBox="1">
            <a:spLocks/>
          </p:cNvSpPr>
          <p:nvPr/>
        </p:nvSpPr>
        <p:spPr bwMode="auto">
          <a:xfrm>
            <a:off x="1" y="1"/>
            <a:ext cx="6882062" cy="1063451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just">
              <a:defRPr/>
            </a:pPr>
            <a:r>
              <a:rPr lang="de-DE" sz="2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Unterrichten in inklusiven Settings (Kooperationsformen)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CD6B1D8D-E9A7-45D0-B294-1178438939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-66754" y="1689320"/>
            <a:ext cx="9210753" cy="4302539"/>
          </a:xfrm>
        </p:spPr>
        <p:txBody>
          <a:bodyPr>
            <a:noAutofit/>
          </a:bodyPr>
          <a:lstStyle/>
          <a:p>
            <a:pPr marL="182563" indent="-182563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R"/>
              <a:tabLst>
                <a:tab pos="269875" algn="l"/>
              </a:tabLst>
            </a:pPr>
            <a:r>
              <a:rPr lang="de-DE" sz="1200" dirty="0"/>
              <a:t>Eine Lehrkraft führt die Unterrichtsstunde durch, die andere bietet zusätzliches Material und differenzierte Hilfe für diejenigen </a:t>
            </a:r>
            <a:r>
              <a:rPr lang="de-DE" sz="1200" dirty="0" err="1"/>
              <a:t>SuS</a:t>
            </a:r>
            <a:r>
              <a:rPr lang="de-DE" sz="1200" dirty="0"/>
              <a:t> an, die den Stoff so nicht bewältigen können.</a:t>
            </a:r>
          </a:p>
          <a:p>
            <a:pPr marL="182563" indent="-182563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R"/>
              <a:tabLst>
                <a:tab pos="269875" algn="l"/>
              </a:tabLst>
            </a:pPr>
            <a:endParaRPr lang="de-DE" sz="1200" dirty="0"/>
          </a:p>
          <a:p>
            <a:pPr marL="182563" indent="-182563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R"/>
              <a:tabLst>
                <a:tab pos="269875" algn="l"/>
              </a:tabLst>
            </a:pPr>
            <a:r>
              <a:rPr lang="de-DE" sz="1200" dirty="0"/>
              <a:t>Eine/r der beiden Lehrkräfte übernimmt die primäre Unterrichtsverantwortung, die/ der andere unterstützt die </a:t>
            </a:r>
            <a:r>
              <a:rPr lang="de-DE" sz="1200" dirty="0" err="1"/>
              <a:t>SuS</a:t>
            </a:r>
            <a:r>
              <a:rPr lang="de-DE" sz="1200" dirty="0"/>
              <a:t> bei ihrer Arbeit, bei der Regulation ihres Verhaltens, bei der Verwirklichung ihrer kommunikativen Absichten.</a:t>
            </a:r>
          </a:p>
          <a:p>
            <a:pPr marL="182563" indent="-182563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R"/>
              <a:tabLst>
                <a:tab pos="269875" algn="l"/>
              </a:tabLst>
            </a:pPr>
            <a:endParaRPr lang="de-DE" sz="1200" dirty="0"/>
          </a:p>
          <a:p>
            <a:pPr marL="182563" indent="-182563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R"/>
              <a:tabLst>
                <a:tab pos="269875" algn="l"/>
              </a:tabLst>
            </a:pPr>
            <a:r>
              <a:rPr lang="de-DE" sz="1200" dirty="0"/>
              <a:t>Eine/r der beiden Pädagogen übernimmt die primäre Unterrichtsverantwortung, während der/die andere beobachtet.</a:t>
            </a:r>
          </a:p>
          <a:p>
            <a:pPr marL="182563" indent="-182563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R"/>
              <a:tabLst>
                <a:tab pos="269875" algn="l"/>
              </a:tabLst>
            </a:pPr>
            <a:endParaRPr lang="de-DE" sz="1200" dirty="0"/>
          </a:p>
          <a:p>
            <a:pPr marL="182563" indent="-182563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R"/>
              <a:tabLst>
                <a:tab pos="269875" algn="l"/>
              </a:tabLst>
            </a:pPr>
            <a:r>
              <a:rPr lang="de-DE" sz="1200" dirty="0"/>
              <a:t>Eine Lehrkraft unterrichtet eine Gruppe von </a:t>
            </a:r>
            <a:r>
              <a:rPr lang="de-DE" sz="1200" dirty="0" err="1"/>
              <a:t>SuS</a:t>
            </a:r>
            <a:r>
              <a:rPr lang="de-DE" sz="1200" dirty="0"/>
              <a:t>, die den Unterrichtsstoff bewältigen kann, die andere arbeitet mit denjenigen, die auf einem anderen Niveau operieren.</a:t>
            </a:r>
          </a:p>
          <a:p>
            <a:pPr marL="182563" indent="-182563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R"/>
              <a:tabLst>
                <a:tab pos="269875" algn="l"/>
              </a:tabLst>
            </a:pPr>
            <a:endParaRPr lang="de-DE" sz="1200" dirty="0"/>
          </a:p>
          <a:p>
            <a:pPr marL="182563" indent="-182563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R"/>
              <a:tabLst>
                <a:tab pos="269875" algn="l"/>
              </a:tabLst>
            </a:pPr>
            <a:r>
              <a:rPr lang="de-DE" sz="1200" dirty="0"/>
              <a:t>Jede Lehrkraft unterrichtet eine Klassenhälfte, beide beziehen sich auf dieselben Inhalte. </a:t>
            </a:r>
          </a:p>
          <a:p>
            <a:pPr marL="182563" indent="-182563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R"/>
              <a:tabLst>
                <a:tab pos="269875" algn="l"/>
              </a:tabLst>
            </a:pPr>
            <a:endParaRPr lang="de-DE" sz="1200" dirty="0"/>
          </a:p>
          <a:p>
            <a:pPr marL="182563" indent="-182563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R"/>
              <a:tabLst>
                <a:tab pos="269875" algn="l"/>
              </a:tabLst>
            </a:pPr>
            <a:r>
              <a:rPr lang="de-DE" sz="1200" dirty="0"/>
              <a:t>Der Unterrichtsinhalt wird in zwei Bereiche aufgeteilt. Es werden Gruppen gebildet, die von einer Person zur anderen wechseln, sodass alle </a:t>
            </a:r>
            <a:r>
              <a:rPr lang="de-DE" sz="1200" dirty="0" err="1"/>
              <a:t>SuS</a:t>
            </a:r>
            <a:r>
              <a:rPr lang="de-DE" sz="1200" dirty="0"/>
              <a:t> nacheinander von beiden Lehrkräften unterrichtet werden.</a:t>
            </a:r>
          </a:p>
          <a:p>
            <a:pPr marL="182563" indent="-182563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R"/>
              <a:tabLst>
                <a:tab pos="269875" algn="l"/>
              </a:tabLst>
            </a:pPr>
            <a:endParaRPr lang="de-DE" sz="1200" dirty="0"/>
          </a:p>
          <a:p>
            <a:pPr marL="182563" indent="-182563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R"/>
              <a:tabLst>
                <a:tab pos="269875" algn="l"/>
              </a:tabLst>
            </a:pPr>
            <a:r>
              <a:rPr lang="de-DE" sz="1200" dirty="0"/>
              <a:t>Regelschullehrer*in und </a:t>
            </a:r>
            <a:r>
              <a:rPr lang="de-DE" sz="1200" dirty="0" err="1"/>
              <a:t>Sonderpädagog</a:t>
            </a:r>
            <a:r>
              <a:rPr lang="de-DE" sz="1200" dirty="0"/>
              <a:t>*in führen den Unterricht mit allen </a:t>
            </a:r>
            <a:r>
              <a:rPr lang="de-DE" sz="1200" dirty="0" err="1"/>
              <a:t>SuS</a:t>
            </a:r>
            <a:r>
              <a:rPr lang="de-DE" sz="1200" dirty="0"/>
              <a:t> gemeinsam durch, indem sie gemeinsam oder abwechselnd die Führung übernehmen.</a:t>
            </a:r>
          </a:p>
        </p:txBody>
      </p:sp>
      <p:sp>
        <p:nvSpPr>
          <p:cNvPr id="11" name="Titel 4">
            <a:extLst>
              <a:ext uri="{FF2B5EF4-FFF2-40B4-BE49-F238E27FC236}">
                <a16:creationId xmlns:a16="http://schemas.microsoft.com/office/drawing/2014/main" id="{C187D0A7-0B21-47D9-9B23-829EB40D6484}"/>
              </a:ext>
            </a:extLst>
          </p:cNvPr>
          <p:cNvSpPr txBox="1">
            <a:spLocks/>
          </p:cNvSpPr>
          <p:nvPr/>
        </p:nvSpPr>
        <p:spPr bwMode="auto">
          <a:xfrm>
            <a:off x="140494" y="5958837"/>
            <a:ext cx="7270959" cy="838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defRPr/>
            </a:pPr>
            <a:r>
              <a:rPr lang="de-DE" sz="1200" b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Arbeitsauftrag :</a:t>
            </a:r>
          </a:p>
          <a:p>
            <a:pPr algn="l">
              <a:defRPr/>
            </a:pPr>
            <a:r>
              <a:rPr lang="de-DE" sz="12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Ordne die Abbildungen der richtigen Beschreibung 1-7 zu. Handout S. 7-8 </a:t>
            </a:r>
          </a:p>
        </p:txBody>
      </p:sp>
    </p:spTree>
    <p:extLst>
      <p:ext uri="{BB962C8B-B14F-4D97-AF65-F5344CB8AC3E}">
        <p14:creationId xmlns:p14="http://schemas.microsoft.com/office/powerpoint/2010/main" val="3350546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2" dur="indefinite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6" dur="indefinite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30" dur="indefinite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34" dur="indefinite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36" dur="indefinite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Bild" descr="Bil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3143" y="0"/>
            <a:ext cx="2130857" cy="1198606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itel 4">
            <a:extLst>
              <a:ext uri="{FF2B5EF4-FFF2-40B4-BE49-F238E27FC236}">
                <a16:creationId xmlns:a16="http://schemas.microsoft.com/office/drawing/2014/main" id="{D00E881F-D860-4113-8FC7-258D8183AE16}"/>
              </a:ext>
            </a:extLst>
          </p:cNvPr>
          <p:cNvSpPr txBox="1">
            <a:spLocks/>
          </p:cNvSpPr>
          <p:nvPr/>
        </p:nvSpPr>
        <p:spPr bwMode="auto">
          <a:xfrm>
            <a:off x="1" y="1"/>
            <a:ext cx="6918157" cy="1063451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just">
              <a:defRPr/>
            </a:pPr>
            <a:r>
              <a:rPr lang="de-DE" sz="2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Unterrichten in inklusiven Settings (Kooperationsformen)</a:t>
            </a:r>
          </a:p>
        </p:txBody>
      </p:sp>
      <p:sp>
        <p:nvSpPr>
          <p:cNvPr id="21" name="Inhaltsplatzhalter 6">
            <a:extLst>
              <a:ext uri="{FF2B5EF4-FFF2-40B4-BE49-F238E27FC236}">
                <a16:creationId xmlns:a16="http://schemas.microsoft.com/office/drawing/2014/main" id="{6D9EB35A-4437-466D-84B0-A590F813FC3E}"/>
              </a:ext>
            </a:extLst>
          </p:cNvPr>
          <p:cNvSpPr txBox="1">
            <a:spLocks/>
          </p:cNvSpPr>
          <p:nvPr/>
        </p:nvSpPr>
        <p:spPr>
          <a:xfrm>
            <a:off x="1269281" y="1656298"/>
            <a:ext cx="4379595" cy="4302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Bef>
                <a:spcPts val="0"/>
              </a:spcBef>
              <a:buFont typeface="+mj-lt"/>
              <a:buAutoNum type="alphaLcParenR"/>
              <a:tabLst>
                <a:tab pos="2419350" algn="l"/>
              </a:tabLst>
            </a:pPr>
            <a:r>
              <a:rPr lang="de-DE" sz="1200" dirty="0"/>
              <a:t>Lehrer*in &amp; Beobachter*in 	„</a:t>
            </a:r>
            <a:r>
              <a:rPr lang="de-DE" sz="1200" dirty="0" err="1"/>
              <a:t>one</a:t>
            </a:r>
            <a:r>
              <a:rPr lang="de-DE" sz="1200" dirty="0"/>
              <a:t> </a:t>
            </a:r>
            <a:r>
              <a:rPr lang="de-DE" sz="1200" dirty="0" err="1"/>
              <a:t>teach</a:t>
            </a:r>
            <a:r>
              <a:rPr lang="de-DE" sz="1200" dirty="0"/>
              <a:t>, </a:t>
            </a:r>
            <a:r>
              <a:rPr lang="de-DE" sz="1200" dirty="0" err="1"/>
              <a:t>one</a:t>
            </a:r>
            <a:r>
              <a:rPr lang="de-DE" sz="1200" dirty="0"/>
              <a:t> </a:t>
            </a:r>
            <a:r>
              <a:rPr lang="de-DE" sz="1200" dirty="0" err="1"/>
              <a:t>observe</a:t>
            </a:r>
            <a:r>
              <a:rPr lang="de-DE" sz="1200" dirty="0"/>
              <a:t>“</a:t>
            </a:r>
          </a:p>
          <a:p>
            <a:pPr marL="180975" lvl="1" indent="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  <a:tabLst>
                <a:tab pos="2419350" algn="l"/>
              </a:tabLst>
            </a:pPr>
            <a:endParaRPr lang="de-DE" sz="1200" dirty="0"/>
          </a:p>
          <a:p>
            <a:pPr algn="just">
              <a:lnSpc>
                <a:spcPct val="150000"/>
              </a:lnSpc>
              <a:spcBef>
                <a:spcPts val="0"/>
              </a:spcBef>
              <a:buFont typeface="+mj-lt"/>
              <a:buAutoNum type="alphaLcParenR"/>
              <a:tabLst>
                <a:tab pos="2419350" algn="l"/>
              </a:tabLst>
            </a:pPr>
            <a:r>
              <a:rPr lang="en-US" sz="1200" dirty="0"/>
              <a:t>Lehrer*in &amp; Helfer*in  	„one teach, one drift“</a:t>
            </a:r>
          </a:p>
          <a:p>
            <a:pPr marL="180975" lvl="1" indent="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  <a:tabLst>
                <a:tab pos="2419350" algn="l"/>
              </a:tabLst>
            </a:pPr>
            <a:r>
              <a:rPr lang="en-US" sz="1200" dirty="0"/>
              <a:t>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+mj-lt"/>
              <a:buAutoNum type="alphaLcParenR"/>
              <a:tabLst>
                <a:tab pos="2419350" algn="l"/>
              </a:tabLst>
            </a:pPr>
            <a:r>
              <a:rPr lang="en-US" sz="1200" dirty="0" err="1"/>
              <a:t>Stationsunterricht</a:t>
            </a:r>
            <a:r>
              <a:rPr lang="en-US" sz="1200" dirty="0"/>
              <a:t> 	„station teaching”</a:t>
            </a:r>
          </a:p>
          <a:p>
            <a:pPr marL="180975" lvl="1" indent="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  <a:tabLst>
                <a:tab pos="2419350" algn="l"/>
              </a:tabLst>
            </a:pPr>
            <a:endParaRPr lang="en-US" sz="1200" dirty="0"/>
          </a:p>
          <a:p>
            <a:pPr algn="just">
              <a:lnSpc>
                <a:spcPct val="150000"/>
              </a:lnSpc>
              <a:spcBef>
                <a:spcPts val="0"/>
              </a:spcBef>
              <a:buFont typeface="+mj-lt"/>
              <a:buAutoNum type="alphaLcParenR"/>
              <a:tabLst>
                <a:tab pos="2419350" algn="l"/>
              </a:tabLst>
            </a:pPr>
            <a:r>
              <a:rPr lang="en-US" sz="1200" dirty="0" err="1"/>
              <a:t>Parallelunterricht</a:t>
            </a:r>
            <a:r>
              <a:rPr lang="en-US" sz="1200" dirty="0"/>
              <a:t> 	„parallel teaching“</a:t>
            </a:r>
          </a:p>
          <a:p>
            <a:pPr marL="180975" lvl="1" indent="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  <a:tabLst>
                <a:tab pos="2419350" algn="l"/>
              </a:tabLst>
            </a:pPr>
            <a:endParaRPr lang="en-US" sz="1200" dirty="0"/>
          </a:p>
          <a:p>
            <a:pPr algn="just">
              <a:lnSpc>
                <a:spcPct val="150000"/>
              </a:lnSpc>
              <a:spcBef>
                <a:spcPts val="0"/>
              </a:spcBef>
              <a:buFont typeface="+mj-lt"/>
              <a:buAutoNum type="alphaLcParenR"/>
              <a:tabLst>
                <a:tab pos="2419350" algn="l"/>
              </a:tabLst>
            </a:pPr>
            <a:r>
              <a:rPr lang="en-US" sz="1200" dirty="0" err="1"/>
              <a:t>Niveaudifferenzierter</a:t>
            </a:r>
            <a:r>
              <a:rPr lang="en-US" sz="1200" dirty="0"/>
              <a:t> </a:t>
            </a:r>
            <a:r>
              <a:rPr lang="en-US" sz="1200" dirty="0" err="1"/>
              <a:t>Unterricht</a:t>
            </a:r>
            <a:r>
              <a:rPr lang="en-US" sz="1200" dirty="0"/>
              <a:t> 	„remedial teaching“ </a:t>
            </a:r>
          </a:p>
          <a:p>
            <a:pPr marL="180975" lvl="1" indent="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  <a:tabLst>
                <a:tab pos="2419350" algn="l"/>
              </a:tabLst>
            </a:pPr>
            <a:endParaRPr lang="en-US" sz="1200" dirty="0"/>
          </a:p>
          <a:p>
            <a:pPr algn="just">
              <a:lnSpc>
                <a:spcPct val="150000"/>
              </a:lnSpc>
              <a:spcBef>
                <a:spcPts val="0"/>
              </a:spcBef>
              <a:buFont typeface="+mj-lt"/>
              <a:buAutoNum type="alphaLcParenR"/>
              <a:tabLst>
                <a:tab pos="2419350" algn="l"/>
              </a:tabLst>
            </a:pPr>
            <a:r>
              <a:rPr lang="en-US" sz="1200" dirty="0" err="1"/>
              <a:t>Zusatzunterricht</a:t>
            </a:r>
            <a:r>
              <a:rPr lang="en-US" sz="1200" dirty="0"/>
              <a:t>	„supplement teaching“</a:t>
            </a:r>
          </a:p>
          <a:p>
            <a:pPr marL="180975" lvl="1" indent="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  <a:tabLst>
                <a:tab pos="2419350" algn="l"/>
              </a:tabLst>
            </a:pPr>
            <a:r>
              <a:rPr lang="en-US" sz="1200" dirty="0"/>
              <a:t>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+mj-lt"/>
              <a:buAutoNum type="alphaLcParenR"/>
              <a:tabLst>
                <a:tab pos="2514600" algn="l"/>
              </a:tabLst>
            </a:pPr>
            <a:r>
              <a:rPr lang="en-US" sz="1200" dirty="0"/>
              <a:t>„</a:t>
            </a:r>
            <a:r>
              <a:rPr lang="en-US" sz="1200" dirty="0" err="1"/>
              <a:t>Teamteaching</a:t>
            </a:r>
            <a:r>
              <a:rPr lang="en-US" sz="1200" dirty="0"/>
              <a:t>“ </a:t>
            </a:r>
            <a:endParaRPr lang="de-DE" sz="1200" dirty="0"/>
          </a:p>
        </p:txBody>
      </p:sp>
      <p:sp>
        <p:nvSpPr>
          <p:cNvPr id="6" name="Titel 4">
            <a:extLst>
              <a:ext uri="{FF2B5EF4-FFF2-40B4-BE49-F238E27FC236}">
                <a16:creationId xmlns:a16="http://schemas.microsoft.com/office/drawing/2014/main" id="{98223A49-33DF-4801-B515-F1AA3AE35334}"/>
              </a:ext>
            </a:extLst>
          </p:cNvPr>
          <p:cNvSpPr txBox="1">
            <a:spLocks/>
          </p:cNvSpPr>
          <p:nvPr/>
        </p:nvSpPr>
        <p:spPr bwMode="auto">
          <a:xfrm>
            <a:off x="140494" y="5958837"/>
            <a:ext cx="7479506" cy="838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defRPr/>
            </a:pPr>
            <a:r>
              <a:rPr lang="de-DE" sz="1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56540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2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0" dur="indefinite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6" dur="indefinite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30" dur="indefinite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34" dur="indefinite"/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38" dur="indefinite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42" dur="indefinite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46" dur="indefinite"/>
                                        <p:tgtEl>
                                          <p:spTgt spid="2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4">
            <a:extLst>
              <a:ext uri="{FF2B5EF4-FFF2-40B4-BE49-F238E27FC236}">
                <a16:creationId xmlns:a16="http://schemas.microsoft.com/office/drawing/2014/main" id="{D00E881F-D860-4113-8FC7-258D8183AE16}"/>
              </a:ext>
            </a:extLst>
          </p:cNvPr>
          <p:cNvSpPr txBox="1">
            <a:spLocks/>
          </p:cNvSpPr>
          <p:nvPr/>
        </p:nvSpPr>
        <p:spPr bwMode="auto">
          <a:xfrm>
            <a:off x="1" y="1"/>
            <a:ext cx="7080422" cy="1063451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just">
              <a:defRPr/>
            </a:pPr>
            <a:r>
              <a:rPr lang="de-DE" sz="2400" b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Austausch: Vor- und Nachteile &amp; Erfahrungen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E18EEDF4-366C-4225-9A0C-4FBFB2054F5C}"/>
              </a:ext>
            </a:extLst>
          </p:cNvPr>
          <p:cNvSpPr/>
          <p:nvPr/>
        </p:nvSpPr>
        <p:spPr>
          <a:xfrm>
            <a:off x="105032" y="1658031"/>
            <a:ext cx="9038967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de-DE" sz="1400" b="1" dirty="0"/>
              <a:t>Lehrer*in &amp; Beobachter*in 	„</a:t>
            </a:r>
            <a:r>
              <a:rPr lang="it-IT" sz="1400" b="1" dirty="0"/>
              <a:t>one </a:t>
            </a:r>
            <a:r>
              <a:rPr lang="de-DE" sz="1400" b="1" dirty="0" err="1"/>
              <a:t>teach</a:t>
            </a:r>
            <a:r>
              <a:rPr lang="de-DE" sz="1400" b="1" dirty="0"/>
              <a:t>, </a:t>
            </a:r>
            <a:r>
              <a:rPr lang="de-DE" sz="1400" b="1" dirty="0" err="1"/>
              <a:t>one</a:t>
            </a:r>
            <a:r>
              <a:rPr lang="de-DE" sz="1400" b="1" dirty="0"/>
              <a:t> </a:t>
            </a:r>
            <a:r>
              <a:rPr lang="de-DE" sz="1400" b="1" dirty="0" err="1"/>
              <a:t>observe</a:t>
            </a:r>
            <a:r>
              <a:rPr lang="de-DE" sz="1400" dirty="0"/>
              <a:t>“</a:t>
            </a:r>
          </a:p>
          <a:p>
            <a:pPr algn="just">
              <a:spcAft>
                <a:spcPts val="600"/>
              </a:spcAft>
              <a:tabLst>
                <a:tab pos="269875" algn="l"/>
              </a:tabLst>
            </a:pPr>
            <a:r>
              <a:rPr lang="de-DE" sz="1400" dirty="0"/>
              <a:t>	Eine/r der beiden Pädagogen übernimmt die primäre Unterrichtsverantwortung, während der/die andere beobachtet.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de-DE" sz="1400" b="1" dirty="0"/>
              <a:t>Lehrer*in &amp; Helfer*in 	„</a:t>
            </a:r>
            <a:r>
              <a:rPr lang="de-DE" sz="1400" b="1" dirty="0" err="1"/>
              <a:t>one</a:t>
            </a:r>
            <a:r>
              <a:rPr lang="de-DE" sz="1400" b="1" dirty="0"/>
              <a:t> </a:t>
            </a:r>
            <a:r>
              <a:rPr lang="de-DE" sz="1400" b="1" dirty="0" err="1"/>
              <a:t>teach</a:t>
            </a:r>
            <a:r>
              <a:rPr lang="de-DE" sz="1400" b="1" dirty="0"/>
              <a:t>, </a:t>
            </a:r>
            <a:r>
              <a:rPr lang="de-DE" sz="1400" b="1" dirty="0" err="1"/>
              <a:t>one</a:t>
            </a:r>
            <a:r>
              <a:rPr lang="de-DE" sz="1400" b="1" dirty="0"/>
              <a:t> </a:t>
            </a:r>
            <a:r>
              <a:rPr lang="de-DE" sz="1400" b="1" dirty="0" err="1"/>
              <a:t>drift</a:t>
            </a:r>
            <a:r>
              <a:rPr lang="de-DE" sz="1400" b="1" dirty="0"/>
              <a:t>“</a:t>
            </a:r>
            <a:endParaRPr lang="de-DE" sz="1400" b="1" dirty="0">
              <a:solidFill>
                <a:srgbClr val="000000"/>
              </a:solidFill>
              <a:ea typeface="Helvetica" panose="020B0604020202020204" pitchFamily="34" charset="0"/>
            </a:endParaRPr>
          </a:p>
          <a:p>
            <a:pPr algn="just">
              <a:spcAft>
                <a:spcPts val="600"/>
              </a:spcAft>
              <a:tabLst>
                <a:tab pos="269875" algn="l"/>
              </a:tabLst>
            </a:pPr>
            <a:r>
              <a:rPr lang="de-DE" sz="1400" dirty="0"/>
              <a:t>	Eine/r der beiden Lehrkräfte übernimmt die primäre Unterrichtsverantwortung, die/ der andere 	unterstützt die </a:t>
            </a:r>
            <a:r>
              <a:rPr lang="de-DE" sz="1400" dirty="0" err="1"/>
              <a:t>SuS</a:t>
            </a:r>
            <a:r>
              <a:rPr lang="de-DE" sz="1400" dirty="0"/>
              <a:t> 	bei ihrer Arbeit, bei der Regulation ihres Verhaltens, bei der Verwirklichung ihrer kommunikativen Absichten.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de-DE" sz="1400" b="1" dirty="0"/>
              <a:t>Stationsunterricht 		„</a:t>
            </a:r>
            <a:r>
              <a:rPr lang="de-DE" sz="1400" b="1" dirty="0" err="1"/>
              <a:t>station</a:t>
            </a:r>
            <a:r>
              <a:rPr lang="de-DE" sz="1400" b="1" dirty="0"/>
              <a:t> </a:t>
            </a:r>
            <a:r>
              <a:rPr lang="de-DE" sz="1400" b="1" dirty="0" err="1"/>
              <a:t>teaching</a:t>
            </a:r>
            <a:r>
              <a:rPr lang="de-DE" sz="1400" b="1" dirty="0"/>
              <a:t>“</a:t>
            </a:r>
          </a:p>
          <a:p>
            <a:pPr algn="just">
              <a:spcAft>
                <a:spcPts val="600"/>
              </a:spcAft>
              <a:tabLst>
                <a:tab pos="269875" algn="l"/>
              </a:tabLst>
            </a:pPr>
            <a:r>
              <a:rPr lang="de-DE" sz="1400" dirty="0"/>
              <a:t>	Der Unterrichtsinhalt wird in zwei Bereiche aufgeteilt. Es werden Gruppen gebildet, die von einer Person zur anderen 	wechseln, sodass alle </a:t>
            </a:r>
            <a:r>
              <a:rPr lang="de-DE" sz="1400" dirty="0" err="1"/>
              <a:t>SuS</a:t>
            </a:r>
            <a:r>
              <a:rPr lang="de-DE" sz="1400" dirty="0"/>
              <a:t> nacheinander von beiden Lehrkräften unterrichtet werden.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de-DE" sz="1400" b="1" dirty="0"/>
              <a:t>Parallelunterricht 		„parallel </a:t>
            </a:r>
            <a:r>
              <a:rPr lang="de-DE" sz="1400" b="1" dirty="0" err="1"/>
              <a:t>teaching</a:t>
            </a:r>
            <a:r>
              <a:rPr lang="de-DE" sz="1400" b="1" dirty="0"/>
              <a:t>“</a:t>
            </a:r>
          </a:p>
          <a:p>
            <a:pPr algn="just">
              <a:spcAft>
                <a:spcPts val="600"/>
              </a:spcAft>
              <a:tabLst>
                <a:tab pos="269875" algn="l"/>
              </a:tabLst>
            </a:pPr>
            <a:r>
              <a:rPr lang="de-DE" sz="1400" dirty="0"/>
              <a:t>	Jede Lehrkraft unterrichtet eine Klassenhälfte, beide beziehen sich auf dieselben Inhalte.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de-DE" sz="1400" b="1" dirty="0"/>
              <a:t>Niveaudifferenzierter Unterricht	„</a:t>
            </a:r>
            <a:r>
              <a:rPr lang="de-DE" sz="1400" b="1" dirty="0" err="1"/>
              <a:t>remedial</a:t>
            </a:r>
            <a:r>
              <a:rPr lang="de-DE" sz="1400" b="1" dirty="0"/>
              <a:t> </a:t>
            </a:r>
            <a:r>
              <a:rPr lang="de-DE" sz="1400" b="1" dirty="0" err="1"/>
              <a:t>teaching</a:t>
            </a:r>
            <a:r>
              <a:rPr lang="de-DE" sz="1400" b="1" dirty="0"/>
              <a:t>“</a:t>
            </a:r>
          </a:p>
          <a:p>
            <a:pPr algn="just">
              <a:spcAft>
                <a:spcPts val="600"/>
              </a:spcAft>
              <a:tabLst>
                <a:tab pos="269875" algn="l"/>
              </a:tabLst>
            </a:pPr>
            <a:r>
              <a:rPr lang="de-DE" sz="1400" dirty="0"/>
              <a:t>	Eine Lehrkraft unterrichtet eine Gruppe von </a:t>
            </a:r>
            <a:r>
              <a:rPr lang="de-DE" sz="1400" dirty="0" err="1"/>
              <a:t>SuS</a:t>
            </a:r>
            <a:r>
              <a:rPr lang="de-DE" sz="1400" dirty="0"/>
              <a:t>, die den Unterrichtsstoff bewältigen kann, die andere arbeitet mit 	denjenigen, die auf einem anderen Niveau operieren.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de-DE" sz="1400" b="1" dirty="0"/>
              <a:t>Zusatzunterricht 		„</a:t>
            </a:r>
            <a:r>
              <a:rPr lang="de-DE" sz="1400" b="1" dirty="0" err="1"/>
              <a:t>supplement</a:t>
            </a:r>
            <a:r>
              <a:rPr lang="de-DE" sz="1400" b="1" dirty="0"/>
              <a:t> </a:t>
            </a:r>
            <a:r>
              <a:rPr lang="de-DE" sz="1400" b="1" dirty="0" err="1"/>
              <a:t>teaching</a:t>
            </a:r>
            <a:r>
              <a:rPr lang="de-DE" sz="1400" b="1" dirty="0"/>
              <a:t>“</a:t>
            </a:r>
          </a:p>
          <a:p>
            <a:pPr algn="just">
              <a:spcAft>
                <a:spcPts val="600"/>
              </a:spcAft>
              <a:tabLst>
                <a:tab pos="269875" algn="l"/>
              </a:tabLst>
            </a:pPr>
            <a:r>
              <a:rPr lang="de-DE" sz="1400" dirty="0"/>
              <a:t>	Eine Lehrkraft führt die Unterrichtsstunde durch, die andere bietet zusätzliches Material und differenzierte Hilfe für 	diejenigen </a:t>
            </a:r>
            <a:r>
              <a:rPr lang="de-DE" sz="1400" dirty="0" err="1"/>
              <a:t>SuS</a:t>
            </a:r>
            <a:r>
              <a:rPr lang="de-DE" sz="1400" dirty="0"/>
              <a:t> an, die den Stoff so nicht bewältigen können.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de-DE" sz="1400" b="1" dirty="0"/>
              <a:t>„Teamteaching“</a:t>
            </a:r>
          </a:p>
          <a:p>
            <a:pPr algn="just">
              <a:spcAft>
                <a:spcPts val="600"/>
              </a:spcAft>
              <a:tabLst>
                <a:tab pos="269875" algn="l"/>
              </a:tabLst>
            </a:pPr>
            <a:r>
              <a:rPr lang="de-DE" sz="1400" dirty="0"/>
              <a:t>	Regelschullehrer*in und </a:t>
            </a:r>
            <a:r>
              <a:rPr lang="de-DE" sz="1400" dirty="0" err="1"/>
              <a:t>Sonderpädagog</a:t>
            </a:r>
            <a:r>
              <a:rPr lang="de-DE" sz="1400" dirty="0"/>
              <a:t>*in führen den Unterricht mit allen </a:t>
            </a:r>
            <a:r>
              <a:rPr lang="de-DE" sz="1400" dirty="0" err="1"/>
              <a:t>SuS</a:t>
            </a:r>
            <a:r>
              <a:rPr lang="de-DE" sz="1400" dirty="0"/>
              <a:t> gemeinsam durch, indem sie 	gemeinsam oder abwechselnd die Führung übernehmen.</a:t>
            </a:r>
            <a:endParaRPr lang="de-DE" sz="1400" dirty="0">
              <a:solidFill>
                <a:srgbClr val="000000"/>
              </a:solidFill>
              <a:ea typeface="Helvetica" panose="020B0604020202020204" pitchFamily="34" charset="0"/>
            </a:endParaRPr>
          </a:p>
        </p:txBody>
      </p:sp>
      <p:pic>
        <p:nvPicPr>
          <p:cNvPr id="1028" name="Picture 4" descr="Aus hell wird dunkel - ​Facebook ändert Design des Like-Buttons - Internet  - Bild.de">
            <a:extLst>
              <a:ext uri="{FF2B5EF4-FFF2-40B4-BE49-F238E27FC236}">
                <a16:creationId xmlns:a16="http://schemas.microsoft.com/office/drawing/2014/main" id="{5A8814FA-A7EB-4F53-BE48-C74B65E388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91" y="745503"/>
            <a:ext cx="1611353" cy="71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Aus hell wird dunkel - ​Facebook ändert Design des Like-Buttons - Internet  - Bild.de">
            <a:extLst>
              <a:ext uri="{FF2B5EF4-FFF2-40B4-BE49-F238E27FC236}">
                <a16:creationId xmlns:a16="http://schemas.microsoft.com/office/drawing/2014/main" id="{32871E2A-C355-4E99-BD78-9FD22C6E57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678844" y="842086"/>
            <a:ext cx="1611353" cy="71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C7841A25-14BC-4043-B643-2E4F479F8EFE}"/>
              </a:ext>
            </a:extLst>
          </p:cNvPr>
          <p:cNvSpPr txBox="1"/>
          <p:nvPr/>
        </p:nvSpPr>
        <p:spPr>
          <a:xfrm>
            <a:off x="360485" y="6408361"/>
            <a:ext cx="3552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Handout S. 7-8</a:t>
            </a:r>
          </a:p>
        </p:txBody>
      </p:sp>
      <p:pic>
        <p:nvPicPr>
          <p:cNvPr id="8" name="Picture 7" descr="Quellbild anzeigen">
            <a:extLst>
              <a:ext uri="{FF2B5EF4-FFF2-40B4-BE49-F238E27FC236}">
                <a16:creationId xmlns:a16="http://schemas.microsoft.com/office/drawing/2014/main" id="{D1A9E1AE-5833-488E-9872-91B6E60F6F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2803" y="225425"/>
            <a:ext cx="1438909" cy="1063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159031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F1CBAFB1-717B-461D-962D-589AE30BF1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043" y="0"/>
            <a:ext cx="4865914" cy="6858000"/>
          </a:xfrm>
          <a:prstGeom prst="rect">
            <a:avLst/>
          </a:prstGeo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65FFDE0F-A837-4EA1-9C9B-C3B0BFA3D3D3}"/>
              </a:ext>
            </a:extLst>
          </p:cNvPr>
          <p:cNvSpPr/>
          <p:nvPr/>
        </p:nvSpPr>
        <p:spPr>
          <a:xfrm>
            <a:off x="3477126" y="2225842"/>
            <a:ext cx="2213811" cy="6617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braucht mal ´ne Pause!</a:t>
            </a:r>
          </a:p>
        </p:txBody>
      </p:sp>
    </p:spTree>
    <p:extLst>
      <p:ext uri="{BB962C8B-B14F-4D97-AF65-F5344CB8AC3E}">
        <p14:creationId xmlns:p14="http://schemas.microsoft.com/office/powerpoint/2010/main" val="42154584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4">
            <a:extLst>
              <a:ext uri="{FF2B5EF4-FFF2-40B4-BE49-F238E27FC236}">
                <a16:creationId xmlns:a16="http://schemas.microsoft.com/office/drawing/2014/main" id="{D00E881F-D860-4113-8FC7-258D8183AE16}"/>
              </a:ext>
            </a:extLst>
          </p:cNvPr>
          <p:cNvSpPr txBox="1">
            <a:spLocks/>
          </p:cNvSpPr>
          <p:nvPr/>
        </p:nvSpPr>
        <p:spPr bwMode="auto">
          <a:xfrm>
            <a:off x="1031789" y="294173"/>
            <a:ext cx="7080422" cy="1063451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just">
              <a:defRPr/>
            </a:pPr>
            <a:r>
              <a:rPr lang="de-DE" sz="3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Sieben Elemente des inklusiven Lernens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E18EEDF4-366C-4225-9A0C-4FBFB2054F5C}"/>
              </a:ext>
            </a:extLst>
          </p:cNvPr>
          <p:cNvSpPr/>
          <p:nvPr/>
        </p:nvSpPr>
        <p:spPr>
          <a:xfrm>
            <a:off x="1231932" y="1837242"/>
            <a:ext cx="8933934" cy="4785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de-DE" sz="2400" dirty="0"/>
              <a:t>Bewegung ins Lernen bringen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de-DE" sz="2400" dirty="0"/>
              <a:t>Orientierung schaffen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de-DE" sz="2400" dirty="0"/>
              <a:t>Impulse setzen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de-DE" sz="2400" dirty="0"/>
              <a:t>Klare Regeln schaffen/ umsetzen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de-DE" sz="2400" dirty="0"/>
              <a:t>Individuelle Arbeit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de-DE" sz="2400" dirty="0"/>
              <a:t>Persönliche Momente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de-DE" sz="2400" dirty="0"/>
              <a:t>Herausfordernde Momente</a:t>
            </a:r>
          </a:p>
          <a:p>
            <a:pPr marL="342900" indent="-342900" algn="just">
              <a:spcBef>
                <a:spcPts val="0"/>
              </a:spcBef>
              <a:spcAft>
                <a:spcPts val="600"/>
              </a:spcAft>
              <a:buAutoNum type="arabicPeriod"/>
            </a:pPr>
            <a:endParaRPr lang="de-DE" sz="2400" b="1" dirty="0"/>
          </a:p>
          <a:p>
            <a:pPr marL="342900" indent="-342900" algn="just">
              <a:spcBef>
                <a:spcPts val="0"/>
              </a:spcBef>
              <a:spcAft>
                <a:spcPts val="600"/>
              </a:spcAft>
              <a:buAutoNum type="arabicPeriod"/>
            </a:pP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131485598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4">
            <a:extLst>
              <a:ext uri="{FF2B5EF4-FFF2-40B4-BE49-F238E27FC236}">
                <a16:creationId xmlns:a16="http://schemas.microsoft.com/office/drawing/2014/main" id="{D00E881F-D860-4113-8FC7-258D8183AE16}"/>
              </a:ext>
            </a:extLst>
          </p:cNvPr>
          <p:cNvSpPr txBox="1">
            <a:spLocks/>
          </p:cNvSpPr>
          <p:nvPr/>
        </p:nvSpPr>
        <p:spPr bwMode="auto">
          <a:xfrm>
            <a:off x="1" y="1"/>
            <a:ext cx="7080422" cy="1063451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just">
              <a:defRPr/>
            </a:pPr>
            <a:r>
              <a:rPr lang="de-DE" sz="3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Sieben Elemente des inklusiven Lernens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E18EEDF4-366C-4225-9A0C-4FBFB2054F5C}"/>
              </a:ext>
            </a:extLst>
          </p:cNvPr>
          <p:cNvSpPr/>
          <p:nvPr/>
        </p:nvSpPr>
        <p:spPr>
          <a:xfrm>
            <a:off x="373352" y="1777299"/>
            <a:ext cx="8678284" cy="35240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de-DE" sz="2200" b="1" dirty="0"/>
              <a:t>Arbeitsauftrag I    EA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de-DE" sz="2200" dirty="0" err="1"/>
              <a:t>Lies</a:t>
            </a:r>
            <a:r>
              <a:rPr lang="de-DE" sz="2200" dirty="0"/>
              <a:t> den AB </a:t>
            </a:r>
            <a:r>
              <a:rPr lang="de-DE" sz="2200" i="1" dirty="0"/>
              <a:t>Sieben Elemente des inklusiven Lernens.</a:t>
            </a:r>
            <a:endParaRPr lang="de-DE" sz="2200" dirty="0"/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de-DE" sz="2200" dirty="0"/>
              <a:t>Markiere </a:t>
            </a:r>
            <a:r>
              <a:rPr lang="de-DE" sz="2200" dirty="0">
                <a:highlight>
                  <a:srgbClr val="00FF00"/>
                </a:highlight>
              </a:rPr>
              <a:t>grün</a:t>
            </a:r>
            <a:r>
              <a:rPr lang="de-DE" sz="2200" dirty="0"/>
              <a:t>, was du schon machst.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de-DE" sz="2200" dirty="0"/>
              <a:t>Markiere </a:t>
            </a:r>
            <a:r>
              <a:rPr lang="de-DE" sz="2200" dirty="0">
                <a:highlight>
                  <a:srgbClr val="FFFF00"/>
                </a:highlight>
              </a:rPr>
              <a:t>gelb</a:t>
            </a:r>
            <a:r>
              <a:rPr lang="de-DE" sz="2200" dirty="0"/>
              <a:t>, was für deine jetzigen Lerngruppen sinnvoll erscheint.</a:t>
            </a:r>
          </a:p>
          <a:p>
            <a:pPr marL="342900" indent="-342900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de-DE" sz="1200" dirty="0"/>
          </a:p>
          <a:p>
            <a:pPr algn="just">
              <a:spcAft>
                <a:spcPts val="600"/>
              </a:spcAft>
            </a:pPr>
            <a:r>
              <a:rPr lang="de-DE" sz="2200" b="1" dirty="0"/>
              <a:t>Arbeitsauftrag II     GA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de-DE" sz="2200" dirty="0"/>
              <a:t>Nennt konkrete Ideen/ Beispiele zu den </a:t>
            </a:r>
            <a:r>
              <a:rPr lang="de-DE" sz="2200" i="1" dirty="0"/>
              <a:t>7 Elementen des inklusiven Lernens </a:t>
            </a:r>
            <a:r>
              <a:rPr lang="de-DE" sz="2200" dirty="0"/>
              <a:t>für den Unterricht.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de-DE" sz="2200" dirty="0"/>
              <a:t>Erstellen dazu einen Ideenpool auf 	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97F071AD-DB09-48FB-B360-021E5FD13047}"/>
              </a:ext>
            </a:extLst>
          </p:cNvPr>
          <p:cNvSpPr txBox="1">
            <a:spLocks/>
          </p:cNvSpPr>
          <p:nvPr/>
        </p:nvSpPr>
        <p:spPr bwMode="auto">
          <a:xfrm>
            <a:off x="280989" y="6015188"/>
            <a:ext cx="8863011" cy="728662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defRPr/>
            </a:pPr>
            <a:r>
              <a:rPr lang="de-DE" sz="14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Zeit: ca. 20 Minuten  Handout S. 4-6</a:t>
            </a:r>
          </a:p>
        </p:txBody>
      </p:sp>
      <p:pic>
        <p:nvPicPr>
          <p:cNvPr id="7" name="Picture 7" descr="Quellbild anzeigen">
            <a:extLst>
              <a:ext uri="{FF2B5EF4-FFF2-40B4-BE49-F238E27FC236}">
                <a16:creationId xmlns:a16="http://schemas.microsoft.com/office/drawing/2014/main" id="{2633FB87-0916-461F-A3E8-249AD082B1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2803" y="225425"/>
            <a:ext cx="1438909" cy="1063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224740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Grafik 9">
            <a:extLst>
              <a:ext uri="{FF2B5EF4-FFF2-40B4-BE49-F238E27FC236}">
                <a16:creationId xmlns:a16="http://schemas.microsoft.com/office/drawing/2014/main" id="{2A4144B2-DE6F-4B44-8B73-562A3054C4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6613525"/>
            <a:ext cx="1560512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7" name="Rectangle 101">
            <a:extLst>
              <a:ext uri="{FF2B5EF4-FFF2-40B4-BE49-F238E27FC236}">
                <a16:creationId xmlns:a16="http://schemas.microsoft.com/office/drawing/2014/main" id="{1B60F973-7CF7-411E-B0E7-6745C72D60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77275" y="3644900"/>
            <a:ext cx="431800" cy="179388"/>
          </a:xfrm>
          <a:prstGeom prst="rect">
            <a:avLst/>
          </a:prstGeom>
          <a:solidFill>
            <a:srgbClr val="73A7C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 sz="1800"/>
          </a:p>
        </p:txBody>
      </p:sp>
      <p:sp>
        <p:nvSpPr>
          <p:cNvPr id="38918" name="Text Box 13">
            <a:extLst>
              <a:ext uri="{FF2B5EF4-FFF2-40B4-BE49-F238E27FC236}">
                <a16:creationId xmlns:a16="http://schemas.microsoft.com/office/drawing/2014/main" id="{5269312D-90E6-406A-83DD-9371EC0A29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08913" y="6483350"/>
            <a:ext cx="1335087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fld id="{67D26207-83C3-4B2D-9181-49465EBCDC9D}" type="datetime4">
              <a:rPr lang="de-DE" altLang="de-DE" sz="800">
                <a:sym typeface="Symbol" panose="05050102010706020507" pitchFamily="18" charset="2"/>
              </a:rPr>
              <a:pPr algn="r" eaLnBrk="1" hangingPunct="1">
                <a:spcBef>
                  <a:spcPct val="50000"/>
                </a:spcBef>
                <a:buFontTx/>
                <a:buNone/>
              </a:pPr>
              <a:t>24. Juni 2025</a:t>
            </a:fld>
            <a:r>
              <a:rPr lang="de-DE" altLang="de-DE" sz="800">
                <a:sym typeface="Symbol" panose="05050102010706020507" pitchFamily="18" charset="2"/>
              </a:rPr>
              <a:t> 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de-DE" altLang="de-DE" sz="800">
                <a:sym typeface="Symbol" panose="05050102010706020507" pitchFamily="18" charset="2"/>
              </a:rPr>
              <a:t> SÜD</a:t>
            </a:r>
            <a:endParaRPr lang="de-DE" altLang="de-DE" sz="800"/>
          </a:p>
        </p:txBody>
      </p:sp>
      <p:sp>
        <p:nvSpPr>
          <p:cNvPr id="14" name="Titel 4">
            <a:extLst>
              <a:ext uri="{FF2B5EF4-FFF2-40B4-BE49-F238E27FC236}">
                <a16:creationId xmlns:a16="http://schemas.microsoft.com/office/drawing/2014/main" id="{5186F0CE-412A-461C-A803-F60D59B4FB43}"/>
              </a:ext>
            </a:extLst>
          </p:cNvPr>
          <p:cNvSpPr txBox="1">
            <a:spLocks/>
          </p:cNvSpPr>
          <p:nvPr/>
        </p:nvSpPr>
        <p:spPr bwMode="auto">
          <a:xfrm>
            <a:off x="166688" y="109538"/>
            <a:ext cx="8726487" cy="728662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defRPr/>
            </a:pPr>
            <a:r>
              <a:rPr lang="de-DE" sz="2400" b="1" kern="0" dirty="0">
                <a:solidFill>
                  <a:schemeClr val="tx1"/>
                </a:solidFill>
              </a:rPr>
              <a:t>Themenparkplatz</a:t>
            </a:r>
          </a:p>
        </p:txBody>
      </p:sp>
      <p:pic>
        <p:nvPicPr>
          <p:cNvPr id="38920" name="Grafik 2">
            <a:extLst>
              <a:ext uri="{FF2B5EF4-FFF2-40B4-BE49-F238E27FC236}">
                <a16:creationId xmlns:a16="http://schemas.microsoft.com/office/drawing/2014/main" id="{0EA63A58-31CE-471E-87A4-4602E47E4E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842963"/>
            <a:ext cx="4505325" cy="450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1" name="Grafik 4">
            <a:extLst>
              <a:ext uri="{FF2B5EF4-FFF2-40B4-BE49-F238E27FC236}">
                <a16:creationId xmlns:a16="http://schemas.microsoft.com/office/drawing/2014/main" id="{D9EEC6E0-7890-4799-A042-AB5507A71A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7563" y="2393950"/>
            <a:ext cx="4505325" cy="450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22" name="Rechteck 5">
            <a:extLst>
              <a:ext uri="{FF2B5EF4-FFF2-40B4-BE49-F238E27FC236}">
                <a16:creationId xmlns:a16="http://schemas.microsoft.com/office/drawing/2014/main" id="{4FF47F8E-7C12-466B-A8EF-B371289861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7538" y="765175"/>
            <a:ext cx="4968875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3538" indent="-3635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de-DE" altLang="de-DE" sz="4400" b="1"/>
              <a:t>Wünsche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de-DE" altLang="de-DE" sz="4400" b="1"/>
              <a:t>&amp; Ideen 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30B3C690-5B66-D7F5-03EC-D9225DFDFF5C}"/>
              </a:ext>
            </a:extLst>
          </p:cNvPr>
          <p:cNvSpPr txBox="1"/>
          <p:nvPr/>
        </p:nvSpPr>
        <p:spPr>
          <a:xfrm>
            <a:off x="462601" y="5561814"/>
            <a:ext cx="3751180" cy="1077218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de-DE" sz="3200" dirty="0"/>
              <a:t>Für die nächste Veranstaltung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6DE05B-618B-E3CF-8492-BAC91CFD04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600" y="296281"/>
            <a:ext cx="7772400" cy="1470025"/>
          </a:xfrm>
        </p:spPr>
        <p:txBody>
          <a:bodyPr/>
          <a:lstStyle/>
          <a:p>
            <a:r>
              <a:rPr lang="de-DE" b="1" dirty="0">
                <a:solidFill>
                  <a:srgbClr val="FF0000"/>
                </a:solidFill>
              </a:rPr>
              <a:t>Was?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DA4653F-8A89-1CA1-703F-BFB2B91AD9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1703" y="1865811"/>
            <a:ext cx="8582297" cy="1752600"/>
          </a:xfrm>
        </p:spPr>
        <p:txBody>
          <a:bodyPr>
            <a:noAutofit/>
          </a:bodyPr>
          <a:lstStyle/>
          <a:p>
            <a:pPr algn="l"/>
            <a:r>
              <a:rPr lang="de-DE" sz="2400" b="1" dirty="0">
                <a:solidFill>
                  <a:srgbClr val="C00000"/>
                </a:solidFill>
              </a:rPr>
              <a:t> </a:t>
            </a:r>
            <a:r>
              <a:rPr lang="de-DE" sz="2400" dirty="0"/>
              <a:t>     Mein Vorschlag:     </a:t>
            </a:r>
          </a:p>
          <a:p>
            <a:pPr algn="l"/>
            <a:r>
              <a:rPr lang="de-DE" sz="2400" dirty="0"/>
              <a:t>       </a:t>
            </a:r>
          </a:p>
          <a:p>
            <a:pPr algn="l"/>
            <a:endParaRPr lang="de-DE" sz="2400" dirty="0"/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de-DE" sz="2400" dirty="0"/>
              <a:t> Lehrergesundheit/Zeitmanagement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de-DE" sz="2400" dirty="0"/>
              <a:t> Hausarbeit      oder    ???</a:t>
            </a:r>
          </a:p>
        </p:txBody>
      </p:sp>
    </p:spTree>
    <p:extLst>
      <p:ext uri="{BB962C8B-B14F-4D97-AF65-F5344CB8AC3E}">
        <p14:creationId xmlns:p14="http://schemas.microsoft.com/office/powerpoint/2010/main" val="11828451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6DE05B-618B-E3CF-8492-BAC91CFD04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75499"/>
            <a:ext cx="7772400" cy="1470025"/>
          </a:xfrm>
        </p:spPr>
        <p:txBody>
          <a:bodyPr/>
          <a:lstStyle/>
          <a:p>
            <a:r>
              <a:rPr lang="de-DE" dirty="0"/>
              <a:t>Unser letztes Treffen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DA4653F-8A89-1CA1-703F-BFB2B91AD9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1703" y="1865811"/>
            <a:ext cx="8582297" cy="1752600"/>
          </a:xfrm>
        </p:spPr>
        <p:txBody>
          <a:bodyPr>
            <a:noAutofit/>
          </a:bodyPr>
          <a:lstStyle/>
          <a:p>
            <a:pPr algn="l"/>
            <a:r>
              <a:rPr lang="de-DE" sz="2400" b="1" dirty="0">
                <a:solidFill>
                  <a:srgbClr val="C00000"/>
                </a:solidFill>
              </a:rPr>
              <a:t>Wann?</a:t>
            </a:r>
            <a:r>
              <a:rPr lang="de-DE" sz="2400" dirty="0"/>
              <a:t>  16.07.24, 15:00 – 18:00 Uhr</a:t>
            </a:r>
          </a:p>
          <a:p>
            <a:pPr algn="l"/>
            <a:endParaRPr lang="de-DE" sz="2400" dirty="0"/>
          </a:p>
          <a:p>
            <a:pPr algn="l"/>
            <a:r>
              <a:rPr lang="de-DE" sz="2400" b="1" dirty="0">
                <a:solidFill>
                  <a:srgbClr val="C00000"/>
                </a:solidFill>
              </a:rPr>
              <a:t>Wo?</a:t>
            </a:r>
            <a:r>
              <a:rPr lang="de-DE" sz="2400" dirty="0"/>
              <a:t>      Schule/ Garten …</a:t>
            </a:r>
          </a:p>
          <a:p>
            <a:pPr algn="l"/>
            <a:endParaRPr lang="de-DE" sz="2400" b="1" dirty="0">
              <a:solidFill>
                <a:srgbClr val="C00000"/>
              </a:solidFill>
            </a:endParaRPr>
          </a:p>
          <a:p>
            <a:pPr algn="l"/>
            <a:r>
              <a:rPr lang="de-DE" sz="2400" b="1" dirty="0">
                <a:solidFill>
                  <a:srgbClr val="C00000"/>
                </a:solidFill>
              </a:rPr>
              <a:t>Was? </a:t>
            </a:r>
            <a:r>
              <a:rPr lang="de-DE" sz="2400" dirty="0"/>
              <a:t>     Mein Vorschlag:            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de-DE" sz="2400" dirty="0"/>
              <a:t> Snacks, Schokolade, Kekse, Kuchen ….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de-DE" sz="2400" dirty="0"/>
              <a:t> Lehrergesundheit/Zeitmanagement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de-DE" sz="2400" dirty="0"/>
              <a:t> Hausarbeit</a:t>
            </a:r>
          </a:p>
          <a:p>
            <a:pPr algn="l"/>
            <a:r>
              <a:rPr lang="de-DE" sz="2400" dirty="0"/>
              <a:t>         oder    ???</a:t>
            </a:r>
          </a:p>
        </p:txBody>
      </p:sp>
    </p:spTree>
    <p:extLst>
      <p:ext uri="{BB962C8B-B14F-4D97-AF65-F5344CB8AC3E}">
        <p14:creationId xmlns:p14="http://schemas.microsoft.com/office/powerpoint/2010/main" val="39056463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F1CBAFB1-717B-461D-962D-589AE30BF1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043" y="0"/>
            <a:ext cx="4865914" cy="7280031"/>
          </a:xfrm>
          <a:prstGeom prst="rect">
            <a:avLst/>
          </a:prstGeo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65FFDE0F-A837-4EA1-9C9B-C3B0BFA3D3D3}"/>
              </a:ext>
            </a:extLst>
          </p:cNvPr>
          <p:cNvSpPr/>
          <p:nvPr/>
        </p:nvSpPr>
        <p:spPr>
          <a:xfrm>
            <a:off x="3477126" y="2225842"/>
            <a:ext cx="2213811" cy="6617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Hat mal Feierabend!</a:t>
            </a:r>
          </a:p>
        </p:txBody>
      </p:sp>
    </p:spTree>
    <p:extLst>
      <p:ext uri="{BB962C8B-B14F-4D97-AF65-F5344CB8AC3E}">
        <p14:creationId xmlns:p14="http://schemas.microsoft.com/office/powerpoint/2010/main" val="698159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b="1" u="sng" dirty="0">
                <a:latin typeface="+mn-lt"/>
              </a:rPr>
              <a:t>Allgemeiner Austausch: Wie geht es mir heute?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286327" y="6173788"/>
            <a:ext cx="4966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Wer mag beginnen ….ihr kommt eh alle dran….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9D208262-7219-7711-6427-67C15B8289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2895" y="1721796"/>
            <a:ext cx="4466650" cy="4328808"/>
          </a:xfrm>
        </p:spPr>
        <p:txBody>
          <a:bodyPr>
            <a:noAutofit/>
          </a:bodyPr>
          <a:lstStyle/>
          <a:p>
            <a:r>
              <a:rPr lang="de-DE" sz="2400" dirty="0">
                <a:latin typeface="+mn-lt"/>
              </a:rPr>
              <a:t>Ihr könnt euch einem der Bilder zuordnen ;-)</a:t>
            </a:r>
          </a:p>
          <a:p>
            <a:r>
              <a:rPr lang="de-DE" sz="2400" dirty="0">
                <a:latin typeface="+mn-lt"/>
              </a:rPr>
              <a:t>Was lief gut die letzten Wochen?</a:t>
            </a:r>
          </a:p>
          <a:p>
            <a:r>
              <a:rPr lang="de-DE" sz="2400" dirty="0">
                <a:latin typeface="+mn-lt"/>
              </a:rPr>
              <a:t>Was lief nicht optimal?</a:t>
            </a:r>
          </a:p>
          <a:p>
            <a:r>
              <a:rPr lang="de-DE" sz="2400" dirty="0">
                <a:latin typeface="+mn-lt"/>
              </a:rPr>
              <a:t>Wo habt ihr Fortschritte gemacht?</a:t>
            </a:r>
          </a:p>
          <a:p>
            <a:r>
              <a:rPr lang="de-DE" sz="2400" dirty="0">
                <a:latin typeface="+mn-lt"/>
              </a:rPr>
              <a:t>Was liegt euch auf der Seele?</a:t>
            </a:r>
          </a:p>
          <a:p>
            <a:r>
              <a:rPr lang="de-DE" sz="2400" dirty="0">
                <a:latin typeface="+mn-lt"/>
              </a:rPr>
              <a:t>Wann hast du das letzte Mal richtig gelacht in der Schule?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655AFC18-BEBE-5778-6586-96567B69BB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6398" y="6064510"/>
            <a:ext cx="610251" cy="610251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3DD0BC94-EE63-C35A-53B4-6BA837A12E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51" y="1721796"/>
            <a:ext cx="4084644" cy="4084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0019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4">
            <a:extLst>
              <a:ext uri="{FF2B5EF4-FFF2-40B4-BE49-F238E27FC236}">
                <a16:creationId xmlns:a16="http://schemas.microsoft.com/office/drawing/2014/main" id="{D00E881F-D860-4113-8FC7-258D8183AE16}"/>
              </a:ext>
            </a:extLst>
          </p:cNvPr>
          <p:cNvSpPr txBox="1">
            <a:spLocks/>
          </p:cNvSpPr>
          <p:nvPr/>
        </p:nvSpPr>
        <p:spPr bwMode="auto">
          <a:xfrm>
            <a:off x="1" y="1"/>
            <a:ext cx="7245530" cy="1063451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just">
              <a:defRPr/>
            </a:pPr>
            <a:r>
              <a:rPr lang="de-DE" sz="3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Vertiefende Videos – </a:t>
            </a:r>
          </a:p>
          <a:p>
            <a:pPr algn="just">
              <a:defRPr/>
            </a:pPr>
            <a:r>
              <a:rPr lang="de-DE" sz="3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Inklusion in der Schule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E18EEDF4-366C-4225-9A0C-4FBFB2054F5C}"/>
              </a:ext>
            </a:extLst>
          </p:cNvPr>
          <p:cNvSpPr/>
          <p:nvPr/>
        </p:nvSpPr>
        <p:spPr>
          <a:xfrm>
            <a:off x="123569" y="1763351"/>
            <a:ext cx="8933934" cy="6786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de-DE" sz="2000" b="1" dirty="0"/>
              <a:t>Inklusion und Integration - identische oder zieldifferente Ansätze im schulischen Kontext (14 Min)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tabLst>
                <a:tab pos="357188" algn="l"/>
              </a:tabLst>
            </a:pPr>
            <a:r>
              <a:rPr lang="de-DE" sz="2000" dirty="0"/>
              <a:t>	</a:t>
            </a:r>
            <a:r>
              <a:rPr lang="de-DE" sz="2000" dirty="0">
                <a:hlinkClick r:id="rId2"/>
              </a:rPr>
              <a:t>www.youtube.com/watch?v=jnJraGZvsh8</a:t>
            </a:r>
            <a:endParaRPr lang="de-DE" sz="2000" dirty="0"/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de-DE" sz="2000" b="1" dirty="0"/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2000" b="1" dirty="0"/>
              <a:t>Inklusion: Gemeinschaft als Menschenrecht – Quarks (45 Min)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tabLst>
                <a:tab pos="357188" algn="l"/>
              </a:tabLst>
            </a:pPr>
            <a:r>
              <a:rPr lang="de-DE" sz="2000" dirty="0"/>
              <a:t>	</a:t>
            </a:r>
            <a:r>
              <a:rPr lang="de-DE" sz="2000" dirty="0">
                <a:hlinkClick r:id="rId3"/>
              </a:rPr>
              <a:t>www.youtube.com/watch?v=Y52d-qe1Mw4&amp;t=2162s</a:t>
            </a:r>
            <a:endParaRPr lang="de-DE" sz="2000" dirty="0"/>
          </a:p>
          <a:p>
            <a:pPr algn="just">
              <a:lnSpc>
                <a:spcPct val="150000"/>
              </a:lnSpc>
              <a:spcBef>
                <a:spcPts val="0"/>
              </a:spcBef>
              <a:tabLst>
                <a:tab pos="357188" algn="l"/>
              </a:tabLst>
            </a:pPr>
            <a:endParaRPr lang="de-DE" sz="2000" dirty="0"/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  <a:tabLst>
                <a:tab pos="357188" algn="l"/>
              </a:tabLst>
            </a:pPr>
            <a:r>
              <a:rPr lang="de-DE" sz="2000" b="1" dirty="0"/>
              <a:t>Ist Inklusion eine Utopie? - Raúl Krauthausen (21 Min)</a:t>
            </a:r>
          </a:p>
          <a:p>
            <a:pPr algn="just">
              <a:lnSpc>
                <a:spcPct val="150000"/>
              </a:lnSpc>
              <a:tabLst>
                <a:tab pos="357188" algn="l"/>
              </a:tabLst>
            </a:pPr>
            <a:r>
              <a:rPr lang="de-DE" sz="2000" b="1" dirty="0"/>
              <a:t>	</a:t>
            </a:r>
            <a:r>
              <a:rPr lang="de-DE" sz="2000" dirty="0">
                <a:hlinkClick r:id="rId4"/>
              </a:rPr>
              <a:t>www.youtube.com/watch?v=naU6OcijQpM&amp;t=836s</a:t>
            </a:r>
            <a:endParaRPr lang="de-DE" sz="2000" dirty="0"/>
          </a:p>
          <a:p>
            <a:pPr algn="just">
              <a:lnSpc>
                <a:spcPct val="150000"/>
              </a:lnSpc>
              <a:tabLst>
                <a:tab pos="357188" algn="l"/>
              </a:tabLst>
            </a:pPr>
            <a:endParaRPr lang="de-DE" sz="2000" dirty="0"/>
          </a:p>
          <a:p>
            <a:pPr algn="just">
              <a:lnSpc>
                <a:spcPct val="150000"/>
              </a:lnSpc>
              <a:spcBef>
                <a:spcPts val="0"/>
              </a:spcBef>
              <a:tabLst>
                <a:tab pos="357188" algn="l"/>
              </a:tabLst>
            </a:pPr>
            <a:endParaRPr lang="de-DE" sz="2000" dirty="0"/>
          </a:p>
          <a:p>
            <a:pPr algn="just">
              <a:lnSpc>
                <a:spcPct val="150000"/>
              </a:lnSpc>
              <a:spcBef>
                <a:spcPts val="0"/>
              </a:spcBef>
              <a:tabLst>
                <a:tab pos="357188" algn="l"/>
              </a:tabLst>
            </a:pPr>
            <a:endParaRPr lang="de-DE" sz="2000" dirty="0"/>
          </a:p>
          <a:p>
            <a:pPr algn="just">
              <a:lnSpc>
                <a:spcPct val="150000"/>
              </a:lnSpc>
              <a:spcBef>
                <a:spcPts val="0"/>
              </a:spcBef>
              <a:tabLst>
                <a:tab pos="357188" algn="l"/>
              </a:tabLst>
            </a:pPr>
            <a:endParaRPr lang="de-DE" sz="2000" dirty="0"/>
          </a:p>
          <a:p>
            <a:pPr marL="342900" indent="-342900" algn="just">
              <a:spcBef>
                <a:spcPts val="0"/>
              </a:spcBef>
              <a:spcAft>
                <a:spcPts val="600"/>
              </a:spcAft>
              <a:buAutoNum type="arabicPeriod"/>
            </a:pPr>
            <a:endParaRPr lang="de-DE" sz="2000" b="1" dirty="0"/>
          </a:p>
          <a:p>
            <a:pPr marL="342900" indent="-342900" algn="just">
              <a:spcBef>
                <a:spcPts val="0"/>
              </a:spcBef>
              <a:spcAft>
                <a:spcPts val="600"/>
              </a:spcAft>
              <a:buAutoNum type="arabicPeriod"/>
            </a:pPr>
            <a:endParaRPr lang="de-DE" sz="2000" dirty="0"/>
          </a:p>
        </p:txBody>
      </p:sp>
      <p:pic>
        <p:nvPicPr>
          <p:cNvPr id="5" name="Grafik 4" descr="Ein Bild, das Silhouette enthält.&#10;&#10;Automatisch generierte Beschreibung">
            <a:extLst>
              <a:ext uri="{FF2B5EF4-FFF2-40B4-BE49-F238E27FC236}">
                <a16:creationId xmlns:a16="http://schemas.microsoft.com/office/drawing/2014/main" id="{D647A7E9-A9DF-40AD-93B5-603AE5E48D6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1768" y="0"/>
            <a:ext cx="1962232" cy="130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8475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806A8C58-7C30-45E2-A3D9-87E6A70212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50895" y="1844675"/>
            <a:ext cx="3040622" cy="4013200"/>
          </a:xfr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D9D455C1-9277-4EAD-8AD5-8766681FD5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Graf-</a:t>
            </a:r>
            <a:r>
              <a:rPr lang="de-DE" dirty="0" err="1"/>
              <a:t>iz</a:t>
            </a:r>
            <a:r>
              <a:rPr lang="de-DE" dirty="0"/>
              <a:t> Unterrichtsplanung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6E1379F9-C313-43FE-B242-1BBD6B94CC4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96864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el 4">
            <a:extLst>
              <a:ext uri="{FF2B5EF4-FFF2-40B4-BE49-F238E27FC236}">
                <a16:creationId xmlns:a16="http://schemas.microsoft.com/office/drawing/2014/main" id="{CDEEDA61-3998-4AA4-848B-79A35AB431AD}"/>
              </a:ext>
            </a:extLst>
          </p:cNvPr>
          <p:cNvSpPr txBox="1">
            <a:spLocks/>
          </p:cNvSpPr>
          <p:nvPr/>
        </p:nvSpPr>
        <p:spPr bwMode="auto">
          <a:xfrm>
            <a:off x="166689" y="128587"/>
            <a:ext cx="7775527" cy="1290909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defRPr/>
            </a:pPr>
            <a:r>
              <a:rPr lang="de-DE" sz="2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Wahlaufgabe: </a:t>
            </a:r>
          </a:p>
          <a:p>
            <a:pPr algn="just">
              <a:defRPr/>
            </a:pPr>
            <a:r>
              <a:rPr lang="de-DE" sz="2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Schulische &amp; außerschulische Unterstützungssysteme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5052CC88-6257-47E5-87E9-47C6E87912CC}"/>
              </a:ext>
            </a:extLst>
          </p:cNvPr>
          <p:cNvSpPr txBox="1">
            <a:spLocks/>
          </p:cNvSpPr>
          <p:nvPr/>
        </p:nvSpPr>
        <p:spPr bwMode="auto">
          <a:xfrm>
            <a:off x="166688" y="1694633"/>
            <a:ext cx="8863012" cy="447103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de-DE" sz="2000" dirty="0"/>
              <a:t>Schulsozialarbeit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de-DE" sz="2000" dirty="0"/>
              <a:t>Schulpsychologischer Dienst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de-DE" sz="2000" dirty="0"/>
              <a:t>Schulische Assistenz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de-DE" sz="2000" dirty="0"/>
              <a:t>Hilfen zu einer angemessen Schulbildung („Schulbegleitung“)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de-DE" sz="2000" b="1" dirty="0"/>
              <a:t>Arbeitsauftrag: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de-DE" sz="2000" dirty="0"/>
              <a:t>Wähle ein </a:t>
            </a:r>
            <a:r>
              <a:rPr lang="de-DE" sz="2000" kern="0" dirty="0">
                <a:cs typeface="Arial" panose="020B0604020202020204" pitchFamily="34" charset="0"/>
              </a:rPr>
              <a:t>Unterstützungssystem</a:t>
            </a:r>
            <a:r>
              <a:rPr lang="de-DE" sz="2000" dirty="0"/>
              <a:t> aus, zu dem du mehr erfahren willst.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de-DE" sz="2000" dirty="0" err="1"/>
              <a:t>Lies</a:t>
            </a:r>
            <a:r>
              <a:rPr lang="de-DE" sz="2000" dirty="0"/>
              <a:t> in der Broschüre </a:t>
            </a:r>
            <a:r>
              <a:rPr lang="de-DE" sz="2000" i="1" dirty="0"/>
              <a:t>Wissenswertes über Sonderpädagogik in S-H </a:t>
            </a:r>
            <a:r>
              <a:rPr lang="de-DE" sz="2000" dirty="0"/>
              <a:t>auf den Seiten 50 – 52 den entsprechenden Abschnitt.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de-DE" sz="2000" dirty="0"/>
              <a:t>Berichte über die Arbeit &amp; Auftrag des jeweiligen </a:t>
            </a:r>
            <a:r>
              <a:rPr lang="de-DE" sz="2000" kern="0" dirty="0">
                <a:cs typeface="Arial" panose="020B0604020202020204" pitchFamily="34" charset="0"/>
              </a:rPr>
              <a:t>Unterstützungssystems</a:t>
            </a:r>
            <a:r>
              <a:rPr lang="de-DE" sz="2000" dirty="0"/>
              <a:t>.</a:t>
            </a:r>
            <a:endParaRPr lang="de-DE" sz="2000" i="1" kern="0" dirty="0"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de-DE" sz="2000" kern="0" dirty="0">
                <a:cs typeface="Arial" panose="020B0604020202020204" pitchFamily="34" charset="0"/>
              </a:rPr>
              <a:t>Formuliere deine Fragen &amp; Unsicherheiten zu dieser Thematik. </a:t>
            </a:r>
            <a:endParaRPr lang="de-DE" sz="2000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F1DDC7E4-7320-4BF9-A91D-3F892E18EB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2216" y="1"/>
            <a:ext cx="1201783" cy="1694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104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E18EEDF4-366C-4225-9A0C-4FBFB2054F5C}"/>
              </a:ext>
            </a:extLst>
          </p:cNvPr>
          <p:cNvSpPr/>
          <p:nvPr/>
        </p:nvSpPr>
        <p:spPr>
          <a:xfrm>
            <a:off x="53349" y="3790876"/>
            <a:ext cx="8933934" cy="18912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de-DE" sz="2000" dirty="0"/>
              <a:t>Kooperation + gemeinsames Arbeiten sind keine Selbstläufer, sondern müssen geplant werden &amp; wachsen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de-DE" sz="2000" dirty="0"/>
              <a:t>bei zwei Lehrkräften ist eine Aufteilung der Aufgaben &amp; Verantwortungsbereiche sowie Absprachen unausweichlich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7071CD78-0305-4666-9B82-DEB0944620C2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8542421" cy="1063451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just">
              <a:defRPr/>
            </a:pPr>
            <a:r>
              <a:rPr lang="de-DE" sz="2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Qualitätsstufen des kooperativen Prozesses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43B10BB-B245-460F-956F-F86654E556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631" y="1691546"/>
            <a:ext cx="8331370" cy="2206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77395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D6CB59-228D-6A11-056A-7045CD5A17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0668" y="127454"/>
            <a:ext cx="8432074" cy="1470025"/>
          </a:xfrm>
        </p:spPr>
        <p:txBody>
          <a:bodyPr/>
          <a:lstStyle/>
          <a:p>
            <a:r>
              <a:rPr lang="de-DE" dirty="0"/>
              <a:t>Ideen für unser letztes Treffen?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9B75F0C-54C8-DF95-D359-24C15B7327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7829" y="2475411"/>
            <a:ext cx="6400800" cy="1752600"/>
          </a:xfrm>
        </p:spPr>
        <p:txBody>
          <a:bodyPr>
            <a:normAutofit/>
          </a:bodyPr>
          <a:lstStyle/>
          <a:p>
            <a:r>
              <a:rPr lang="de-DE" sz="4400" dirty="0"/>
              <a:t>Wo?</a:t>
            </a:r>
          </a:p>
          <a:p>
            <a:r>
              <a:rPr lang="de-DE" sz="4400" dirty="0"/>
              <a:t>Was?</a:t>
            </a:r>
          </a:p>
        </p:txBody>
      </p:sp>
    </p:spTree>
    <p:extLst>
      <p:ext uri="{BB962C8B-B14F-4D97-AF65-F5344CB8AC3E}">
        <p14:creationId xmlns:p14="http://schemas.microsoft.com/office/powerpoint/2010/main" val="33878281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4">
            <a:extLst>
              <a:ext uri="{FF2B5EF4-FFF2-40B4-BE49-F238E27FC236}">
                <a16:creationId xmlns:a16="http://schemas.microsoft.com/office/drawing/2014/main" id="{D00E881F-D860-4113-8FC7-258D8183AE16}"/>
              </a:ext>
            </a:extLst>
          </p:cNvPr>
          <p:cNvSpPr txBox="1">
            <a:spLocks/>
          </p:cNvSpPr>
          <p:nvPr/>
        </p:nvSpPr>
        <p:spPr bwMode="auto">
          <a:xfrm>
            <a:off x="1" y="1"/>
            <a:ext cx="7080422" cy="1063451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just">
              <a:defRPr/>
            </a:pPr>
            <a:r>
              <a:rPr lang="de-DE" sz="3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Inklusion in der Schule 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5FB540E5-CF57-4DEB-905B-3BADC6ACB234}"/>
              </a:ext>
            </a:extLst>
          </p:cNvPr>
          <p:cNvSpPr/>
          <p:nvPr/>
        </p:nvSpPr>
        <p:spPr>
          <a:xfrm>
            <a:off x="375693" y="2129895"/>
            <a:ext cx="88728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de-DE" sz="2400" dirty="0"/>
              <a:t>Beschreibe, wie du Inklusion an deiner Schule wahrnimmst.  </a:t>
            </a:r>
          </a:p>
        </p:txBody>
      </p:sp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304F1B47-DC9B-4B3F-95FA-DF165221D6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0879" y="2710719"/>
            <a:ext cx="1698171" cy="169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93664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4">
            <a:extLst>
              <a:ext uri="{FF2B5EF4-FFF2-40B4-BE49-F238E27FC236}">
                <a16:creationId xmlns:a16="http://schemas.microsoft.com/office/drawing/2014/main" id="{D00E881F-D860-4113-8FC7-258D8183AE16}"/>
              </a:ext>
            </a:extLst>
          </p:cNvPr>
          <p:cNvSpPr txBox="1">
            <a:spLocks/>
          </p:cNvSpPr>
          <p:nvPr/>
        </p:nvSpPr>
        <p:spPr bwMode="auto">
          <a:xfrm>
            <a:off x="1" y="1"/>
            <a:ext cx="7080422" cy="1063451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just">
              <a:defRPr/>
            </a:pPr>
            <a:r>
              <a:rPr lang="de-DE" sz="2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Weitere Beispiele: </a:t>
            </a:r>
          </a:p>
          <a:p>
            <a:pPr algn="just">
              <a:defRPr/>
            </a:pPr>
            <a:r>
              <a:rPr lang="de-DE" sz="28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Sieben Elemente des inklusiven Lernens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EC1AB41-EF7E-44A4-9A3F-75F943B364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57" y="1447496"/>
            <a:ext cx="9144000" cy="4363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357588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1CF4C7-4F72-72CE-07D2-4482A4188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Interpretiert die </a:t>
            </a:r>
            <a:r>
              <a:rPr lang="de-DE" dirty="0" err="1"/>
              <a:t>Memes</a:t>
            </a:r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E824FBD1-632A-3EA0-E844-F52B4062DB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68" y="1828800"/>
            <a:ext cx="3913632" cy="3209544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37525616-B7A6-7086-78DA-DF19535F17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424" y="1728216"/>
            <a:ext cx="4864608" cy="3648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0044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4">
            <a:extLst>
              <a:ext uri="{FF2B5EF4-FFF2-40B4-BE49-F238E27FC236}">
                <a16:creationId xmlns:a16="http://schemas.microsoft.com/office/drawing/2014/main" id="{C8DAEFC2-43B6-417B-A23C-F2B5C04CC733}"/>
              </a:ext>
            </a:extLst>
          </p:cNvPr>
          <p:cNvSpPr txBox="1">
            <a:spLocks/>
          </p:cNvSpPr>
          <p:nvPr/>
        </p:nvSpPr>
        <p:spPr bwMode="auto">
          <a:xfrm>
            <a:off x="166687" y="109537"/>
            <a:ext cx="8942387" cy="101077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defRPr/>
            </a:pPr>
            <a:r>
              <a:rPr lang="de-DE" sz="3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Begriffsbestimmung: Inklusion &amp; Co.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DD392505-0238-4459-98A1-024DE0C5A5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90525"/>
            <a:ext cx="3238500" cy="228719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EF0692C6-3E53-4444-A289-29A2C3A640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6564" y="1590525"/>
            <a:ext cx="3048425" cy="2333951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DDED5C8B-5F76-4037-B339-4B8654BAEB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75" y="4333640"/>
            <a:ext cx="3048425" cy="1686160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6EF651C6-B1F4-4D2A-8292-DFFEF39A0A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185" y="4185979"/>
            <a:ext cx="3048425" cy="2010056"/>
          </a:xfrm>
          <a:prstGeom prst="rect">
            <a:avLst/>
          </a:prstGeom>
        </p:spPr>
      </p:pic>
      <p:sp>
        <p:nvSpPr>
          <p:cNvPr id="19" name="Rechteck 18">
            <a:extLst>
              <a:ext uri="{FF2B5EF4-FFF2-40B4-BE49-F238E27FC236}">
                <a16:creationId xmlns:a16="http://schemas.microsoft.com/office/drawing/2014/main" id="{AD7FBB4A-D60E-44E8-A088-8AD385A5C9C0}"/>
              </a:ext>
            </a:extLst>
          </p:cNvPr>
          <p:cNvSpPr/>
          <p:nvPr/>
        </p:nvSpPr>
        <p:spPr>
          <a:xfrm>
            <a:off x="190073" y="1876425"/>
            <a:ext cx="1457752" cy="716638"/>
          </a:xfrm>
          <a:prstGeom prst="rect">
            <a:avLst/>
          </a:prstGeom>
          <a:solidFill>
            <a:srgbClr val="CCE9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C6072E92-87C8-4570-BD94-C6A74676AF1B}"/>
              </a:ext>
            </a:extLst>
          </p:cNvPr>
          <p:cNvSpPr/>
          <p:nvPr/>
        </p:nvSpPr>
        <p:spPr>
          <a:xfrm>
            <a:off x="44452" y="4221909"/>
            <a:ext cx="1457752" cy="833679"/>
          </a:xfrm>
          <a:prstGeom prst="rect">
            <a:avLst/>
          </a:prstGeom>
          <a:solidFill>
            <a:srgbClr val="CCE9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488B0485-74B2-43AB-A492-E63FC3ACD89D}"/>
              </a:ext>
            </a:extLst>
          </p:cNvPr>
          <p:cNvSpPr/>
          <p:nvPr/>
        </p:nvSpPr>
        <p:spPr>
          <a:xfrm>
            <a:off x="5156564" y="1891483"/>
            <a:ext cx="1562313" cy="765175"/>
          </a:xfrm>
          <a:prstGeom prst="rect">
            <a:avLst/>
          </a:prstGeom>
          <a:solidFill>
            <a:srgbClr val="CCE9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FE9F3CCC-7693-4E10-91DB-3BFDB4FD95A7}"/>
              </a:ext>
            </a:extLst>
          </p:cNvPr>
          <p:cNvSpPr/>
          <p:nvPr/>
        </p:nvSpPr>
        <p:spPr>
          <a:xfrm>
            <a:off x="4995275" y="4216725"/>
            <a:ext cx="1457752" cy="1050750"/>
          </a:xfrm>
          <a:prstGeom prst="rect">
            <a:avLst/>
          </a:prstGeom>
          <a:solidFill>
            <a:srgbClr val="CCE9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Titel 4">
            <a:extLst>
              <a:ext uri="{FF2B5EF4-FFF2-40B4-BE49-F238E27FC236}">
                <a16:creationId xmlns:a16="http://schemas.microsoft.com/office/drawing/2014/main" id="{59ECFDA6-B586-4674-A091-9D7DD47C566A}"/>
              </a:ext>
            </a:extLst>
          </p:cNvPr>
          <p:cNvSpPr txBox="1">
            <a:spLocks/>
          </p:cNvSpPr>
          <p:nvPr/>
        </p:nvSpPr>
        <p:spPr bwMode="auto">
          <a:xfrm>
            <a:off x="100807" y="6019800"/>
            <a:ext cx="7337962" cy="728662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ü"/>
              <a:defRPr/>
            </a:pPr>
            <a:r>
              <a:rPr lang="de-DE" sz="14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Beschreibe die vier Abbildungen.</a:t>
            </a:r>
          </a:p>
          <a:p>
            <a:pPr marL="285750" indent="-285750" algn="l">
              <a:buFont typeface="Wingdings" panose="05000000000000000000" pitchFamily="2" charset="2"/>
              <a:buChar char="ü"/>
              <a:defRPr/>
            </a:pPr>
            <a:r>
              <a:rPr lang="de-DE" sz="14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Stelle Vermutungen zu den verschiedenen Abbildungen auf. </a:t>
            </a:r>
          </a:p>
          <a:p>
            <a:pPr marL="285750" indent="-285750" algn="l">
              <a:buFont typeface="Wingdings" panose="05000000000000000000" pitchFamily="2" charset="2"/>
              <a:buChar char="ü"/>
              <a:defRPr/>
            </a:pPr>
            <a:r>
              <a:rPr lang="de-DE" sz="14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Vergleich Handout S. 3</a:t>
            </a:r>
          </a:p>
        </p:txBody>
      </p:sp>
    </p:spTree>
    <p:extLst>
      <p:ext uri="{BB962C8B-B14F-4D97-AF65-F5344CB8AC3E}">
        <p14:creationId xmlns:p14="http://schemas.microsoft.com/office/powerpoint/2010/main" val="2710499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9" grpId="0" animBg="1"/>
      <p:bldP spid="20" grpId="0" animBg="1"/>
      <p:bldP spid="21" grpId="0" animBg="1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4">
            <a:extLst>
              <a:ext uri="{FF2B5EF4-FFF2-40B4-BE49-F238E27FC236}">
                <a16:creationId xmlns:a16="http://schemas.microsoft.com/office/drawing/2014/main" id="{C8DAEFC2-43B6-417B-A23C-F2B5C04CC733}"/>
              </a:ext>
            </a:extLst>
          </p:cNvPr>
          <p:cNvSpPr txBox="1">
            <a:spLocks/>
          </p:cNvSpPr>
          <p:nvPr/>
        </p:nvSpPr>
        <p:spPr bwMode="auto">
          <a:xfrm>
            <a:off x="166687" y="109538"/>
            <a:ext cx="8942387" cy="95824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defRPr/>
            </a:pPr>
            <a:r>
              <a:rPr lang="de-DE" sz="3000" i="1" kern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Ist</a:t>
            </a:r>
            <a:r>
              <a:rPr lang="de-DE" sz="3000" kern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-Zustand im deutschen Bildungssystem</a:t>
            </a:r>
          </a:p>
        </p:txBody>
      </p:sp>
      <p:sp>
        <p:nvSpPr>
          <p:cNvPr id="23" name="Titel 4">
            <a:extLst>
              <a:ext uri="{FF2B5EF4-FFF2-40B4-BE49-F238E27FC236}">
                <a16:creationId xmlns:a16="http://schemas.microsoft.com/office/drawing/2014/main" id="{59ECFDA6-B586-4674-A091-9D7DD47C566A}"/>
              </a:ext>
            </a:extLst>
          </p:cNvPr>
          <p:cNvSpPr txBox="1">
            <a:spLocks/>
          </p:cNvSpPr>
          <p:nvPr/>
        </p:nvSpPr>
        <p:spPr bwMode="auto">
          <a:xfrm>
            <a:off x="0" y="6019800"/>
            <a:ext cx="7337962" cy="728662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just"/>
            <a:r>
              <a:rPr lang="de-DE" sz="1000" dirty="0"/>
              <a:t>Brigitte Schumann, 2018: Streitschrift </a:t>
            </a:r>
            <a:r>
              <a:rPr lang="de-DE" sz="1000" dirty="0" err="1"/>
              <a:t>Inkusion</a:t>
            </a:r>
            <a:endParaRPr lang="de-DE" sz="1000" dirty="0"/>
          </a:p>
          <a:p>
            <a:pPr algn="just"/>
            <a:endParaRPr lang="de-DE" sz="1000" dirty="0"/>
          </a:p>
          <a:p>
            <a:pPr algn="just"/>
            <a:r>
              <a:rPr lang="de-DE" sz="1000" dirty="0"/>
              <a:t>Birgit Lütje-Klose, Marie-Therese Langer, Björn Serke, Melanie Urban, (Hrsg.), 2011: </a:t>
            </a:r>
            <a:r>
              <a:rPr lang="de-DE" sz="1000" i="1" dirty="0"/>
              <a:t>Inklusion in Bildungsinstitutionen – eine Herausforderung an die Heil- und Sonderpädagogik</a:t>
            </a:r>
            <a:r>
              <a:rPr lang="de-DE" sz="1000" dirty="0"/>
              <a:t>. Klinkhardt: Bad Heilbrunn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7D0A3F5C-8C1F-44E8-B4BD-6B9037BA60CD}"/>
              </a:ext>
            </a:extLst>
          </p:cNvPr>
          <p:cNvSpPr/>
          <p:nvPr/>
        </p:nvSpPr>
        <p:spPr>
          <a:xfrm>
            <a:off x="140561" y="1699405"/>
            <a:ext cx="8872810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de-DE" dirty="0"/>
              <a:t>Die Aufnahme von Kindern und Jugendlichen mit Behinderungen in Regelschulen setzt sich in Deutschland aber auch 2021 weiter nur mühsam durch/ um.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de-DE" dirty="0"/>
              <a:t>Ursachen: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de-DE" dirty="0"/>
              <a:t>allgemeine Vorbehalte 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de-DE" dirty="0"/>
              <a:t>Kosten-Vorbehalte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de-DE" dirty="0"/>
              <a:t>mangelnde Bereitstellung von notwendigen Ressourcen (Personal &amp; Ausstattung)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de-DE" dirty="0"/>
              <a:t>Beharren auf verschiedenen, teilweise parallel betriebenen Schulformen 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de-DE" dirty="0"/>
              <a:t>Ängste vor Bedeutungsverlust der Sonder- und Heilpädagogik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de-DE" dirty="0"/>
              <a:t>Überforderung &amp; Unsicherheiten der Fachlehrkräfte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de-DE" dirty="0"/>
              <a:t>…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endParaRPr lang="de-DE" sz="1200" dirty="0"/>
          </a:p>
          <a:p>
            <a:pPr marL="357188" lvl="1" indent="-357188" algn="just">
              <a:buFont typeface="Wingdings" panose="05000000000000000000" pitchFamily="2" charset="2"/>
              <a:buChar char="Ø"/>
            </a:pPr>
            <a:r>
              <a:rPr lang="de-DE" dirty="0"/>
              <a:t>Die Umsetzung inklusiver Ideen &amp; Praktiken ist dabei für alle Beteiligten (Sonderpädagogen, Förderschullehrkräfte &amp; Fachlehrkräften) weiterhin mit erheblichen Herausforderungen verbunden.</a:t>
            </a:r>
          </a:p>
          <a:p>
            <a:pPr marL="357188" lvl="1" indent="-357188" algn="just">
              <a:buFont typeface="Wingdings" panose="05000000000000000000" pitchFamily="2" charset="2"/>
              <a:buChar char="Ø"/>
            </a:pPr>
            <a:r>
              <a:rPr lang="de-DE" sz="1600" dirty="0"/>
              <a:t>Optional: 	Behindertenrechtskonvention: Stand der Inklusion nach 10 Jahren</a:t>
            </a:r>
          </a:p>
          <a:p>
            <a:pPr marL="0" lvl="1" algn="just">
              <a:tabLst>
                <a:tab pos="357188" algn="l"/>
              </a:tabLst>
            </a:pPr>
            <a:r>
              <a:rPr lang="de-DE" sz="1600" dirty="0"/>
              <a:t>	www.youtube.com/watch?v=rGJyphHJk2Y</a:t>
            </a:r>
          </a:p>
        </p:txBody>
      </p:sp>
    </p:spTree>
    <p:extLst>
      <p:ext uri="{BB962C8B-B14F-4D97-AF65-F5344CB8AC3E}">
        <p14:creationId xmlns:p14="http://schemas.microsoft.com/office/powerpoint/2010/main" val="3077367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4">
            <a:extLst>
              <a:ext uri="{FF2B5EF4-FFF2-40B4-BE49-F238E27FC236}">
                <a16:creationId xmlns:a16="http://schemas.microsoft.com/office/drawing/2014/main" id="{C8DAEFC2-43B6-417B-A23C-F2B5C04CC733}"/>
              </a:ext>
            </a:extLst>
          </p:cNvPr>
          <p:cNvSpPr txBox="1">
            <a:spLocks/>
          </p:cNvSpPr>
          <p:nvPr/>
        </p:nvSpPr>
        <p:spPr bwMode="auto">
          <a:xfrm>
            <a:off x="166687" y="109538"/>
            <a:ext cx="8942387" cy="95824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defRPr/>
            </a:pPr>
            <a:r>
              <a:rPr lang="de-DE" sz="3000" kern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Perspektiv- &amp; Haltungswechsel 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7D0A3F5C-8C1F-44E8-B4BD-6B9037BA60CD}"/>
              </a:ext>
            </a:extLst>
          </p:cNvPr>
          <p:cNvSpPr/>
          <p:nvPr/>
        </p:nvSpPr>
        <p:spPr>
          <a:xfrm>
            <a:off x="140561" y="1699405"/>
            <a:ext cx="88728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de-DE" sz="20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de-DE" sz="2000" dirty="0"/>
          </a:p>
        </p:txBody>
      </p:sp>
      <p:sp>
        <p:nvSpPr>
          <p:cNvPr id="5" name="Untertitel 8">
            <a:extLst>
              <a:ext uri="{FF2B5EF4-FFF2-40B4-BE49-F238E27FC236}">
                <a16:creationId xmlns:a16="http://schemas.microsoft.com/office/drawing/2014/main" id="{07339AFD-2994-40CA-993C-5C650030FD45}"/>
              </a:ext>
            </a:extLst>
          </p:cNvPr>
          <p:cNvSpPr txBox="1">
            <a:spLocks/>
          </p:cNvSpPr>
          <p:nvPr/>
        </p:nvSpPr>
        <p:spPr>
          <a:xfrm>
            <a:off x="685800" y="3120044"/>
            <a:ext cx="7772400" cy="1079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DE" sz="2400" b="1" dirty="0"/>
              <a:t>„Es ist normal, verschieden zu sein.“ </a:t>
            </a:r>
          </a:p>
          <a:p>
            <a:pPr marL="0" indent="0" algn="ctr">
              <a:buNone/>
            </a:pPr>
            <a:r>
              <a:rPr lang="de-DE" sz="2000" b="1" dirty="0"/>
              <a:t>Richard von Weizäcker</a:t>
            </a:r>
          </a:p>
          <a:p>
            <a:pPr algn="ctr"/>
            <a:endParaRPr lang="de-DE" dirty="0"/>
          </a:p>
        </p:txBody>
      </p:sp>
      <p:pic>
        <p:nvPicPr>
          <p:cNvPr id="7" name="Grafik 6" descr="Ein Bild, das Silhouette enthält.&#10;&#10;Automatisch generierte Beschreibung">
            <a:extLst>
              <a:ext uri="{FF2B5EF4-FFF2-40B4-BE49-F238E27FC236}">
                <a16:creationId xmlns:a16="http://schemas.microsoft.com/office/drawing/2014/main" id="{F01D25FF-B372-42CF-B31C-8A7188DA06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350" y="0"/>
            <a:ext cx="2533650" cy="1686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40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el 4">
            <a:extLst>
              <a:ext uri="{FF2B5EF4-FFF2-40B4-BE49-F238E27FC236}">
                <a16:creationId xmlns:a16="http://schemas.microsoft.com/office/drawing/2014/main" id="{CDEEDA61-3998-4AA4-848B-79A35AB431AD}"/>
              </a:ext>
            </a:extLst>
          </p:cNvPr>
          <p:cNvSpPr txBox="1">
            <a:spLocks/>
          </p:cNvSpPr>
          <p:nvPr/>
        </p:nvSpPr>
        <p:spPr bwMode="auto">
          <a:xfrm>
            <a:off x="166689" y="128588"/>
            <a:ext cx="8863011" cy="728662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defRPr/>
            </a:pPr>
            <a:r>
              <a:rPr lang="de-DE" sz="3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Wert &amp; Bedeutung von Inklusion in der Schule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B9E27B5-8087-43C3-B227-3EB09483D4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8" y="1637211"/>
            <a:ext cx="9005224" cy="4276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6088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el 4">
            <a:extLst>
              <a:ext uri="{FF2B5EF4-FFF2-40B4-BE49-F238E27FC236}">
                <a16:creationId xmlns:a16="http://schemas.microsoft.com/office/drawing/2014/main" id="{CDEEDA61-3998-4AA4-848B-79A35AB431AD}"/>
              </a:ext>
            </a:extLst>
          </p:cNvPr>
          <p:cNvSpPr txBox="1">
            <a:spLocks/>
          </p:cNvSpPr>
          <p:nvPr/>
        </p:nvSpPr>
        <p:spPr bwMode="auto">
          <a:xfrm>
            <a:off x="166689" y="128588"/>
            <a:ext cx="8863011" cy="728662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defRPr/>
            </a:pPr>
            <a:r>
              <a:rPr lang="de-DE" sz="300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Förderschwerpunkte</a:t>
            </a:r>
          </a:p>
        </p:txBody>
      </p:sp>
      <p:sp>
        <p:nvSpPr>
          <p:cNvPr id="4" name="Titel 4">
            <a:extLst>
              <a:ext uri="{FF2B5EF4-FFF2-40B4-BE49-F238E27FC236}">
                <a16:creationId xmlns:a16="http://schemas.microsoft.com/office/drawing/2014/main" id="{997AC4E6-E8D6-4DBF-86A4-924CC7A18C0B}"/>
              </a:ext>
            </a:extLst>
          </p:cNvPr>
          <p:cNvSpPr txBox="1">
            <a:spLocks/>
          </p:cNvSpPr>
          <p:nvPr/>
        </p:nvSpPr>
        <p:spPr bwMode="auto">
          <a:xfrm>
            <a:off x="71983" y="6129338"/>
            <a:ext cx="8863011" cy="728662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just"/>
            <a:r>
              <a:rPr lang="de-DE" sz="1200" dirty="0">
                <a:hlinkClick r:id="rId3"/>
              </a:rPr>
              <a:t>www.schleswig-holstein.de/DE/Fachinhalte/S/sonderpaedagogischeFoerderung/foerderschwerpunkte.html</a:t>
            </a:r>
            <a:endParaRPr lang="de-DE" sz="1200" dirty="0"/>
          </a:p>
          <a:p>
            <a:pPr algn="just"/>
            <a:endParaRPr lang="de-DE" sz="1200" dirty="0"/>
          </a:p>
          <a:p>
            <a:pPr algn="just"/>
            <a:r>
              <a:rPr lang="de-DE" sz="1200" i="1" dirty="0"/>
              <a:t>Wissenswertes </a:t>
            </a:r>
            <a:r>
              <a:rPr lang="de-DE" sz="1200" i="1" dirty="0" err="1"/>
              <a:t>über</a:t>
            </a:r>
            <a:r>
              <a:rPr lang="de-DE" sz="1200" i="1" dirty="0"/>
              <a:t> </a:t>
            </a:r>
            <a:r>
              <a:rPr lang="de-DE" sz="1200" i="1" dirty="0" err="1"/>
              <a:t>Sonderpädagogik</a:t>
            </a:r>
            <a:r>
              <a:rPr lang="de-DE" sz="1200" i="1" dirty="0"/>
              <a:t> in S-H für die Aus-, Fort- und Weiterbildung von Lehrkräften, S. 18-31, 42- 45.</a:t>
            </a:r>
            <a:endParaRPr lang="de-DE" sz="1200" dirty="0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5052CC88-6257-47E5-87E9-47C6E87912CC}"/>
              </a:ext>
            </a:extLst>
          </p:cNvPr>
          <p:cNvSpPr txBox="1">
            <a:spLocks/>
          </p:cNvSpPr>
          <p:nvPr/>
        </p:nvSpPr>
        <p:spPr bwMode="auto">
          <a:xfrm>
            <a:off x="209006" y="2022631"/>
            <a:ext cx="8863012" cy="447103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de-DE" sz="1700" dirty="0" err="1"/>
              <a:t>SuS</a:t>
            </a:r>
            <a:r>
              <a:rPr lang="de-DE" sz="1700" dirty="0"/>
              <a:t> haben einen sonderpädagogischen Förderbedarf, wenn sie aufgrund ihrer Behinderung, Entwicklung oder chronischen Krankheit nur mit besonderer Unterstützung am Unterricht einer allgemein- oder berufsbildenden Schule teilnehmen können.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de-DE" sz="1700" dirty="0"/>
              <a:t>Förderbedarf wird im Rahmen eines sonderpädagogischen Überprüfungsverfahrens u.a. durch Förderschullehrkräfte ermittelt (Diagnostik)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de-DE" sz="1700" dirty="0"/>
              <a:t>Förderbedarf bezieht sich auf mindestens einen der 9 Förderschwerpunkte</a:t>
            </a:r>
          </a:p>
          <a:p>
            <a:pPr marL="360362" lvl="1" algn="just"/>
            <a:r>
              <a:rPr lang="de-DE" sz="1400" dirty="0"/>
              <a:t>   </a:t>
            </a:r>
            <a:r>
              <a:rPr lang="de-DE" sz="4000" dirty="0">
                <a:solidFill>
                  <a:srgbClr val="FF0000"/>
                </a:solidFill>
              </a:rPr>
              <a:t>????</a:t>
            </a:r>
          </a:p>
          <a:p>
            <a:pPr marL="265113" lvl="1" indent="-265113" algn="just">
              <a:buFont typeface="Wingdings" panose="05000000000000000000" pitchFamily="2" charset="2"/>
              <a:buChar char="Ø"/>
            </a:pPr>
            <a:r>
              <a:rPr lang="de-DE" sz="1700" dirty="0"/>
              <a:t>Jeder Förderschwerpunkt erhält einen entsprechenden Nachteilsausgleich. 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F1DDC7E4-7320-4BF9-A91D-3F892E18EB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2216" y="1"/>
            <a:ext cx="1201783" cy="1694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54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IQSH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1816</Words>
  <Application>Microsoft Office PowerPoint</Application>
  <PresentationFormat>Bildschirmpräsentation (4:3)</PresentationFormat>
  <Paragraphs>274</Paragraphs>
  <Slides>36</Slides>
  <Notes>11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36</vt:i4>
      </vt:variant>
    </vt:vector>
  </HeadingPairs>
  <TitlesOfParts>
    <vt:vector size="43" baseType="lpstr">
      <vt:lpstr>Arial</vt:lpstr>
      <vt:lpstr>Arial Rounded MT Bold</vt:lpstr>
      <vt:lpstr>Calibri</vt:lpstr>
      <vt:lpstr>Helvetica</vt:lpstr>
      <vt:lpstr>Symbol</vt:lpstr>
      <vt:lpstr>Wingdings</vt:lpstr>
      <vt:lpstr>IQSH</vt:lpstr>
      <vt:lpstr>Ergänzungsmodul:  Quer- und Seiteneinstieg</vt:lpstr>
      <vt:lpstr>Tagesordnung</vt:lpstr>
      <vt:lpstr>Allgemeiner Austausch: Wie geht es mir heute?</vt:lpstr>
      <vt:lpstr>Interpretiert die Memes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 </vt:lpstr>
      <vt:lpstr>Ablauf: Inklusion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Was?</vt:lpstr>
      <vt:lpstr>Unser letztes Treffen</vt:lpstr>
      <vt:lpstr>PowerPoint-Präsentation</vt:lpstr>
      <vt:lpstr>PowerPoint-Präsentation</vt:lpstr>
      <vt:lpstr>Graf-iz Unterrichtsplanung</vt:lpstr>
      <vt:lpstr>PowerPoint-Präsentation</vt:lpstr>
      <vt:lpstr>PowerPoint-Präsentation</vt:lpstr>
      <vt:lpstr>Ideen für unser letztes Treffen?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IQSH</dc:creator>
  <cp:lastModifiedBy>Olaf L.</cp:lastModifiedBy>
  <cp:revision>363</cp:revision>
  <dcterms:created xsi:type="dcterms:W3CDTF">2015-10-10T11:15:27Z</dcterms:created>
  <dcterms:modified xsi:type="dcterms:W3CDTF">2025-06-24T14:34:22Z</dcterms:modified>
</cp:coreProperties>
</file>