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43"/>
  </p:notesMasterIdLst>
  <p:handoutMasterIdLst>
    <p:handoutMasterId r:id="rId44"/>
  </p:handoutMasterIdLst>
  <p:sldIdLst>
    <p:sldId id="256" r:id="rId2"/>
    <p:sldId id="367" r:id="rId3"/>
    <p:sldId id="409" r:id="rId4"/>
    <p:sldId id="368" r:id="rId5"/>
    <p:sldId id="377" r:id="rId6"/>
    <p:sldId id="378" r:id="rId7"/>
    <p:sldId id="379" r:id="rId8"/>
    <p:sldId id="408" r:id="rId9"/>
    <p:sldId id="380" r:id="rId10"/>
    <p:sldId id="381" r:id="rId11"/>
    <p:sldId id="382" r:id="rId12"/>
    <p:sldId id="372" r:id="rId13"/>
    <p:sldId id="371" r:id="rId14"/>
    <p:sldId id="373" r:id="rId15"/>
    <p:sldId id="374" r:id="rId16"/>
    <p:sldId id="375" r:id="rId17"/>
    <p:sldId id="400" r:id="rId18"/>
    <p:sldId id="383" r:id="rId19"/>
    <p:sldId id="384" r:id="rId20"/>
    <p:sldId id="385" r:id="rId21"/>
    <p:sldId id="386" r:id="rId22"/>
    <p:sldId id="387" r:id="rId23"/>
    <p:sldId id="390" r:id="rId24"/>
    <p:sldId id="388" r:id="rId25"/>
    <p:sldId id="391" r:id="rId26"/>
    <p:sldId id="389" r:id="rId27"/>
    <p:sldId id="392" r:id="rId28"/>
    <p:sldId id="394" r:id="rId29"/>
    <p:sldId id="401" r:id="rId30"/>
    <p:sldId id="402" r:id="rId31"/>
    <p:sldId id="403" r:id="rId32"/>
    <p:sldId id="393" r:id="rId33"/>
    <p:sldId id="395" r:id="rId34"/>
    <p:sldId id="396" r:id="rId35"/>
    <p:sldId id="397" r:id="rId36"/>
    <p:sldId id="399" r:id="rId37"/>
    <p:sldId id="404" r:id="rId38"/>
    <p:sldId id="406" r:id="rId39"/>
    <p:sldId id="407" r:id="rId40"/>
    <p:sldId id="369" r:id="rId41"/>
    <p:sldId id="370" r:id="rId42"/>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9F2"/>
    <a:srgbClr val="45A8D9"/>
    <a:srgbClr val="A4ADB6"/>
    <a:srgbClr val="BBB2AB"/>
    <a:srgbClr val="008CCF"/>
    <a:srgbClr val="006DA2"/>
    <a:srgbClr val="3AB7D5"/>
    <a:srgbClr val="008BCE"/>
    <a:srgbClr val="405B8A"/>
    <a:srgbClr val="7482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7381" autoAdjust="0"/>
  </p:normalViewPr>
  <p:slideViewPr>
    <p:cSldViewPr snapToGrid="0" showGuides="1">
      <p:cViewPr varScale="1">
        <p:scale>
          <a:sx n="106" d="100"/>
          <a:sy n="106" d="100"/>
        </p:scale>
        <p:origin x="1764"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8A89D32-D210-4235-B644-38AF51BCCEFF}" type="datetimeFigureOut">
              <a:rPr lang="de-DE" smtClean="0"/>
              <a:t>19.05.2025</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7BE9BCB-A00C-4DE8-91DC-A7AB2D52369E}" type="slidenum">
              <a:rPr lang="de-DE" smtClean="0"/>
              <a:t>‹Nr.›</a:t>
            </a:fld>
            <a:endParaRPr lang="de-DE"/>
          </a:p>
        </p:txBody>
      </p:sp>
    </p:spTree>
    <p:extLst>
      <p:ext uri="{BB962C8B-B14F-4D97-AF65-F5344CB8AC3E}">
        <p14:creationId xmlns:p14="http://schemas.microsoft.com/office/powerpoint/2010/main" val="3925119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2F3CE6E-2B66-4BBF-AA5F-C610821FA37B}" type="datetimeFigureOut">
              <a:rPr lang="de-DE" smtClean="0"/>
              <a:t>19.05.2025</a:t>
            </a:fld>
            <a:endParaRPr lang="de-DE"/>
          </a:p>
        </p:txBody>
      </p:sp>
      <p:sp>
        <p:nvSpPr>
          <p:cNvPr id="4" name="Folienbildplatzhalt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E61B259-718E-41BC-9A97-1627054B1256}" type="slidenum">
              <a:rPr lang="de-DE" smtClean="0"/>
              <a:t>‹Nr.›</a:t>
            </a:fld>
            <a:endParaRPr lang="de-DE"/>
          </a:p>
        </p:txBody>
      </p:sp>
    </p:spTree>
    <p:extLst>
      <p:ext uri="{BB962C8B-B14F-4D97-AF65-F5344CB8AC3E}">
        <p14:creationId xmlns:p14="http://schemas.microsoft.com/office/powerpoint/2010/main" val="998773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5" name="Rechteck 14"/>
          <p:cNvSpPr/>
          <p:nvPr userDrawn="1"/>
        </p:nvSpPr>
        <p:spPr>
          <a:xfrm>
            <a:off x="-1" y="3907144"/>
            <a:ext cx="9144001" cy="220210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solidFill>
                <a:prstClr val="black"/>
              </a:solidFill>
            </a:endParaRPr>
          </a:p>
        </p:txBody>
      </p:sp>
      <p:sp>
        <p:nvSpPr>
          <p:cNvPr id="8" name="Freihandform 7"/>
          <p:cNvSpPr>
            <a:spLocks noChangeAspect="1"/>
          </p:cNvSpPr>
          <p:nvPr/>
        </p:nvSpPr>
        <p:spPr>
          <a:xfrm>
            <a:off x="-7556" y="0"/>
            <a:ext cx="9159907" cy="5871808"/>
          </a:xfrm>
          <a:custGeom>
            <a:avLst/>
            <a:gdLst>
              <a:gd name="connsiteX0" fmla="*/ 0 w 9151557"/>
              <a:gd name="connsiteY0" fmla="*/ 0 h 5871808"/>
              <a:gd name="connsiteX1" fmla="*/ 9151557 w 9151557"/>
              <a:gd name="connsiteY1" fmla="*/ 0 h 5871808"/>
              <a:gd name="connsiteX2" fmla="*/ 9144000 w 9151557"/>
              <a:gd name="connsiteY2" fmla="*/ 4269719 h 5871808"/>
              <a:gd name="connsiteX3" fmla="*/ 7557 w 9151557"/>
              <a:gd name="connsiteY3" fmla="*/ 5871808 h 5871808"/>
              <a:gd name="connsiteX4" fmla="*/ 0 w 9151557"/>
              <a:gd name="connsiteY4" fmla="*/ 0 h 587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1557" h="5871808">
                <a:moveTo>
                  <a:pt x="0" y="0"/>
                </a:moveTo>
                <a:lnTo>
                  <a:pt x="9151557" y="0"/>
                </a:lnTo>
                <a:lnTo>
                  <a:pt x="9144000" y="4269719"/>
                </a:lnTo>
                <a:lnTo>
                  <a:pt x="7557" y="5871808"/>
                </a:lnTo>
                <a:lnTo>
                  <a:pt x="0" y="0"/>
                </a:lnTo>
                <a:close/>
              </a:path>
            </a:pathLst>
          </a:custGeom>
          <a:solidFill>
            <a:srgbClr val="00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latin typeface="Arial" panose="020B0604020202020204" pitchFamily="34" charset="0"/>
              <a:cs typeface="Arial" panose="020B0604020202020204" pitchFamily="34" charset="0"/>
            </a:endParaRPr>
          </a:p>
        </p:txBody>
      </p:sp>
      <p:sp>
        <p:nvSpPr>
          <p:cNvPr id="10" name="Textfeld 9"/>
          <p:cNvSpPr txBox="1"/>
          <p:nvPr userDrawn="1"/>
        </p:nvSpPr>
        <p:spPr>
          <a:xfrm>
            <a:off x="6206978" y="134683"/>
            <a:ext cx="2937022" cy="276999"/>
          </a:xfrm>
          <a:prstGeom prst="rect">
            <a:avLst/>
          </a:prstGeom>
          <a:noFill/>
        </p:spPr>
        <p:txBody>
          <a:bodyPr wrap="none" rtlCol="0" anchor="ctr" anchorCtr="0">
            <a:spAutoFit/>
          </a:bodyPr>
          <a:lstStyle/>
          <a:p>
            <a:r>
              <a:rPr lang="de-DE" sz="1200" b="1" dirty="0">
                <a:solidFill>
                  <a:srgbClr val="003064"/>
                </a:solidFill>
                <a:latin typeface="Arial" panose="020B0604020202020204" pitchFamily="34" charset="0"/>
                <a:cs typeface="Arial" panose="020B0604020202020204" pitchFamily="34" charset="0"/>
              </a:rPr>
              <a:t>Schleswig-Holstein.</a:t>
            </a:r>
            <a:r>
              <a:rPr lang="de-DE" sz="1200" dirty="0">
                <a:solidFill>
                  <a:srgbClr val="003064"/>
                </a:solidFill>
                <a:latin typeface="Arial" panose="020B0604020202020204" pitchFamily="34" charset="0"/>
                <a:cs typeface="Arial" panose="020B0604020202020204" pitchFamily="34" charset="0"/>
              </a:rPr>
              <a:t> Der echte Norden.</a:t>
            </a:r>
          </a:p>
        </p:txBody>
      </p:sp>
      <p:sp>
        <p:nvSpPr>
          <p:cNvPr id="2" name="Title 1"/>
          <p:cNvSpPr>
            <a:spLocks noGrp="1"/>
          </p:cNvSpPr>
          <p:nvPr>
            <p:ph type="ctrTitle"/>
          </p:nvPr>
        </p:nvSpPr>
        <p:spPr>
          <a:xfrm>
            <a:off x="685800" y="722286"/>
            <a:ext cx="7772400" cy="2000512"/>
          </a:xfrm>
          <a:prstGeom prst="rect">
            <a:avLst/>
          </a:prstGeom>
        </p:spPr>
        <p:txBody>
          <a:bodyPr anchor="ctr">
            <a:normAutofit/>
          </a:bodyPr>
          <a:lstStyle>
            <a:lvl1pPr algn="l">
              <a:defRPr sz="5400">
                <a:solidFill>
                  <a:schemeClr val="bg1"/>
                </a:solidFill>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685800" y="2786603"/>
            <a:ext cx="7772400" cy="1537723"/>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en-US" dirty="0"/>
          </a:p>
        </p:txBody>
      </p:sp>
      <p:sp>
        <p:nvSpPr>
          <p:cNvPr id="12" name="Textplatzhalter 11"/>
          <p:cNvSpPr>
            <a:spLocks noGrp="1"/>
          </p:cNvSpPr>
          <p:nvPr>
            <p:ph type="body" sz="quarter" idx="13" hasCustomPrompt="1"/>
          </p:nvPr>
        </p:nvSpPr>
        <p:spPr>
          <a:xfrm>
            <a:off x="182137" y="6173054"/>
            <a:ext cx="3600000" cy="288000"/>
          </a:xfrm>
          <a:prstGeom prst="rect">
            <a:avLst/>
          </a:prstGeom>
        </p:spPr>
        <p:txBody>
          <a:bodyPr anchor="ctr"/>
          <a:lstStyle>
            <a:lvl1pPr marL="0" indent="0">
              <a:buNone/>
              <a:defRPr lang="de-DE" sz="1200" b="0" kern="1200" dirty="0" smtClean="0">
                <a:solidFill>
                  <a:srgbClr val="002F63"/>
                </a:solidFill>
                <a:latin typeface="Arial" panose="020B0604020202020204" pitchFamily="34" charset="0"/>
                <a:ea typeface="+mn-ea"/>
                <a:cs typeface="Arial" panose="020B0604020202020204" pitchFamily="34" charset="0"/>
              </a:defRPr>
            </a:lvl1pPr>
            <a:lvl2pPr>
              <a:defRPr lang="de-DE" sz="1200" b="1" kern="1200" dirty="0" smtClean="0">
                <a:solidFill>
                  <a:srgbClr val="003064"/>
                </a:solidFill>
                <a:latin typeface="Arial" panose="020B0604020202020204" pitchFamily="34" charset="0"/>
                <a:ea typeface="+mn-ea"/>
                <a:cs typeface="Arial" panose="020B0604020202020204" pitchFamily="34" charset="0"/>
              </a:defRPr>
            </a:lvl2pPr>
            <a:lvl3pPr>
              <a:defRPr lang="de-DE" sz="1200" b="1" kern="1200" dirty="0" smtClean="0">
                <a:solidFill>
                  <a:srgbClr val="003064"/>
                </a:solidFill>
                <a:latin typeface="Arial" panose="020B0604020202020204" pitchFamily="34" charset="0"/>
                <a:ea typeface="+mn-ea"/>
                <a:cs typeface="Arial" panose="020B0604020202020204" pitchFamily="34" charset="0"/>
              </a:defRPr>
            </a:lvl3pPr>
            <a:lvl4pPr>
              <a:defRPr lang="de-DE" sz="1200" b="1" kern="1200" dirty="0" smtClean="0">
                <a:solidFill>
                  <a:srgbClr val="003064"/>
                </a:solidFill>
                <a:latin typeface="Arial" panose="020B0604020202020204" pitchFamily="34" charset="0"/>
                <a:ea typeface="+mn-ea"/>
                <a:cs typeface="Arial" panose="020B0604020202020204" pitchFamily="34" charset="0"/>
              </a:defRPr>
            </a:lvl4pPr>
            <a:lvl5pPr>
              <a:defRPr lang="de-DE" sz="1200" b="1" kern="1200" dirty="0" smtClean="0">
                <a:solidFill>
                  <a:srgbClr val="003064"/>
                </a:solidFill>
                <a:latin typeface="Arial" panose="020B0604020202020204" pitchFamily="34" charset="0"/>
                <a:ea typeface="+mn-ea"/>
                <a:cs typeface="Arial" panose="020B0604020202020204" pitchFamily="34" charset="0"/>
              </a:defRPr>
            </a:lvl5pPr>
          </a:lstStyle>
          <a:p>
            <a:pPr lvl="0"/>
            <a:r>
              <a:rPr lang="de-DE" dirty="0"/>
              <a:t>Platzhalter Name</a:t>
            </a:r>
          </a:p>
        </p:txBody>
      </p:sp>
      <p:sp>
        <p:nvSpPr>
          <p:cNvPr id="13" name="Textplatzhalter 11"/>
          <p:cNvSpPr>
            <a:spLocks noGrp="1"/>
          </p:cNvSpPr>
          <p:nvPr>
            <p:ph type="body" sz="quarter" idx="14" hasCustomPrompt="1"/>
          </p:nvPr>
        </p:nvSpPr>
        <p:spPr>
          <a:xfrm>
            <a:off x="182137" y="6464163"/>
            <a:ext cx="2880000" cy="286813"/>
          </a:xfrm>
          <a:prstGeom prst="rect">
            <a:avLst/>
          </a:prstGeom>
        </p:spPr>
        <p:txBody>
          <a:bodyPr anchor="ctr"/>
          <a:lstStyle>
            <a:lvl1pPr marL="0" indent="0">
              <a:buNone/>
              <a:defRPr lang="de-DE" sz="1200" b="0" kern="1200" dirty="0" smtClean="0">
                <a:solidFill>
                  <a:srgbClr val="002F63"/>
                </a:solidFill>
                <a:latin typeface="Arial" panose="020B0604020202020204" pitchFamily="34" charset="0"/>
                <a:ea typeface="+mn-ea"/>
                <a:cs typeface="Arial" panose="020B0604020202020204" pitchFamily="34" charset="0"/>
              </a:defRPr>
            </a:lvl1pPr>
            <a:lvl2pPr>
              <a:defRPr lang="de-DE" sz="1200" b="1" kern="1200" dirty="0" smtClean="0">
                <a:solidFill>
                  <a:srgbClr val="003064"/>
                </a:solidFill>
                <a:latin typeface="Arial" panose="020B0604020202020204" pitchFamily="34" charset="0"/>
                <a:ea typeface="+mn-ea"/>
                <a:cs typeface="Arial" panose="020B0604020202020204" pitchFamily="34" charset="0"/>
              </a:defRPr>
            </a:lvl2pPr>
            <a:lvl3pPr>
              <a:defRPr lang="de-DE" sz="1200" b="1" kern="1200" dirty="0" smtClean="0">
                <a:solidFill>
                  <a:srgbClr val="003064"/>
                </a:solidFill>
                <a:latin typeface="Arial" panose="020B0604020202020204" pitchFamily="34" charset="0"/>
                <a:ea typeface="+mn-ea"/>
                <a:cs typeface="Arial" panose="020B0604020202020204" pitchFamily="34" charset="0"/>
              </a:defRPr>
            </a:lvl3pPr>
            <a:lvl4pPr>
              <a:defRPr lang="de-DE" sz="1200" b="1" kern="1200" dirty="0" smtClean="0">
                <a:solidFill>
                  <a:srgbClr val="003064"/>
                </a:solidFill>
                <a:latin typeface="Arial" panose="020B0604020202020204" pitchFamily="34" charset="0"/>
                <a:ea typeface="+mn-ea"/>
                <a:cs typeface="Arial" panose="020B0604020202020204" pitchFamily="34" charset="0"/>
              </a:defRPr>
            </a:lvl4pPr>
            <a:lvl5pPr>
              <a:defRPr lang="de-DE" sz="1200" b="1" kern="1200" dirty="0" smtClean="0">
                <a:solidFill>
                  <a:srgbClr val="003064"/>
                </a:solidFill>
                <a:latin typeface="Arial" panose="020B0604020202020204" pitchFamily="34" charset="0"/>
                <a:ea typeface="+mn-ea"/>
                <a:cs typeface="Arial" panose="020B0604020202020204" pitchFamily="34" charset="0"/>
              </a:defRPr>
            </a:lvl5pPr>
          </a:lstStyle>
          <a:p>
            <a:pPr lvl="0"/>
            <a:r>
              <a:rPr lang="de-DE" dirty="0"/>
              <a:t>Platzhalter Datum</a:t>
            </a:r>
          </a:p>
        </p:txBody>
      </p:sp>
      <p:sp>
        <p:nvSpPr>
          <p:cNvPr id="5"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Tree>
    <p:extLst>
      <p:ext uri="{BB962C8B-B14F-4D97-AF65-F5344CB8AC3E}">
        <p14:creationId xmlns:p14="http://schemas.microsoft.com/office/powerpoint/2010/main" val="2051195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1844676"/>
            <a:ext cx="2949178" cy="2064717"/>
          </a:xfrm>
          <a:prstGeom prst="rect">
            <a:avLst/>
          </a:prstGeom>
        </p:spPr>
        <p:txBody>
          <a:bodyPr anchor="ctr"/>
          <a:lstStyle>
            <a:lvl1pPr>
              <a:defRPr sz="3200"/>
            </a:lvl1pPr>
          </a:lstStyle>
          <a:p>
            <a:r>
              <a:rPr lang="de-DE" dirty="0"/>
              <a:t>Titelmasterformat durch Klicken bearbeiten</a:t>
            </a:r>
            <a:endParaRPr lang="en-US" dirty="0"/>
          </a:p>
        </p:txBody>
      </p:sp>
      <p:sp>
        <p:nvSpPr>
          <p:cNvPr id="3" name="Content Placeholder 2"/>
          <p:cNvSpPr>
            <a:spLocks noGrp="1"/>
          </p:cNvSpPr>
          <p:nvPr>
            <p:ph idx="1"/>
          </p:nvPr>
        </p:nvSpPr>
        <p:spPr>
          <a:xfrm>
            <a:off x="3887391" y="1844675"/>
            <a:ext cx="4629150" cy="401637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4041915"/>
            <a:ext cx="2949178" cy="18270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2" name="Datumsplatzhalter 2"/>
          <p:cNvSpPr>
            <a:spLocks noGrp="1"/>
          </p:cNvSpPr>
          <p:nvPr>
            <p:ph type="dt" sz="half" idx="16"/>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33F28847-7BF0-413E-A4B4-C02469266E58}" type="datetime1">
              <a:rPr lang="de-DE" smtClean="0"/>
              <a:pPr/>
              <a:t>19.05.2025</a:t>
            </a:fld>
            <a:endParaRPr lang="de-DE" dirty="0"/>
          </a:p>
        </p:txBody>
      </p:sp>
      <p:sp>
        <p:nvSpPr>
          <p:cNvPr id="13"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4"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98335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1844675"/>
            <a:ext cx="4629150" cy="4016376"/>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8" name="Title 1"/>
          <p:cNvSpPr>
            <a:spLocks noGrp="1"/>
          </p:cNvSpPr>
          <p:nvPr>
            <p:ph type="title"/>
          </p:nvPr>
        </p:nvSpPr>
        <p:spPr>
          <a:xfrm>
            <a:off x="629841" y="1844676"/>
            <a:ext cx="2949178" cy="2064717"/>
          </a:xfrm>
          <a:prstGeom prst="rect">
            <a:avLst/>
          </a:prstGeom>
        </p:spPr>
        <p:txBody>
          <a:bodyPr anchor="ctr"/>
          <a:lstStyle>
            <a:lvl1pPr>
              <a:defRPr sz="3200"/>
            </a:lvl1pPr>
          </a:lstStyle>
          <a:p>
            <a:r>
              <a:rPr lang="de-DE" dirty="0"/>
              <a:t>Titelmasterformat durch Klicken bearbeiten</a:t>
            </a:r>
            <a:endParaRPr lang="en-US" dirty="0"/>
          </a:p>
        </p:txBody>
      </p:sp>
      <p:sp>
        <p:nvSpPr>
          <p:cNvPr id="9" name="Text Placeholder 3"/>
          <p:cNvSpPr>
            <a:spLocks noGrp="1"/>
          </p:cNvSpPr>
          <p:nvPr>
            <p:ph type="body" sz="half" idx="2"/>
          </p:nvPr>
        </p:nvSpPr>
        <p:spPr>
          <a:xfrm>
            <a:off x="629841" y="4041915"/>
            <a:ext cx="2949178" cy="18270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4" name="Datumsplatzhalter 2"/>
          <p:cNvSpPr>
            <a:spLocks noGrp="1"/>
          </p:cNvSpPr>
          <p:nvPr>
            <p:ph type="dt" sz="half" idx="16"/>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35DF68FC-774B-4D41-A04C-46D2580C019C}" type="datetime1">
              <a:rPr lang="de-DE" smtClean="0"/>
              <a:pPr/>
              <a:t>19.05.2025</a:t>
            </a:fld>
            <a:endParaRPr lang="de-DE" dirty="0"/>
          </a:p>
        </p:txBody>
      </p:sp>
      <p:sp>
        <p:nvSpPr>
          <p:cNvPr id="15"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6"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378197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1844675"/>
            <a:ext cx="7920000" cy="4012786"/>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el 1"/>
          <p:cNvSpPr>
            <a:spLocks noGrp="1"/>
          </p:cNvSpPr>
          <p:nvPr>
            <p:ph type="title"/>
          </p:nvPr>
        </p:nvSpPr>
        <p:spPr/>
        <p:txBody>
          <a:bodyPr/>
          <a:lstStyle/>
          <a:p>
            <a:r>
              <a:rPr lang="de-DE"/>
              <a:t>Titelmasterformat durch Klicken bearbeiten</a:t>
            </a:r>
          </a:p>
        </p:txBody>
      </p:sp>
      <p:sp>
        <p:nvSpPr>
          <p:cNvPr id="5"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9" name="Datumsplatzhalter 2"/>
          <p:cNvSpPr>
            <a:spLocks noGrp="1"/>
          </p:cNvSpPr>
          <p:nvPr>
            <p:ph type="dt" sz="half" idx="2"/>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F8F04AF4-BE9F-438E-AEB3-1AB29ED1CD12}" type="datetime1">
              <a:rPr lang="de-DE" smtClean="0"/>
              <a:pPr/>
              <a:t>19.05.2025</a:t>
            </a:fld>
            <a:endParaRPr lang="de-DE" dirty="0"/>
          </a:p>
        </p:txBody>
      </p:sp>
      <p:sp>
        <p:nvSpPr>
          <p:cNvPr id="10"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1"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009880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612813" y="225425"/>
            <a:ext cx="7920000" cy="1332000"/>
          </a:xfrm>
          <a:prstGeom prst="rect">
            <a:avLst/>
          </a:prstGeom>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8650" y="1844677"/>
            <a:ext cx="3886200" cy="4032249"/>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4629150" y="1844675"/>
            <a:ext cx="3886200" cy="4032250"/>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5" name="Datumsplatzhalter 2"/>
          <p:cNvSpPr>
            <a:spLocks noGrp="1"/>
          </p:cNvSpPr>
          <p:nvPr>
            <p:ph type="dt" sz="half" idx="16"/>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7E6961B8-E763-4621-9D5D-38F66A348052}" type="datetime1">
              <a:rPr lang="de-DE" smtClean="0"/>
              <a:pPr/>
              <a:t>19.05.2025</a:t>
            </a:fld>
            <a:endParaRPr lang="de-DE" dirty="0"/>
          </a:p>
        </p:txBody>
      </p:sp>
      <p:sp>
        <p:nvSpPr>
          <p:cNvPr id="16"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7"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515837304"/>
      </p:ext>
    </p:extLst>
  </p:cSld>
  <p:clrMapOvr>
    <a:masterClrMapping/>
  </p:clrMapOvr>
  <p:extLst>
    <p:ext uri="{DCECCB84-F9BA-43D5-87BE-67443E8EF086}">
      <p15:sldGuideLst xmlns:p15="http://schemas.microsoft.com/office/powerpoint/2012/main">
        <p15:guide id="1" orient="horz" pos="1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12813" y="225424"/>
            <a:ext cx="7920000" cy="1332000"/>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B7E06C08-2B17-43F1-A072-02A8688504CF}" type="datetime1">
              <a:rPr lang="de-DE" smtClean="0"/>
              <a:pPr/>
              <a:t>19.05.2025</a:t>
            </a:fld>
            <a:endParaRPr lang="de-DE" dirty="0"/>
          </a:p>
        </p:txBody>
      </p:sp>
      <p:sp>
        <p:nvSpPr>
          <p:cNvPr id="12"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160558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7" name="Datumsplatzhalter 2"/>
          <p:cNvSpPr>
            <a:spLocks noGrp="1"/>
          </p:cNvSpPr>
          <p:nvPr>
            <p:ph type="dt" sz="half" idx="2"/>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514C555C-37E2-44ED-BE6C-12A21C01C579}" type="datetime1">
              <a:rPr lang="de-DE" smtClean="0"/>
              <a:pPr/>
              <a:t>19.05.2025</a:t>
            </a:fld>
            <a:endParaRPr lang="de-DE" dirty="0"/>
          </a:p>
        </p:txBody>
      </p:sp>
      <p:sp>
        <p:nvSpPr>
          <p:cNvPr id="8"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9"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498073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Rechteck 3"/>
          <p:cNvSpPr/>
          <p:nvPr userDrawn="1"/>
        </p:nvSpPr>
        <p:spPr>
          <a:xfrm>
            <a:off x="0" y="0"/>
            <a:ext cx="9144000" cy="6032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3"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F2F1D57B-2905-4E99-8DD2-DA23D35CE01F}" type="datetime1">
              <a:rPr lang="de-DE" smtClean="0"/>
              <a:pPr/>
              <a:t>19.05.2025</a:t>
            </a:fld>
            <a:endParaRPr lang="de-DE" dirty="0"/>
          </a:p>
        </p:txBody>
      </p:sp>
      <p:sp>
        <p:nvSpPr>
          <p:cNvPr id="12"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341231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sp>
        <p:nvSpPr>
          <p:cNvPr id="7" name="Rechteck 6"/>
          <p:cNvSpPr/>
          <p:nvPr userDrawn="1"/>
        </p:nvSpPr>
        <p:spPr>
          <a:xfrm>
            <a:off x="0" y="1683803"/>
            <a:ext cx="9144000" cy="4348518"/>
          </a:xfrm>
          <a:prstGeom prst="rect">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 name="Title 1"/>
          <p:cNvSpPr>
            <a:spLocks noGrp="1"/>
          </p:cNvSpPr>
          <p:nvPr>
            <p:ph type="title" hasCustomPrompt="1"/>
          </p:nvPr>
        </p:nvSpPr>
        <p:spPr>
          <a:xfrm>
            <a:off x="623888" y="1844677"/>
            <a:ext cx="7886700" cy="2717801"/>
          </a:xfrm>
          <a:prstGeom prst="rect">
            <a:avLst/>
          </a:prstGeom>
        </p:spPr>
        <p:txBody>
          <a:bodyPr anchor="ctr">
            <a:normAutofit/>
          </a:bodyPr>
          <a:lstStyle>
            <a:lvl1pPr>
              <a:defRPr sz="4800">
                <a:solidFill>
                  <a:schemeClr val="bg1"/>
                </a:solidFill>
              </a:defRPr>
            </a:lvl1pPr>
          </a:lstStyle>
          <a:p>
            <a:r>
              <a:rPr lang="de-DE" dirty="0"/>
              <a:t>Zwischentitelmasterformat durch Klicken bearbeiten</a:t>
            </a:r>
            <a:endParaRPr lang="en-US" dirty="0"/>
          </a:p>
        </p:txBody>
      </p:sp>
      <p:sp>
        <p:nvSpPr>
          <p:cNvPr id="3" name="Text Placeholder 2"/>
          <p:cNvSpPr>
            <a:spLocks noGrp="1"/>
          </p:cNvSpPr>
          <p:nvPr>
            <p:ph type="body" idx="1"/>
          </p:nvPr>
        </p:nvSpPr>
        <p:spPr>
          <a:xfrm>
            <a:off x="623888" y="4589466"/>
            <a:ext cx="7886700" cy="1287461"/>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5"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F8B4B845-6DC3-45BC-9049-17AD7992C39F}" type="datetime1">
              <a:rPr lang="de-DE" smtClean="0"/>
              <a:pPr/>
              <a:t>19.05.2025</a:t>
            </a:fld>
            <a:endParaRPr lang="de-DE" dirty="0"/>
          </a:p>
        </p:txBody>
      </p:sp>
      <p:sp>
        <p:nvSpPr>
          <p:cNvPr id="12"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89489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Zwischen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12000" y="225425"/>
            <a:ext cx="7920000" cy="1332000"/>
          </a:xfrm>
          <a:prstGeom prst="rect">
            <a:avLst/>
          </a:prstGeom>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611188" y="1844675"/>
            <a:ext cx="7920000" cy="82391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Content Placeholder 3"/>
          <p:cNvSpPr>
            <a:spLocks noGrp="1"/>
          </p:cNvSpPr>
          <p:nvPr>
            <p:ph sz="half" idx="2"/>
          </p:nvPr>
        </p:nvSpPr>
        <p:spPr>
          <a:xfrm>
            <a:off x="611188" y="2809461"/>
            <a:ext cx="7920000" cy="30674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2" name="Datumsplatzhalter 2"/>
          <p:cNvSpPr>
            <a:spLocks noGrp="1"/>
          </p:cNvSpPr>
          <p:nvPr>
            <p:ph type="dt" sz="half" idx="16"/>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026D32B0-575C-43B7-B8BD-48B68FBBD667}" type="datetime1">
              <a:rPr lang="de-DE" smtClean="0"/>
              <a:pPr/>
              <a:t>19.05.2025</a:t>
            </a:fld>
            <a:endParaRPr lang="de-DE" dirty="0"/>
          </a:p>
        </p:txBody>
      </p:sp>
      <p:sp>
        <p:nvSpPr>
          <p:cNvPr id="13"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4"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70717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12813" y="225425"/>
            <a:ext cx="7920000" cy="1332000"/>
          </a:xfrm>
          <a:prstGeom prst="rect">
            <a:avLst/>
          </a:prstGeom>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628651" y="1844675"/>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Content Placeholder 3"/>
          <p:cNvSpPr>
            <a:spLocks noGrp="1"/>
          </p:cNvSpPr>
          <p:nvPr>
            <p:ph sz="half" idx="2"/>
          </p:nvPr>
        </p:nvSpPr>
        <p:spPr>
          <a:xfrm>
            <a:off x="629842" y="2809461"/>
            <a:ext cx="3868340" cy="30674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 Placeholder 4"/>
          <p:cNvSpPr>
            <a:spLocks noGrp="1"/>
          </p:cNvSpPr>
          <p:nvPr>
            <p:ph type="body" sz="quarter" idx="3"/>
          </p:nvPr>
        </p:nvSpPr>
        <p:spPr>
          <a:xfrm>
            <a:off x="4629151" y="1844675"/>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6" name="Content Placeholder 5"/>
          <p:cNvSpPr>
            <a:spLocks noGrp="1"/>
          </p:cNvSpPr>
          <p:nvPr>
            <p:ph sz="quarter" idx="4"/>
          </p:nvPr>
        </p:nvSpPr>
        <p:spPr>
          <a:xfrm>
            <a:off x="4629151" y="2835275"/>
            <a:ext cx="3887391" cy="3041650"/>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4" name="Datumsplatzhalter 2"/>
          <p:cNvSpPr>
            <a:spLocks noGrp="1"/>
          </p:cNvSpPr>
          <p:nvPr>
            <p:ph type="dt" sz="half" idx="16"/>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96C799F4-74F0-4B8C-938F-5A0C36883B70}" type="datetime1">
              <a:rPr lang="de-DE" smtClean="0"/>
              <a:pPr/>
              <a:t>19.05.2025</a:t>
            </a:fld>
            <a:endParaRPr lang="de-DE" dirty="0"/>
          </a:p>
        </p:txBody>
      </p:sp>
      <p:sp>
        <p:nvSpPr>
          <p:cNvPr id="15" name="Fußzeilenplatzhalter 5"/>
          <p:cNvSpPr>
            <a:spLocks noGrp="1"/>
          </p:cNvSpPr>
          <p:nvPr>
            <p:ph type="ftr" sz="quarter" idx="17"/>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6" name="Foliennummernplatzhalter 12"/>
          <p:cNvSpPr>
            <a:spLocks noGrp="1"/>
          </p:cNvSpPr>
          <p:nvPr>
            <p:ph type="sldNum" sz="quarter" idx="18"/>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662631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p:cNvSpPr/>
          <p:nvPr userDrawn="1"/>
        </p:nvSpPr>
        <p:spPr>
          <a:xfrm>
            <a:off x="0" y="1683803"/>
            <a:ext cx="9144000" cy="4348518"/>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 name="Title Placeholder 1"/>
          <p:cNvSpPr>
            <a:spLocks noGrp="1"/>
          </p:cNvSpPr>
          <p:nvPr>
            <p:ph type="title"/>
          </p:nvPr>
        </p:nvSpPr>
        <p:spPr>
          <a:xfrm>
            <a:off x="612813" y="225425"/>
            <a:ext cx="7920000" cy="1332000"/>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12" name="Text Placeholder 2"/>
          <p:cNvSpPr>
            <a:spLocks noGrp="1"/>
          </p:cNvSpPr>
          <p:nvPr>
            <p:ph type="body" idx="1"/>
          </p:nvPr>
        </p:nvSpPr>
        <p:spPr>
          <a:xfrm>
            <a:off x="611188" y="1844675"/>
            <a:ext cx="7920000" cy="4012721"/>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 name="Datumsplatzhalter 2"/>
          <p:cNvSpPr>
            <a:spLocks noGrp="1"/>
          </p:cNvSpPr>
          <p:nvPr>
            <p:ph type="dt" sz="half" idx="2"/>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15A918E5-D937-4385-B3C1-9CE1C1F817BB}" type="datetime1">
              <a:rPr lang="de-DE" smtClean="0"/>
              <a:pPr/>
              <a:t>19.05.2025</a:t>
            </a:fld>
            <a:endParaRPr lang="de-DE" dirty="0"/>
          </a:p>
        </p:txBody>
      </p:sp>
      <p:sp>
        <p:nvSpPr>
          <p:cNvPr id="6" name="Fußzeilenplatzhalter 5"/>
          <p:cNvSpPr>
            <a:spLocks noGrp="1"/>
          </p:cNvSpPr>
          <p:nvPr>
            <p:ph type="ftr" sz="quarter" idx="3"/>
          </p:nvPr>
        </p:nvSpPr>
        <p:spPr>
          <a:xfrm>
            <a:off x="2327415" y="6356350"/>
            <a:ext cx="3787635"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1683948" y="6356350"/>
            <a:ext cx="525852" cy="365125"/>
          </a:xfrm>
          <a:prstGeom prst="rect">
            <a:avLst/>
          </a:prstGeom>
        </p:spPr>
        <p:txBody>
          <a:bodyPr vert="horz" lIns="91440" tIns="45720" rIns="91440" bIns="45720" rtlCol="0" anchor="ctr"/>
          <a:lstStyle>
            <a:lvl1pPr algn="r">
              <a:defRPr sz="1200">
                <a:solidFill>
                  <a:srgbClr val="A4ADB6"/>
                </a:solidFill>
              </a:defRPr>
            </a:lvl1pPr>
          </a:lstStyle>
          <a:p>
            <a:r>
              <a:rPr lang="de-DE"/>
              <a:t> Folie </a:t>
            </a:r>
            <a:fld id="{812F24F4-33A2-4A6F-87E3-ABC44FA42587}" type="slidenum">
              <a:rPr lang="de-DE" smtClean="0"/>
              <a:pPr/>
              <a:t>‹Nr.›</a:t>
            </a:fld>
            <a:endParaRPr lang="de-DE" dirty="0"/>
          </a:p>
        </p:txBody>
      </p:sp>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274740" y="6120654"/>
            <a:ext cx="1245991" cy="602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245630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3"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blog.lehrermarktplatz.de/das-perfekte-arbeitsblatt-9fbc957e19bf#62c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sprachsensiblerfachunterricht.de/sprachlehren-und-lerne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sprachsensiblerfachunterricht.de/prinzipien"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sprachsensiblerfachunterricht.d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685800" y="1042326"/>
            <a:ext cx="7772400" cy="2000512"/>
          </a:xfrm>
        </p:spPr>
        <p:txBody>
          <a:bodyPr>
            <a:noAutofit/>
          </a:bodyPr>
          <a:lstStyle/>
          <a:p>
            <a:r>
              <a:rPr lang="de-DE" sz="4400" dirty="0"/>
              <a:t>Ergänzungsmodul: </a:t>
            </a:r>
            <a:br>
              <a:rPr lang="de-DE" sz="4400" dirty="0"/>
            </a:br>
            <a:r>
              <a:rPr lang="de-DE" sz="4400" dirty="0"/>
              <a:t>Quer- und Seiteneinstieg</a:t>
            </a:r>
          </a:p>
        </p:txBody>
      </p:sp>
      <p:sp>
        <p:nvSpPr>
          <p:cNvPr id="9" name="Untertitel 8"/>
          <p:cNvSpPr>
            <a:spLocks noGrp="1"/>
          </p:cNvSpPr>
          <p:nvPr>
            <p:ph type="subTitle" idx="1"/>
          </p:nvPr>
        </p:nvSpPr>
        <p:spPr>
          <a:xfrm>
            <a:off x="511140" y="4531216"/>
            <a:ext cx="7772400" cy="1479479"/>
          </a:xfrm>
        </p:spPr>
        <p:txBody>
          <a:bodyPr>
            <a:normAutofit/>
          </a:bodyPr>
          <a:lstStyle/>
          <a:p>
            <a:pPr>
              <a:spcBef>
                <a:spcPct val="0"/>
              </a:spcBef>
            </a:pPr>
            <a:endParaRPr lang="de-DE" altLang="de-DE" sz="2000" dirty="0">
              <a:solidFill>
                <a:schemeClr val="bg1"/>
              </a:solidFill>
              <a:latin typeface="Arial Rounded MT Bold" pitchFamily="34" charset="0"/>
              <a:cs typeface="Arial" charset="0"/>
            </a:endParaRPr>
          </a:p>
          <a:p>
            <a:pPr>
              <a:spcBef>
                <a:spcPct val="0"/>
              </a:spcBef>
            </a:pPr>
            <a:endParaRPr lang="de-DE" altLang="de-DE" sz="2000" dirty="0">
              <a:solidFill>
                <a:schemeClr val="bg1"/>
              </a:solidFill>
              <a:latin typeface="Arial Rounded MT Bold" pitchFamily="34" charset="0"/>
              <a:cs typeface="Arial" charset="0"/>
            </a:endParaRPr>
          </a:p>
          <a:p>
            <a:pPr>
              <a:spcBef>
                <a:spcPct val="0"/>
              </a:spcBef>
            </a:pPr>
            <a:endParaRPr lang="de-DE" altLang="de-DE" sz="2000" dirty="0">
              <a:solidFill>
                <a:schemeClr val="bg1"/>
              </a:solidFill>
              <a:latin typeface="Arial Rounded MT Bold" pitchFamily="34" charset="0"/>
              <a:cs typeface="Arial" charset="0"/>
            </a:endParaRPr>
          </a:p>
          <a:p>
            <a:pPr>
              <a:spcBef>
                <a:spcPct val="0"/>
              </a:spcBef>
            </a:pPr>
            <a:endParaRPr lang="de-DE" altLang="de-DE" sz="2000" dirty="0">
              <a:solidFill>
                <a:schemeClr val="bg1"/>
              </a:solidFill>
              <a:latin typeface="Arial Rounded MT Bold" pitchFamily="34" charset="0"/>
              <a:cs typeface="Arial" charset="0"/>
            </a:endParaRPr>
          </a:p>
          <a:p>
            <a:pPr>
              <a:spcBef>
                <a:spcPct val="0"/>
              </a:spcBef>
            </a:pPr>
            <a:endParaRPr lang="de-DE" altLang="de-DE" sz="2000" dirty="0">
              <a:solidFill>
                <a:schemeClr val="bg1"/>
              </a:solidFill>
              <a:latin typeface="Arial Rounded MT Bold" pitchFamily="34" charset="0"/>
              <a:cs typeface="Arial" charset="0"/>
            </a:endParaRPr>
          </a:p>
          <a:p>
            <a:pPr>
              <a:spcBef>
                <a:spcPct val="0"/>
              </a:spcBef>
            </a:pPr>
            <a:endParaRPr lang="de-DE" altLang="de-DE" sz="2000" dirty="0">
              <a:solidFill>
                <a:schemeClr val="bg1"/>
              </a:solidFill>
              <a:latin typeface="Arial Rounded MT Bold" pitchFamily="34" charset="0"/>
              <a:cs typeface="Arial" charset="0"/>
            </a:endParaRPr>
          </a:p>
          <a:p>
            <a:pPr>
              <a:spcBef>
                <a:spcPct val="0"/>
              </a:spcBef>
            </a:pPr>
            <a:endParaRPr lang="de-DE" altLang="de-DE" dirty="0">
              <a:solidFill>
                <a:schemeClr val="bg1"/>
              </a:solidFill>
              <a:latin typeface="Arial Rounded MT Bold" pitchFamily="34" charset="0"/>
              <a:cs typeface="Arial" charset="0"/>
            </a:endParaRPr>
          </a:p>
          <a:p>
            <a:endParaRPr lang="de-DE" dirty="0">
              <a:solidFill>
                <a:schemeClr val="bg1"/>
              </a:solidFill>
            </a:endParaRPr>
          </a:p>
        </p:txBody>
      </p:sp>
      <p:sp>
        <p:nvSpPr>
          <p:cNvPr id="11" name="Textplatzhalter 10"/>
          <p:cNvSpPr>
            <a:spLocks noGrp="1"/>
          </p:cNvSpPr>
          <p:nvPr>
            <p:ph type="body" sz="quarter" idx="13"/>
          </p:nvPr>
        </p:nvSpPr>
        <p:spPr/>
        <p:txBody>
          <a:bodyPr/>
          <a:lstStyle/>
          <a:p>
            <a:r>
              <a:rPr lang="de-DE" dirty="0"/>
              <a:t>5/2021</a:t>
            </a:r>
          </a:p>
        </p:txBody>
      </p:sp>
      <p:sp>
        <p:nvSpPr>
          <p:cNvPr id="7" name="Bildplatzhalter 2"/>
          <p:cNvSpPr>
            <a:spLocks noGrp="1"/>
          </p:cNvSpPr>
          <p:nvPr>
            <p:ph type="body" sz="quarter" idx="14"/>
          </p:nvPr>
        </p:nvSpPr>
        <p:spPr>
          <a:xfrm>
            <a:off x="5257801" y="5852160"/>
            <a:ext cx="1929383" cy="1060704"/>
          </a:xfrm>
        </p:spPr>
        <p:txBody>
          <a:bodyPr>
            <a:normAutofit/>
          </a:bodyPr>
          <a:lstStyle/>
          <a:p>
            <a:r>
              <a:rPr lang="de-DE" sz="1400" dirty="0"/>
              <a:t>Ergänzungsmodul QE</a:t>
            </a:r>
          </a:p>
          <a:p>
            <a:endParaRPr lang="de-DE" dirty="0"/>
          </a:p>
        </p:txBody>
      </p:sp>
      <p:sp>
        <p:nvSpPr>
          <p:cNvPr id="2" name="Textfeld 1"/>
          <p:cNvSpPr txBox="1"/>
          <p:nvPr/>
        </p:nvSpPr>
        <p:spPr>
          <a:xfrm>
            <a:off x="1133856" y="3721608"/>
            <a:ext cx="5848076" cy="523220"/>
          </a:xfrm>
          <a:prstGeom prst="rect">
            <a:avLst/>
          </a:prstGeom>
          <a:noFill/>
        </p:spPr>
        <p:txBody>
          <a:bodyPr wrap="none" rtlCol="0">
            <a:spAutoFit/>
          </a:bodyPr>
          <a:lstStyle/>
          <a:p>
            <a:r>
              <a:rPr lang="de-DE" altLang="de-DE" sz="2800" b="1" dirty="0">
                <a:solidFill>
                  <a:schemeClr val="bg1"/>
                </a:solidFill>
              </a:rPr>
              <a:t>Veranstaltung 6: Unterrichtsplanung 2</a:t>
            </a:r>
            <a:endParaRPr lang="de-DE" sz="2800" dirty="0">
              <a:solidFill>
                <a:schemeClr val="bg1"/>
              </a:solidFill>
            </a:endParaRPr>
          </a:p>
        </p:txBody>
      </p:sp>
    </p:spTree>
    <p:extLst>
      <p:ext uri="{BB962C8B-B14F-4D97-AF65-F5344CB8AC3E}">
        <p14:creationId xmlns:p14="http://schemas.microsoft.com/office/powerpoint/2010/main" val="887661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a:lnSpc>
                <a:spcPct val="110000"/>
              </a:lnSpc>
            </a:pPr>
            <a:r>
              <a:rPr lang="de-DE" sz="2600" dirty="0"/>
              <a:t>Bei „Problemschüler*innen“ </a:t>
            </a:r>
          </a:p>
          <a:p>
            <a:pPr lvl="1">
              <a:lnSpc>
                <a:spcPct val="110000"/>
              </a:lnSpc>
            </a:pPr>
            <a:r>
              <a:rPr lang="de-DE" sz="1900" dirty="0"/>
              <a:t>Verhalten,</a:t>
            </a:r>
          </a:p>
          <a:p>
            <a:pPr lvl="1">
              <a:lnSpc>
                <a:spcPct val="110000"/>
              </a:lnSpc>
            </a:pPr>
            <a:r>
              <a:rPr lang="de-DE" sz="1900" dirty="0"/>
              <a:t>Arbeitsverhalten,</a:t>
            </a:r>
          </a:p>
          <a:p>
            <a:pPr lvl="1">
              <a:lnSpc>
                <a:spcPct val="110000"/>
              </a:lnSpc>
            </a:pPr>
            <a:r>
              <a:rPr lang="de-DE" sz="1900" dirty="0"/>
              <a:t>Sozialverhalten,</a:t>
            </a:r>
          </a:p>
          <a:p>
            <a:pPr lvl="1">
              <a:lnSpc>
                <a:spcPct val="110000"/>
              </a:lnSpc>
            </a:pPr>
            <a:r>
              <a:rPr lang="de-DE" sz="1900" dirty="0"/>
              <a:t>Lernverhalten.</a:t>
            </a:r>
          </a:p>
          <a:p>
            <a:pPr>
              <a:lnSpc>
                <a:spcPct val="110000"/>
              </a:lnSpc>
            </a:pPr>
            <a:r>
              <a:rPr lang="de-DE" sz="2600" b="1" dirty="0">
                <a:solidFill>
                  <a:srgbClr val="FF0000"/>
                </a:solidFill>
              </a:rPr>
              <a:t>Wichtig!</a:t>
            </a:r>
            <a:r>
              <a:rPr lang="de-DE" sz="2600" b="1" dirty="0"/>
              <a:t> </a:t>
            </a:r>
          </a:p>
          <a:p>
            <a:pPr marL="0" indent="0">
              <a:lnSpc>
                <a:spcPct val="110000"/>
              </a:lnSpc>
              <a:buNone/>
            </a:pPr>
            <a:r>
              <a:rPr lang="de-DE" sz="2600" b="1" dirty="0"/>
              <a:t>Konsequenzen</a:t>
            </a:r>
            <a:r>
              <a:rPr lang="de-DE" sz="2600" dirty="0"/>
              <a:t> für den Unterricht aufzuzeigen, damit die Lernziele erreicht werden können!</a:t>
            </a:r>
          </a:p>
        </p:txBody>
      </p:sp>
      <p:sp>
        <p:nvSpPr>
          <p:cNvPr id="5" name="Bildplatzhalter 3"/>
          <p:cNvSpPr>
            <a:spLocks noGrp="1"/>
          </p:cNvSpPr>
          <p:nvPr>
            <p:ph type="title"/>
          </p:nvPr>
        </p:nvSpPr>
        <p:spPr/>
        <p:txBody>
          <a:bodyPr/>
          <a:lstStyle/>
          <a:p>
            <a:r>
              <a:rPr lang="de-DE" dirty="0"/>
              <a:t>Analyse der Lernausgangslage</a:t>
            </a:r>
          </a:p>
        </p:txBody>
      </p:sp>
    </p:spTree>
    <p:extLst>
      <p:ext uri="{BB962C8B-B14F-4D97-AF65-F5344CB8AC3E}">
        <p14:creationId xmlns:p14="http://schemas.microsoft.com/office/powerpoint/2010/main" val="2506055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10000"/>
          </a:bodyPr>
          <a:lstStyle/>
          <a:p>
            <a:pPr marL="0" indent="0">
              <a:lnSpc>
                <a:spcPct val="120000"/>
              </a:lnSpc>
              <a:buNone/>
            </a:pPr>
            <a:r>
              <a:rPr lang="de-DE" sz="4100" b="1" dirty="0"/>
              <a:t>Aufgabe:</a:t>
            </a:r>
          </a:p>
          <a:p>
            <a:pPr>
              <a:lnSpc>
                <a:spcPct val="120000"/>
              </a:lnSpc>
            </a:pPr>
            <a:endParaRPr lang="de-DE" dirty="0"/>
          </a:p>
          <a:p>
            <a:pPr>
              <a:lnSpc>
                <a:spcPct val="120000"/>
              </a:lnSpc>
            </a:pPr>
            <a:r>
              <a:rPr lang="de-DE" sz="2600" b="1" i="1" dirty="0">
                <a:latin typeface="+mn-lt"/>
              </a:rPr>
              <a:t>1. </a:t>
            </a:r>
            <a:r>
              <a:rPr lang="de-DE" sz="2600" dirty="0">
                <a:latin typeface="+mn-lt"/>
              </a:rPr>
              <a:t> Sammle die notwendigen Angaben zur Lernausgangslage in einer bestimmten Lerngruppe zu einer Stunde, die du kürzlich gehalten hast.</a:t>
            </a:r>
          </a:p>
          <a:p>
            <a:pPr>
              <a:lnSpc>
                <a:spcPct val="120000"/>
              </a:lnSpc>
            </a:pPr>
            <a:r>
              <a:rPr lang="de-DE" sz="2600" b="1" i="1" dirty="0">
                <a:latin typeface="+mn-lt"/>
              </a:rPr>
              <a:t>2.</a:t>
            </a:r>
            <a:r>
              <a:rPr lang="de-DE" sz="2600" dirty="0">
                <a:latin typeface="+mn-lt"/>
              </a:rPr>
              <a:t> Stellt euch die jeweilige Lernausgangslage vor und begründet, warum die ausgewählten Angaben für diese Stunde relevant sind.</a:t>
            </a:r>
          </a:p>
        </p:txBody>
      </p:sp>
      <p:sp>
        <p:nvSpPr>
          <p:cNvPr id="3" name="Titel 2"/>
          <p:cNvSpPr>
            <a:spLocks noGrp="1"/>
          </p:cNvSpPr>
          <p:nvPr>
            <p:ph type="title"/>
          </p:nvPr>
        </p:nvSpPr>
        <p:spPr/>
        <p:txBody>
          <a:bodyPr/>
          <a:lstStyle/>
          <a:p>
            <a:r>
              <a:rPr lang="de-DE" dirty="0"/>
              <a:t>Analyse der Lernausgangslage</a:t>
            </a:r>
          </a:p>
        </p:txBody>
      </p:sp>
      <p:pic>
        <p:nvPicPr>
          <p:cNvPr id="4" name="Picture 7" descr="Quellbild anzeigen">
            <a:extLst>
              <a:ext uri="{FF2B5EF4-FFF2-40B4-BE49-F238E27FC236}">
                <a16:creationId xmlns:a16="http://schemas.microsoft.com/office/drawing/2014/main" id="{375A9F96-F8F2-4F1A-A4D8-6E53F9C37E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4218" y="1704074"/>
            <a:ext cx="1426748" cy="10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Quellbild anzeigen">
            <a:extLst>
              <a:ext uri="{FF2B5EF4-FFF2-40B4-BE49-F238E27FC236}">
                <a16:creationId xmlns:a16="http://schemas.microsoft.com/office/drawing/2014/main" id="{70B16A9D-5909-4365-954F-2CF584F08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738" y="1557425"/>
            <a:ext cx="1107326" cy="133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845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lgn="ctr">
              <a:buNone/>
            </a:pPr>
            <a:endParaRPr lang="de-DE" dirty="0"/>
          </a:p>
          <a:p>
            <a:pPr marL="0" indent="0" algn="ctr">
              <a:lnSpc>
                <a:spcPct val="100000"/>
              </a:lnSpc>
              <a:buNone/>
            </a:pPr>
            <a:r>
              <a:rPr lang="de-DE" dirty="0"/>
              <a:t>„Ein Lernziel beschreibt den Zuwachs an Wissen, Fähigkeiten und Fertigkeiten, den der Lernende am Ende des Lernprozesses erworben haben soll.“</a:t>
            </a:r>
          </a:p>
        </p:txBody>
      </p:sp>
      <p:sp>
        <p:nvSpPr>
          <p:cNvPr id="3" name="Titel 2"/>
          <p:cNvSpPr>
            <a:spLocks noGrp="1"/>
          </p:cNvSpPr>
          <p:nvPr>
            <p:ph type="title"/>
          </p:nvPr>
        </p:nvSpPr>
        <p:spPr/>
        <p:txBody>
          <a:bodyPr/>
          <a:lstStyle/>
          <a:p>
            <a:r>
              <a:rPr lang="de-DE" dirty="0"/>
              <a:t>Lernziele/Hauptintention/</a:t>
            </a:r>
            <a:br>
              <a:rPr lang="de-DE" dirty="0"/>
            </a:br>
            <a:r>
              <a:rPr lang="de-DE" dirty="0"/>
              <a:t>Kompetenzzuwachs</a:t>
            </a:r>
          </a:p>
        </p:txBody>
      </p:sp>
      <p:sp>
        <p:nvSpPr>
          <p:cNvPr id="5" name="Textfeld 4"/>
          <p:cNvSpPr txBox="1"/>
          <p:nvPr/>
        </p:nvSpPr>
        <p:spPr>
          <a:xfrm>
            <a:off x="822960" y="6125140"/>
            <a:ext cx="3607078" cy="276999"/>
          </a:xfrm>
          <a:prstGeom prst="rect">
            <a:avLst/>
          </a:prstGeom>
          <a:noFill/>
        </p:spPr>
        <p:txBody>
          <a:bodyPr wrap="none" rtlCol="0">
            <a:spAutoFit/>
          </a:bodyPr>
          <a:lstStyle/>
          <a:p>
            <a:r>
              <a:rPr lang="de-DE" sz="1200" dirty="0"/>
              <a:t>(Vgl. Hartmut </a:t>
            </a:r>
            <a:r>
              <a:rPr lang="de-DE" sz="1200" dirty="0" err="1"/>
              <a:t>Lenhard</a:t>
            </a:r>
            <a:r>
              <a:rPr lang="de-DE" sz="1200" dirty="0"/>
              <a:t>, 2003, zitiert nach Hoppe 2021.)</a:t>
            </a:r>
          </a:p>
        </p:txBody>
      </p:sp>
    </p:spTree>
    <p:extLst>
      <p:ext uri="{BB962C8B-B14F-4D97-AF65-F5344CB8AC3E}">
        <p14:creationId xmlns:p14="http://schemas.microsoft.com/office/powerpoint/2010/main" val="1318749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pPr marL="0" indent="0">
              <a:lnSpc>
                <a:spcPct val="100000"/>
              </a:lnSpc>
              <a:buNone/>
            </a:pPr>
            <a:r>
              <a:rPr lang="de-DE" dirty="0"/>
              <a:t>Nach einer Unterrichtsstunde sollen die Schülerinnen und Schüler </a:t>
            </a:r>
            <a:r>
              <a:rPr lang="de-DE" b="1" dirty="0"/>
              <a:t>mehr können </a:t>
            </a:r>
            <a:r>
              <a:rPr lang="de-DE" dirty="0"/>
              <a:t>oder </a:t>
            </a:r>
            <a:r>
              <a:rPr lang="de-DE" b="1" dirty="0"/>
              <a:t>wissen</a:t>
            </a:r>
            <a:r>
              <a:rPr lang="de-DE" dirty="0"/>
              <a:t> als zu Beginn.</a:t>
            </a:r>
          </a:p>
          <a:p>
            <a:pPr marL="0" indent="0">
              <a:lnSpc>
                <a:spcPct val="100000"/>
              </a:lnSpc>
              <a:buNone/>
            </a:pPr>
            <a:endParaRPr lang="de-DE" dirty="0"/>
          </a:p>
          <a:p>
            <a:pPr marL="0" indent="0">
              <a:lnSpc>
                <a:spcPct val="100000"/>
              </a:lnSpc>
              <a:buNone/>
            </a:pPr>
            <a:r>
              <a:rPr lang="de-DE" dirty="0"/>
              <a:t>Der Lernende …</a:t>
            </a:r>
          </a:p>
          <a:p>
            <a:pPr lvl="1">
              <a:lnSpc>
                <a:spcPct val="100000"/>
              </a:lnSpc>
            </a:pPr>
            <a:r>
              <a:rPr lang="de-DE" dirty="0"/>
              <a:t>weiß etwas, was er vorher nicht wusste.</a:t>
            </a:r>
          </a:p>
          <a:p>
            <a:pPr lvl="1">
              <a:lnSpc>
                <a:spcPct val="100000"/>
              </a:lnSpc>
            </a:pPr>
            <a:r>
              <a:rPr lang="de-DE" dirty="0"/>
              <a:t>kann etwas, was er vorher nicht konnte.</a:t>
            </a:r>
          </a:p>
          <a:p>
            <a:pPr lvl="1">
              <a:lnSpc>
                <a:spcPct val="100000"/>
              </a:lnSpc>
            </a:pPr>
            <a:r>
              <a:rPr lang="de-DE" dirty="0"/>
              <a:t>hat eine Einstellung zu einem Problem, die er vorher nicht hatte.</a:t>
            </a:r>
          </a:p>
          <a:p>
            <a:pPr lvl="1"/>
            <a:endParaRPr lang="de-DE" dirty="0"/>
          </a:p>
        </p:txBody>
      </p:sp>
      <p:sp>
        <p:nvSpPr>
          <p:cNvPr id="3" name="Titel 2"/>
          <p:cNvSpPr>
            <a:spLocks noGrp="1"/>
          </p:cNvSpPr>
          <p:nvPr>
            <p:ph type="title"/>
          </p:nvPr>
        </p:nvSpPr>
        <p:spPr/>
        <p:txBody>
          <a:bodyPr>
            <a:normAutofit fontScale="90000"/>
          </a:bodyPr>
          <a:lstStyle/>
          <a:p>
            <a:r>
              <a:rPr lang="de-DE" dirty="0"/>
              <a:t>Lernziele/Hauptintention/</a:t>
            </a:r>
            <a:br>
              <a:rPr lang="de-DE" dirty="0"/>
            </a:br>
            <a:r>
              <a:rPr lang="de-DE" dirty="0"/>
              <a:t>Kompetenzzuwachs formulieren</a:t>
            </a:r>
          </a:p>
        </p:txBody>
      </p:sp>
      <p:sp>
        <p:nvSpPr>
          <p:cNvPr id="5" name="Textfeld 4"/>
          <p:cNvSpPr txBox="1"/>
          <p:nvPr/>
        </p:nvSpPr>
        <p:spPr>
          <a:xfrm>
            <a:off x="804672" y="6208776"/>
            <a:ext cx="4968091" cy="276999"/>
          </a:xfrm>
          <a:prstGeom prst="rect">
            <a:avLst/>
          </a:prstGeom>
          <a:noFill/>
        </p:spPr>
        <p:txBody>
          <a:bodyPr wrap="none" rtlCol="0">
            <a:spAutoFit/>
          </a:bodyPr>
          <a:lstStyle/>
          <a:p>
            <a:r>
              <a:rPr lang="de-DE" sz="1200" dirty="0"/>
              <a:t>(Vgl. Günther Hoppe: Handbuch Quereinsteiger. Frankfurt/Main 2021. S. 52ff)</a:t>
            </a:r>
          </a:p>
        </p:txBody>
      </p:sp>
    </p:spTree>
    <p:extLst>
      <p:ext uri="{BB962C8B-B14F-4D97-AF65-F5344CB8AC3E}">
        <p14:creationId xmlns:p14="http://schemas.microsoft.com/office/powerpoint/2010/main" val="1031436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62500" lnSpcReduction="20000"/>
          </a:bodyPr>
          <a:lstStyle/>
          <a:p>
            <a:pPr marL="0" indent="0">
              <a:lnSpc>
                <a:spcPct val="120000"/>
              </a:lnSpc>
              <a:buNone/>
            </a:pPr>
            <a:r>
              <a:rPr lang="de-DE" sz="3800" dirty="0"/>
              <a:t>Folgende Fragen helfen bei der Formulierung der Lernziele:</a:t>
            </a:r>
          </a:p>
          <a:p>
            <a:pPr>
              <a:lnSpc>
                <a:spcPct val="120000"/>
              </a:lnSpc>
            </a:pPr>
            <a:endParaRPr lang="de-DE" dirty="0"/>
          </a:p>
          <a:p>
            <a:pPr>
              <a:lnSpc>
                <a:spcPct val="120000"/>
              </a:lnSpc>
            </a:pPr>
            <a:r>
              <a:rPr lang="de-DE" dirty="0"/>
              <a:t>Zu welchen Erkenntnissen, Einsichten, Fähigkeiten, Erfahrungen oder Arbeitstechniken möchte ich die Lernenden führen?</a:t>
            </a:r>
          </a:p>
          <a:p>
            <a:pPr>
              <a:lnSpc>
                <a:spcPct val="120000"/>
              </a:lnSpc>
            </a:pPr>
            <a:r>
              <a:rPr lang="de-DE" dirty="0"/>
              <a:t>Welche Teilbereiche müssen differenziert werden?</a:t>
            </a:r>
          </a:p>
          <a:p>
            <a:pPr>
              <a:lnSpc>
                <a:spcPct val="120000"/>
              </a:lnSpc>
            </a:pPr>
            <a:r>
              <a:rPr lang="de-DE" dirty="0"/>
              <a:t>Welches Wissen oder Können soll geübt und gefestigt werden?</a:t>
            </a:r>
          </a:p>
          <a:p>
            <a:pPr>
              <a:lnSpc>
                <a:spcPct val="120000"/>
              </a:lnSpc>
            </a:pPr>
            <a:r>
              <a:rPr lang="de-DE" dirty="0"/>
              <a:t>Wie kann ich das Gelernte überprüfen?</a:t>
            </a:r>
          </a:p>
          <a:p>
            <a:pPr>
              <a:lnSpc>
                <a:spcPct val="120000"/>
              </a:lnSpc>
            </a:pPr>
            <a:r>
              <a:rPr lang="de-DE" dirty="0"/>
              <a:t>Welche Medien und Materialien stehen zur Verfügung?</a:t>
            </a:r>
          </a:p>
          <a:p>
            <a:pPr>
              <a:lnSpc>
                <a:spcPct val="120000"/>
              </a:lnSpc>
            </a:pPr>
            <a:r>
              <a:rPr lang="de-DE" dirty="0"/>
              <a:t>Welche räumlichen Bedingungen sind vorhanden?</a:t>
            </a:r>
          </a:p>
        </p:txBody>
      </p:sp>
      <p:sp>
        <p:nvSpPr>
          <p:cNvPr id="3" name="Titel 2"/>
          <p:cNvSpPr>
            <a:spLocks noGrp="1"/>
          </p:cNvSpPr>
          <p:nvPr>
            <p:ph type="title"/>
          </p:nvPr>
        </p:nvSpPr>
        <p:spPr/>
        <p:txBody>
          <a:bodyPr>
            <a:normAutofit fontScale="90000"/>
          </a:bodyPr>
          <a:lstStyle/>
          <a:p>
            <a:r>
              <a:rPr lang="de-DE" dirty="0"/>
              <a:t>Lernziele/Hauptintention/</a:t>
            </a:r>
            <a:br>
              <a:rPr lang="de-DE" dirty="0"/>
            </a:br>
            <a:r>
              <a:rPr lang="de-DE" dirty="0"/>
              <a:t>Kompetenzzuwachs formulieren</a:t>
            </a:r>
          </a:p>
        </p:txBody>
      </p:sp>
    </p:spTree>
    <p:extLst>
      <p:ext uri="{BB962C8B-B14F-4D97-AF65-F5344CB8AC3E}">
        <p14:creationId xmlns:p14="http://schemas.microsoft.com/office/powerpoint/2010/main" val="2454430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lnSpc>
                <a:spcPct val="100000"/>
              </a:lnSpc>
            </a:pPr>
            <a:r>
              <a:rPr lang="de-DE" sz="2400" dirty="0"/>
              <a:t>Lernziele werden in Form von </a:t>
            </a:r>
            <a:r>
              <a:rPr lang="de-DE" sz="2400" b="1" dirty="0"/>
              <a:t>Kompetenzen</a:t>
            </a:r>
            <a:r>
              <a:rPr lang="de-DE" sz="2400" dirty="0"/>
              <a:t> formuliert: Inhalte werden mit Fähigkeiten und Fertigkeiten verbunden.</a:t>
            </a:r>
          </a:p>
          <a:p>
            <a:endParaRPr lang="de-DE" dirty="0"/>
          </a:p>
        </p:txBody>
      </p:sp>
      <p:sp>
        <p:nvSpPr>
          <p:cNvPr id="3" name="Titel 2"/>
          <p:cNvSpPr>
            <a:spLocks noGrp="1"/>
          </p:cNvSpPr>
          <p:nvPr>
            <p:ph type="title"/>
          </p:nvPr>
        </p:nvSpPr>
        <p:spPr/>
        <p:txBody>
          <a:bodyPr>
            <a:normAutofit fontScale="90000"/>
          </a:bodyPr>
          <a:lstStyle/>
          <a:p>
            <a:r>
              <a:rPr lang="de-DE" dirty="0"/>
              <a:t>Lernziele/Hauptintention/</a:t>
            </a:r>
            <a:br>
              <a:rPr lang="de-DE" dirty="0"/>
            </a:br>
            <a:r>
              <a:rPr lang="de-DE" dirty="0"/>
              <a:t>Kompetenzzuwachs formulieren</a:t>
            </a:r>
          </a:p>
        </p:txBody>
      </p:sp>
      <p:pic>
        <p:nvPicPr>
          <p:cNvPr id="5" name="Inhaltsplatzhalter 4">
            <a:extLst>
              <a:ext uri="{FF2B5EF4-FFF2-40B4-BE49-F238E27FC236}">
                <a16:creationId xmlns:a16="http://schemas.microsoft.com/office/drawing/2014/main" id="{04BE372F-BAF0-4ECA-A2D8-437965573DE8}"/>
              </a:ext>
            </a:extLst>
          </p:cNvPr>
          <p:cNvPicPr>
            <a:picLocks noChangeAspect="1"/>
          </p:cNvPicPr>
          <p:nvPr/>
        </p:nvPicPr>
        <p:blipFill>
          <a:blip r:embed="rId2"/>
          <a:stretch>
            <a:fillRect/>
          </a:stretch>
        </p:blipFill>
        <p:spPr>
          <a:xfrm>
            <a:off x="2395729" y="3118104"/>
            <a:ext cx="4422624" cy="3218688"/>
          </a:xfrm>
          <a:prstGeom prst="rect">
            <a:avLst/>
          </a:prstGeom>
        </p:spPr>
      </p:pic>
      <p:sp>
        <p:nvSpPr>
          <p:cNvPr id="6" name="Textfeld 5"/>
          <p:cNvSpPr txBox="1"/>
          <p:nvPr/>
        </p:nvSpPr>
        <p:spPr>
          <a:xfrm>
            <a:off x="813816" y="6428232"/>
            <a:ext cx="2907399" cy="276999"/>
          </a:xfrm>
          <a:prstGeom prst="rect">
            <a:avLst/>
          </a:prstGeom>
          <a:noFill/>
        </p:spPr>
        <p:txBody>
          <a:bodyPr wrap="none" rtlCol="0">
            <a:spAutoFit/>
          </a:bodyPr>
          <a:lstStyle/>
          <a:p>
            <a:r>
              <a:rPr lang="de-DE" sz="1200" dirty="0"/>
              <a:t>(Vgl. Veranstaltung 2: Unterrichtsplanung 1)</a:t>
            </a:r>
          </a:p>
        </p:txBody>
      </p:sp>
    </p:spTree>
    <p:extLst>
      <p:ext uri="{BB962C8B-B14F-4D97-AF65-F5344CB8AC3E}">
        <p14:creationId xmlns:p14="http://schemas.microsoft.com/office/powerpoint/2010/main" val="129270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10000"/>
          </a:bodyPr>
          <a:lstStyle/>
          <a:p>
            <a:pPr>
              <a:lnSpc>
                <a:spcPct val="120000"/>
              </a:lnSpc>
            </a:pPr>
            <a:r>
              <a:rPr lang="de-DE" dirty="0">
                <a:latin typeface="+mn-lt"/>
              </a:rPr>
              <a:t>Beschreibe das angestrebte </a:t>
            </a:r>
            <a:r>
              <a:rPr lang="de-DE" b="1" dirty="0">
                <a:latin typeface="+mn-lt"/>
              </a:rPr>
              <a:t>Ergebnis</a:t>
            </a:r>
            <a:r>
              <a:rPr lang="de-DE" dirty="0">
                <a:latin typeface="+mn-lt"/>
              </a:rPr>
              <a:t> des Unterrichts:</a:t>
            </a:r>
          </a:p>
          <a:p>
            <a:pPr lvl="1">
              <a:lnSpc>
                <a:spcPct val="120000"/>
              </a:lnSpc>
            </a:pPr>
            <a:r>
              <a:rPr lang="de-DE" i="1" dirty="0">
                <a:latin typeface="+mn-lt"/>
              </a:rPr>
              <a:t>Die Schülerinnen und Schüler können…</a:t>
            </a:r>
          </a:p>
          <a:p>
            <a:pPr>
              <a:lnSpc>
                <a:spcPct val="120000"/>
              </a:lnSpc>
            </a:pPr>
            <a:r>
              <a:rPr lang="de-DE" b="1" dirty="0">
                <a:latin typeface="+mn-lt"/>
              </a:rPr>
              <a:t>Verben</a:t>
            </a:r>
            <a:r>
              <a:rPr lang="de-DE" dirty="0">
                <a:latin typeface="+mn-lt"/>
              </a:rPr>
              <a:t>, die das </a:t>
            </a:r>
            <a:r>
              <a:rPr lang="de-DE" b="1" dirty="0">
                <a:latin typeface="+mn-lt"/>
              </a:rPr>
              <a:t>Lernergebnis </a:t>
            </a:r>
            <a:r>
              <a:rPr lang="de-DE" dirty="0">
                <a:latin typeface="+mn-lt"/>
              </a:rPr>
              <a:t>bestimmen.</a:t>
            </a:r>
          </a:p>
          <a:p>
            <a:pPr>
              <a:lnSpc>
                <a:spcPct val="120000"/>
              </a:lnSpc>
            </a:pPr>
            <a:r>
              <a:rPr lang="de-DE" b="1" dirty="0">
                <a:latin typeface="+mn-lt"/>
              </a:rPr>
              <a:t>Operatoren, </a:t>
            </a:r>
            <a:r>
              <a:rPr lang="de-DE" dirty="0">
                <a:latin typeface="+mn-lt"/>
              </a:rPr>
              <a:t>die das </a:t>
            </a:r>
            <a:r>
              <a:rPr lang="de-DE" b="1" dirty="0">
                <a:latin typeface="+mn-lt"/>
              </a:rPr>
              <a:t>Anforderungsniveau</a:t>
            </a:r>
            <a:r>
              <a:rPr lang="de-DE" dirty="0">
                <a:latin typeface="+mn-lt"/>
              </a:rPr>
              <a:t> abbilden:</a:t>
            </a:r>
          </a:p>
          <a:p>
            <a:pPr lvl="1">
              <a:lnSpc>
                <a:spcPct val="120000"/>
              </a:lnSpc>
            </a:pPr>
            <a:r>
              <a:rPr lang="de-DE" i="1" dirty="0">
                <a:latin typeface="+mn-lt"/>
              </a:rPr>
              <a:t>benennen …</a:t>
            </a:r>
          </a:p>
          <a:p>
            <a:pPr lvl="1">
              <a:lnSpc>
                <a:spcPct val="120000"/>
              </a:lnSpc>
            </a:pPr>
            <a:r>
              <a:rPr lang="de-DE" i="1" dirty="0">
                <a:latin typeface="+mn-lt"/>
              </a:rPr>
              <a:t>beschreiben …</a:t>
            </a:r>
          </a:p>
          <a:p>
            <a:pPr lvl="1">
              <a:lnSpc>
                <a:spcPct val="120000"/>
              </a:lnSpc>
            </a:pPr>
            <a:r>
              <a:rPr lang="de-DE" i="1" dirty="0">
                <a:latin typeface="+mn-lt"/>
              </a:rPr>
              <a:t>erläutern …</a:t>
            </a:r>
          </a:p>
          <a:p>
            <a:pPr>
              <a:lnSpc>
                <a:spcPct val="120000"/>
              </a:lnSpc>
            </a:pPr>
            <a:r>
              <a:rPr lang="de-DE" dirty="0">
                <a:latin typeface="+mn-lt"/>
              </a:rPr>
              <a:t>Nutze die </a:t>
            </a:r>
            <a:r>
              <a:rPr lang="de-DE" b="1" dirty="0">
                <a:latin typeface="+mn-lt"/>
              </a:rPr>
              <a:t>Fachanforderungen.</a:t>
            </a:r>
          </a:p>
        </p:txBody>
      </p:sp>
      <p:sp>
        <p:nvSpPr>
          <p:cNvPr id="3" name="Titel 2"/>
          <p:cNvSpPr>
            <a:spLocks noGrp="1"/>
          </p:cNvSpPr>
          <p:nvPr>
            <p:ph type="title"/>
          </p:nvPr>
        </p:nvSpPr>
        <p:spPr/>
        <p:txBody>
          <a:bodyPr>
            <a:normAutofit/>
          </a:bodyPr>
          <a:lstStyle/>
          <a:p>
            <a:r>
              <a:rPr lang="de-DE" sz="4000" dirty="0"/>
              <a:t>Tipps zur Kompetenzformulierung</a:t>
            </a:r>
          </a:p>
        </p:txBody>
      </p:sp>
    </p:spTree>
    <p:extLst>
      <p:ext uri="{BB962C8B-B14F-4D97-AF65-F5344CB8AC3E}">
        <p14:creationId xmlns:p14="http://schemas.microsoft.com/office/powerpoint/2010/main" val="2344970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lnSpc>
                <a:spcPct val="100000"/>
              </a:lnSpc>
              <a:buNone/>
            </a:pPr>
            <a:r>
              <a:rPr lang="de-DE" sz="3500" b="1" dirty="0"/>
              <a:t>Aufgabe:</a:t>
            </a:r>
          </a:p>
          <a:p>
            <a:pPr>
              <a:lnSpc>
                <a:spcPct val="100000"/>
              </a:lnSpc>
            </a:pPr>
            <a:endParaRPr lang="de-DE" dirty="0"/>
          </a:p>
          <a:p>
            <a:pPr marL="0" indent="0">
              <a:lnSpc>
                <a:spcPct val="100000"/>
              </a:lnSpc>
              <a:buNone/>
            </a:pPr>
            <a:r>
              <a:rPr lang="de-DE" sz="2400" b="1" i="1" dirty="0">
                <a:latin typeface="+mn-lt"/>
              </a:rPr>
              <a:t>1) </a:t>
            </a:r>
            <a:r>
              <a:rPr lang="de-DE" sz="2400" dirty="0">
                <a:latin typeface="+mn-lt"/>
              </a:rPr>
              <a:t>Formuliere die Hauptintention und einige zu fördernde Kompetenzen für eine Unterrichtsstunde, die du demnächst halten wirst.</a:t>
            </a:r>
          </a:p>
          <a:p>
            <a:pPr marL="0" indent="0">
              <a:lnSpc>
                <a:spcPct val="100000"/>
              </a:lnSpc>
              <a:buNone/>
            </a:pPr>
            <a:r>
              <a:rPr lang="de-DE" sz="2400" b="1" i="1" dirty="0">
                <a:latin typeface="+mn-lt"/>
              </a:rPr>
              <a:t>2) </a:t>
            </a:r>
            <a:r>
              <a:rPr lang="de-DE" sz="2400" dirty="0">
                <a:latin typeface="+mn-lt"/>
              </a:rPr>
              <a:t>Besprecht eure Formulierungen und überarbeitet sie ggf.</a:t>
            </a:r>
          </a:p>
          <a:p>
            <a:pPr marL="0" indent="0">
              <a:lnSpc>
                <a:spcPct val="100000"/>
              </a:lnSpc>
              <a:buNone/>
            </a:pPr>
            <a:endParaRPr lang="de-DE" sz="2400" dirty="0">
              <a:latin typeface="+mn-lt"/>
            </a:endParaRPr>
          </a:p>
          <a:p>
            <a:pPr marL="0" indent="0">
              <a:lnSpc>
                <a:spcPct val="100000"/>
              </a:lnSpc>
              <a:buNone/>
            </a:pPr>
            <a:endParaRPr lang="de-DE" sz="2400" dirty="0"/>
          </a:p>
        </p:txBody>
      </p:sp>
      <p:sp>
        <p:nvSpPr>
          <p:cNvPr id="3" name="Titel 2"/>
          <p:cNvSpPr>
            <a:spLocks noGrp="1"/>
          </p:cNvSpPr>
          <p:nvPr>
            <p:ph type="title"/>
          </p:nvPr>
        </p:nvSpPr>
        <p:spPr>
          <a:xfrm>
            <a:off x="612813" y="225425"/>
            <a:ext cx="4439477" cy="1332000"/>
          </a:xfrm>
        </p:spPr>
        <p:txBody>
          <a:bodyPr>
            <a:normAutofit/>
          </a:bodyPr>
          <a:lstStyle/>
          <a:p>
            <a:r>
              <a:rPr lang="de-DE" sz="3600" dirty="0">
                <a:latin typeface="+mn-lt"/>
              </a:rPr>
              <a:t>Lernziele formulieren</a:t>
            </a:r>
          </a:p>
        </p:txBody>
      </p:sp>
      <p:pic>
        <p:nvPicPr>
          <p:cNvPr id="4" name="Picture 7" descr="Quellbild anzeigen">
            <a:extLst>
              <a:ext uri="{FF2B5EF4-FFF2-40B4-BE49-F238E27FC236}">
                <a16:creationId xmlns:a16="http://schemas.microsoft.com/office/drawing/2014/main" id="{33ACB205-42EA-451A-A5D1-71564EADD6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7999" y="364193"/>
            <a:ext cx="1426748" cy="10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15 Minuten Timer – 123Timer">
            <a:extLst>
              <a:ext uri="{FF2B5EF4-FFF2-40B4-BE49-F238E27FC236}">
                <a16:creationId xmlns:a16="http://schemas.microsoft.com/office/drawing/2014/main" id="{FF46E283-8A61-4807-841D-FD3D0E6855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8473" y="329612"/>
            <a:ext cx="1123624" cy="112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029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62500" lnSpcReduction="20000"/>
          </a:bodyPr>
          <a:lstStyle/>
          <a:p>
            <a:pPr>
              <a:lnSpc>
                <a:spcPct val="120000"/>
              </a:lnSpc>
            </a:pPr>
            <a:r>
              <a:rPr lang="de-DE" dirty="0"/>
              <a:t>Aufgabe der Sachanalyse ist es, die sachliche Struktur des Unterrichtsgegenstandes darzulegen.</a:t>
            </a:r>
          </a:p>
          <a:p>
            <a:pPr>
              <a:lnSpc>
                <a:spcPct val="120000"/>
              </a:lnSpc>
            </a:pPr>
            <a:r>
              <a:rPr lang="de-DE" dirty="0"/>
              <a:t>Je gründlicher die Analyse des Unterrichtsgegenstandes erfolgt, desto besser lässt sich der Unterricht didaktisch aufbereiten.</a:t>
            </a:r>
          </a:p>
          <a:p>
            <a:pPr>
              <a:lnSpc>
                <a:spcPct val="120000"/>
              </a:lnSpc>
            </a:pPr>
            <a:r>
              <a:rPr lang="de-DE" dirty="0"/>
              <a:t>Die inhaltliche Auswahl wird noch einmal nachvollzogen, um sich klar zu machen, aus welchen Bestandteilen der Inhalt besteht, wie diese Bestandteile zusammenhängen und wie das Ganze mit anderen Inhalten verknüpft ist.</a:t>
            </a:r>
          </a:p>
          <a:p>
            <a:pPr>
              <a:lnSpc>
                <a:spcPct val="120000"/>
              </a:lnSpc>
            </a:pPr>
            <a:r>
              <a:rPr lang="de-DE" dirty="0"/>
              <a:t>Man sollte sich aus verschiedenen Quellen informieren: </a:t>
            </a:r>
            <a:r>
              <a:rPr lang="de-DE" i="1" dirty="0"/>
              <a:t>Fachliteratur, Nachschlagewerke, Fachanforderungen, Schulbücher, Internet …</a:t>
            </a:r>
          </a:p>
          <a:p>
            <a:pPr>
              <a:lnSpc>
                <a:spcPct val="120000"/>
              </a:lnSpc>
            </a:pPr>
            <a:r>
              <a:rPr lang="de-DE" dirty="0"/>
              <a:t>Die vielfältigen Informationen und Quellen sollen so geordnet werden, dass eine Sachstruktur sichtbar wird.</a:t>
            </a:r>
          </a:p>
        </p:txBody>
      </p:sp>
      <p:sp>
        <p:nvSpPr>
          <p:cNvPr id="3" name="Titel 2"/>
          <p:cNvSpPr>
            <a:spLocks noGrp="1"/>
          </p:cNvSpPr>
          <p:nvPr>
            <p:ph type="title"/>
          </p:nvPr>
        </p:nvSpPr>
        <p:spPr>
          <a:xfrm>
            <a:off x="612813" y="225425"/>
            <a:ext cx="4975187" cy="1332000"/>
          </a:xfrm>
        </p:spPr>
        <p:txBody>
          <a:bodyPr/>
          <a:lstStyle/>
          <a:p>
            <a:r>
              <a:rPr lang="de-DE" dirty="0"/>
              <a:t>Sachanalyse</a:t>
            </a:r>
          </a:p>
        </p:txBody>
      </p:sp>
      <p:sp>
        <p:nvSpPr>
          <p:cNvPr id="6" name="Textfeld 5"/>
          <p:cNvSpPr txBox="1"/>
          <p:nvPr/>
        </p:nvSpPr>
        <p:spPr>
          <a:xfrm>
            <a:off x="612647" y="6163056"/>
            <a:ext cx="5887637" cy="553998"/>
          </a:xfrm>
          <a:prstGeom prst="rect">
            <a:avLst/>
          </a:prstGeom>
          <a:noFill/>
        </p:spPr>
        <p:txBody>
          <a:bodyPr wrap="none" rtlCol="0">
            <a:spAutoFit/>
          </a:bodyPr>
          <a:lstStyle/>
          <a:p>
            <a:r>
              <a:rPr lang="de-DE" sz="1200" dirty="0"/>
              <a:t>(Vgl. Marc </a:t>
            </a:r>
            <a:r>
              <a:rPr lang="de-DE" sz="1200" dirty="0" err="1"/>
              <a:t>Böhmann</a:t>
            </a:r>
            <a:r>
              <a:rPr lang="de-DE" sz="1200" dirty="0"/>
              <a:t>: Das Quereinsteiger-Buch. Weinheim und Basel. 2. Aufl. 2020. S. 113 ff)</a:t>
            </a:r>
          </a:p>
          <a:p>
            <a:endParaRPr lang="de-DE" dirty="0"/>
          </a:p>
        </p:txBody>
      </p:sp>
    </p:spTree>
    <p:extLst>
      <p:ext uri="{BB962C8B-B14F-4D97-AF65-F5344CB8AC3E}">
        <p14:creationId xmlns:p14="http://schemas.microsoft.com/office/powerpoint/2010/main" val="4112199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20000"/>
          </a:bodyPr>
          <a:lstStyle/>
          <a:p>
            <a:pPr>
              <a:lnSpc>
                <a:spcPct val="110000"/>
              </a:lnSpc>
            </a:pPr>
            <a:r>
              <a:rPr lang="de-DE" b="1" dirty="0">
                <a:latin typeface="+mn-lt"/>
              </a:rPr>
              <a:t>begründete Auswahl</a:t>
            </a:r>
            <a:r>
              <a:rPr lang="de-DE" dirty="0">
                <a:latin typeface="+mn-lt"/>
              </a:rPr>
              <a:t> der Unterrichtsinhalte </a:t>
            </a:r>
          </a:p>
          <a:p>
            <a:pPr>
              <a:lnSpc>
                <a:spcPct val="110000"/>
              </a:lnSpc>
            </a:pPr>
            <a:r>
              <a:rPr lang="de-DE" dirty="0">
                <a:latin typeface="+mn-lt"/>
              </a:rPr>
              <a:t>Die didaktische Analyse soll folgende Frage beantworten:</a:t>
            </a:r>
          </a:p>
          <a:p>
            <a:pPr lvl="1">
              <a:lnSpc>
                <a:spcPct val="110000"/>
              </a:lnSpc>
            </a:pPr>
            <a:endParaRPr lang="de-DE" dirty="0">
              <a:latin typeface="+mn-lt"/>
            </a:endParaRPr>
          </a:p>
          <a:p>
            <a:pPr lvl="1">
              <a:lnSpc>
                <a:spcPct val="110000"/>
              </a:lnSpc>
            </a:pPr>
            <a:r>
              <a:rPr lang="de-DE" dirty="0">
                <a:latin typeface="+mn-lt"/>
              </a:rPr>
              <a:t>Warum sollen </a:t>
            </a:r>
            <a:r>
              <a:rPr lang="de-DE" i="1" dirty="0">
                <a:latin typeface="+mn-lt"/>
              </a:rPr>
              <a:t>diese</a:t>
            </a:r>
            <a:r>
              <a:rPr lang="de-DE" dirty="0">
                <a:latin typeface="+mn-lt"/>
              </a:rPr>
              <a:t> Schülerinnen und Schüler</a:t>
            </a:r>
          </a:p>
          <a:p>
            <a:pPr lvl="1">
              <a:lnSpc>
                <a:spcPct val="110000"/>
              </a:lnSpc>
            </a:pPr>
            <a:r>
              <a:rPr lang="de-DE" dirty="0">
                <a:latin typeface="+mn-lt"/>
              </a:rPr>
              <a:t>mit </a:t>
            </a:r>
            <a:r>
              <a:rPr lang="de-DE" i="1" dirty="0">
                <a:latin typeface="+mn-lt"/>
              </a:rPr>
              <a:t>diesen</a:t>
            </a:r>
            <a:r>
              <a:rPr lang="de-DE" dirty="0">
                <a:latin typeface="+mn-lt"/>
              </a:rPr>
              <a:t> vermuteten Interessen, Erfahrungen und Handlungszielen</a:t>
            </a:r>
          </a:p>
          <a:p>
            <a:pPr lvl="1">
              <a:lnSpc>
                <a:spcPct val="110000"/>
              </a:lnSpc>
            </a:pPr>
            <a:r>
              <a:rPr lang="de-DE" dirty="0">
                <a:latin typeface="+mn-lt"/>
              </a:rPr>
              <a:t>an </a:t>
            </a:r>
            <a:r>
              <a:rPr lang="de-DE" i="1" dirty="0">
                <a:latin typeface="+mn-lt"/>
              </a:rPr>
              <a:t>diesem</a:t>
            </a:r>
            <a:r>
              <a:rPr lang="de-DE" dirty="0">
                <a:latin typeface="+mn-lt"/>
              </a:rPr>
              <a:t> Unterrichtsgegenstand</a:t>
            </a:r>
          </a:p>
          <a:p>
            <a:pPr lvl="1">
              <a:lnSpc>
                <a:spcPct val="110000"/>
              </a:lnSpc>
            </a:pPr>
            <a:r>
              <a:rPr lang="de-DE" dirty="0">
                <a:latin typeface="+mn-lt"/>
              </a:rPr>
              <a:t>mit </a:t>
            </a:r>
            <a:r>
              <a:rPr lang="de-DE" i="1" dirty="0">
                <a:latin typeface="+mn-lt"/>
              </a:rPr>
              <a:t>diesen </a:t>
            </a:r>
            <a:r>
              <a:rPr lang="de-DE" dirty="0">
                <a:latin typeface="+mn-lt"/>
              </a:rPr>
              <a:t>Methoden zu den angestrebten Lernergebnissen kommen?</a:t>
            </a:r>
          </a:p>
          <a:p>
            <a:pPr lvl="1"/>
            <a:endParaRPr lang="de-DE" dirty="0"/>
          </a:p>
        </p:txBody>
      </p:sp>
      <p:sp>
        <p:nvSpPr>
          <p:cNvPr id="3" name="Titel 2"/>
          <p:cNvSpPr>
            <a:spLocks noGrp="1"/>
          </p:cNvSpPr>
          <p:nvPr>
            <p:ph type="title"/>
          </p:nvPr>
        </p:nvSpPr>
        <p:spPr/>
        <p:txBody>
          <a:bodyPr/>
          <a:lstStyle/>
          <a:p>
            <a:r>
              <a:rPr lang="de-DE" dirty="0"/>
              <a:t>Didaktische Überlegungen</a:t>
            </a:r>
          </a:p>
        </p:txBody>
      </p:sp>
      <p:sp>
        <p:nvSpPr>
          <p:cNvPr id="5" name="Textfeld 4"/>
          <p:cNvSpPr txBox="1"/>
          <p:nvPr/>
        </p:nvSpPr>
        <p:spPr>
          <a:xfrm>
            <a:off x="667511" y="6099048"/>
            <a:ext cx="5887637" cy="553998"/>
          </a:xfrm>
          <a:prstGeom prst="rect">
            <a:avLst/>
          </a:prstGeom>
          <a:noFill/>
        </p:spPr>
        <p:txBody>
          <a:bodyPr wrap="none" rtlCol="0">
            <a:spAutoFit/>
          </a:bodyPr>
          <a:lstStyle/>
          <a:p>
            <a:r>
              <a:rPr lang="de-DE" sz="1200" dirty="0"/>
              <a:t>(Vgl. Marc </a:t>
            </a:r>
            <a:r>
              <a:rPr lang="de-DE" sz="1200" dirty="0" err="1"/>
              <a:t>Böhmann</a:t>
            </a:r>
            <a:r>
              <a:rPr lang="de-DE" sz="1200" dirty="0"/>
              <a:t>: Das Quereinsteiger-Buch. Weinheim und Basel. 2. Aufl. 2020. S. 116 ff)</a:t>
            </a:r>
          </a:p>
          <a:p>
            <a:endParaRPr lang="de-DE" dirty="0"/>
          </a:p>
        </p:txBody>
      </p:sp>
    </p:spTree>
    <p:extLst>
      <p:ext uri="{BB962C8B-B14F-4D97-AF65-F5344CB8AC3E}">
        <p14:creationId xmlns:p14="http://schemas.microsoft.com/office/powerpoint/2010/main" val="2141787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55000" lnSpcReduction="20000"/>
          </a:bodyPr>
          <a:lstStyle/>
          <a:p>
            <a:pPr>
              <a:lnSpc>
                <a:spcPct val="120000"/>
              </a:lnSpc>
            </a:pPr>
            <a:r>
              <a:rPr lang="de-DE" dirty="0"/>
              <a:t>Begrüßung, Aktuelles</a:t>
            </a:r>
          </a:p>
          <a:p>
            <a:pPr>
              <a:lnSpc>
                <a:spcPct val="120000"/>
              </a:lnSpc>
            </a:pPr>
            <a:r>
              <a:rPr lang="de-DE" dirty="0"/>
              <a:t>Kompetenzraster: </a:t>
            </a:r>
            <a:r>
              <a:rPr lang="de-DE" i="1" dirty="0"/>
              <a:t>Materialien/Tools</a:t>
            </a:r>
          </a:p>
          <a:p>
            <a:pPr>
              <a:lnSpc>
                <a:spcPct val="120000"/>
              </a:lnSpc>
            </a:pPr>
            <a:r>
              <a:rPr lang="de-DE" dirty="0"/>
              <a:t>Bausteine zur Unterrichtsvorbereitung</a:t>
            </a:r>
          </a:p>
          <a:p>
            <a:pPr>
              <a:lnSpc>
                <a:spcPct val="120000"/>
              </a:lnSpc>
            </a:pPr>
            <a:r>
              <a:rPr lang="de-DE" dirty="0"/>
              <a:t>Analyse der Lernausgangslage</a:t>
            </a:r>
          </a:p>
          <a:p>
            <a:pPr>
              <a:lnSpc>
                <a:spcPct val="120000"/>
              </a:lnSpc>
            </a:pPr>
            <a:r>
              <a:rPr lang="de-DE" dirty="0"/>
              <a:t>Lernziele</a:t>
            </a:r>
          </a:p>
          <a:p>
            <a:pPr>
              <a:lnSpc>
                <a:spcPct val="120000"/>
              </a:lnSpc>
            </a:pPr>
            <a:r>
              <a:rPr lang="de-DE" dirty="0"/>
              <a:t>Sachanalyse</a:t>
            </a:r>
          </a:p>
          <a:p>
            <a:pPr>
              <a:lnSpc>
                <a:spcPct val="120000"/>
              </a:lnSpc>
            </a:pPr>
            <a:r>
              <a:rPr lang="de-DE" dirty="0"/>
              <a:t>Didaktische Überlegungen</a:t>
            </a:r>
          </a:p>
          <a:p>
            <a:pPr>
              <a:lnSpc>
                <a:spcPct val="120000"/>
              </a:lnSpc>
            </a:pPr>
            <a:r>
              <a:rPr lang="de-DE" dirty="0"/>
              <a:t>Methodische Überlegungen</a:t>
            </a:r>
          </a:p>
          <a:p>
            <a:pPr>
              <a:lnSpc>
                <a:spcPct val="120000"/>
              </a:lnSpc>
            </a:pPr>
            <a:r>
              <a:rPr lang="de-DE" dirty="0"/>
              <a:t>Medien auswählen</a:t>
            </a:r>
          </a:p>
          <a:p>
            <a:pPr>
              <a:lnSpc>
                <a:spcPct val="120000"/>
              </a:lnSpc>
            </a:pPr>
            <a:r>
              <a:rPr lang="de-DE" dirty="0"/>
              <a:t>Arbeitsblätter erstellen</a:t>
            </a:r>
          </a:p>
          <a:p>
            <a:pPr>
              <a:lnSpc>
                <a:spcPct val="120000"/>
              </a:lnSpc>
            </a:pPr>
            <a:r>
              <a:rPr lang="de-DE" dirty="0"/>
              <a:t>Sprachsensibler Fachunterricht</a:t>
            </a:r>
          </a:p>
          <a:p>
            <a:pPr>
              <a:lnSpc>
                <a:spcPct val="100000"/>
              </a:lnSpc>
            </a:pPr>
            <a:endParaRPr lang="de-DE" dirty="0"/>
          </a:p>
          <a:p>
            <a:endParaRPr lang="de-DE" dirty="0"/>
          </a:p>
        </p:txBody>
      </p:sp>
      <p:sp>
        <p:nvSpPr>
          <p:cNvPr id="3" name="Titel 2"/>
          <p:cNvSpPr>
            <a:spLocks noGrp="1"/>
          </p:cNvSpPr>
          <p:nvPr>
            <p:ph type="title"/>
          </p:nvPr>
        </p:nvSpPr>
        <p:spPr/>
        <p:txBody>
          <a:bodyPr/>
          <a:lstStyle/>
          <a:p>
            <a:r>
              <a:rPr lang="de-DE" b="1" dirty="0"/>
              <a:t>Ablauf:</a:t>
            </a:r>
            <a:r>
              <a:rPr lang="de-DE" dirty="0"/>
              <a:t> Unterrichtsplanung II</a:t>
            </a:r>
          </a:p>
        </p:txBody>
      </p:sp>
    </p:spTree>
    <p:extLst>
      <p:ext uri="{BB962C8B-B14F-4D97-AF65-F5344CB8AC3E}">
        <p14:creationId xmlns:p14="http://schemas.microsoft.com/office/powerpoint/2010/main" val="1308999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lnSpc>
                <a:spcPct val="100000"/>
              </a:lnSpc>
            </a:pPr>
            <a:r>
              <a:rPr lang="de-DE" sz="2400" dirty="0"/>
              <a:t>Leitfragen können die Auswahl unterstützen </a:t>
            </a:r>
            <a:r>
              <a:rPr lang="de-DE" sz="2400" i="1" dirty="0"/>
              <a:t>(Möller, </a:t>
            </a:r>
            <a:r>
              <a:rPr lang="de-DE" sz="2400" i="1" dirty="0" err="1"/>
              <a:t>Robinsohn</a:t>
            </a:r>
            <a:r>
              <a:rPr lang="de-DE" sz="2400" i="1" dirty="0"/>
              <a:t>, Klafki):</a:t>
            </a:r>
          </a:p>
          <a:p>
            <a:pPr>
              <a:lnSpc>
                <a:spcPct val="100000"/>
              </a:lnSpc>
            </a:pPr>
            <a:r>
              <a:rPr lang="de-DE" sz="2400" dirty="0"/>
              <a:t>Fragen nach</a:t>
            </a:r>
          </a:p>
          <a:p>
            <a:pPr lvl="1">
              <a:lnSpc>
                <a:spcPct val="100000"/>
              </a:lnSpc>
            </a:pPr>
            <a:r>
              <a:rPr lang="de-DE" sz="2000" dirty="0"/>
              <a:t>der fachlichen Bedeutsamkeit,</a:t>
            </a:r>
          </a:p>
          <a:p>
            <a:pPr lvl="1">
              <a:lnSpc>
                <a:spcPct val="100000"/>
              </a:lnSpc>
            </a:pPr>
            <a:r>
              <a:rPr lang="de-DE" sz="2000" dirty="0"/>
              <a:t>der aktuellen Bedeutsamkeit für die Lernenden (Gegenwartsbedeutung),</a:t>
            </a:r>
          </a:p>
          <a:p>
            <a:pPr lvl="1">
              <a:lnSpc>
                <a:spcPct val="100000"/>
              </a:lnSpc>
            </a:pPr>
            <a:r>
              <a:rPr lang="de-DE" sz="2000" dirty="0"/>
              <a:t>der antizipierten Bedeutsamkeit für die Zukunft der Schülerinnen und Schüler (Zukunftsbedeutung).</a:t>
            </a:r>
          </a:p>
        </p:txBody>
      </p:sp>
      <p:sp>
        <p:nvSpPr>
          <p:cNvPr id="3" name="Titel 2"/>
          <p:cNvSpPr>
            <a:spLocks noGrp="1"/>
          </p:cNvSpPr>
          <p:nvPr>
            <p:ph type="title"/>
          </p:nvPr>
        </p:nvSpPr>
        <p:spPr/>
        <p:txBody>
          <a:bodyPr/>
          <a:lstStyle/>
          <a:p>
            <a:r>
              <a:rPr lang="de-DE" dirty="0"/>
              <a:t>Didaktische Überlegungen</a:t>
            </a:r>
          </a:p>
        </p:txBody>
      </p:sp>
    </p:spTree>
    <p:extLst>
      <p:ext uri="{BB962C8B-B14F-4D97-AF65-F5344CB8AC3E}">
        <p14:creationId xmlns:p14="http://schemas.microsoft.com/office/powerpoint/2010/main" val="822428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10000"/>
          </a:bodyPr>
          <a:lstStyle/>
          <a:p>
            <a:pPr marL="0" indent="0">
              <a:lnSpc>
                <a:spcPct val="120000"/>
              </a:lnSpc>
              <a:buNone/>
            </a:pPr>
            <a:r>
              <a:rPr lang="de-DE" sz="5100" b="1" dirty="0">
                <a:latin typeface="+mn-lt"/>
              </a:rPr>
              <a:t>Aufgabe:</a:t>
            </a:r>
          </a:p>
          <a:p>
            <a:pPr>
              <a:lnSpc>
                <a:spcPct val="120000"/>
              </a:lnSpc>
            </a:pPr>
            <a:endParaRPr lang="de-DE" dirty="0">
              <a:latin typeface="+mn-lt"/>
            </a:endParaRPr>
          </a:p>
          <a:p>
            <a:pPr marL="0" indent="0">
              <a:lnSpc>
                <a:spcPct val="120000"/>
              </a:lnSpc>
              <a:buNone/>
            </a:pPr>
            <a:r>
              <a:rPr lang="de-DE" b="1" i="1" dirty="0">
                <a:latin typeface="+mn-lt"/>
              </a:rPr>
              <a:t>1) </a:t>
            </a:r>
            <a:r>
              <a:rPr lang="de-DE" dirty="0">
                <a:latin typeface="+mn-lt"/>
              </a:rPr>
              <a:t>Lest euch gegenseitig eine </a:t>
            </a:r>
            <a:r>
              <a:rPr lang="de-DE" b="1" dirty="0">
                <a:latin typeface="+mn-lt"/>
              </a:rPr>
              <a:t>didaktische Begründung </a:t>
            </a:r>
            <a:r>
              <a:rPr lang="de-DE" dirty="0">
                <a:latin typeface="+mn-lt"/>
              </a:rPr>
              <a:t>vor, die ihr zu einer Stunde geschrieben habt. </a:t>
            </a:r>
            <a:r>
              <a:rPr lang="de-DE" i="1" dirty="0">
                <a:latin typeface="+mn-lt"/>
              </a:rPr>
              <a:t>(fachliche Bedeutsamkeit, Gegenwarts- und Zukunftsbedeutung).</a:t>
            </a:r>
          </a:p>
          <a:p>
            <a:pPr marL="0" indent="0">
              <a:lnSpc>
                <a:spcPct val="120000"/>
              </a:lnSpc>
              <a:buNone/>
            </a:pPr>
            <a:r>
              <a:rPr lang="de-DE" b="1" i="1" dirty="0">
                <a:latin typeface="+mn-lt"/>
              </a:rPr>
              <a:t>2) </a:t>
            </a:r>
            <a:r>
              <a:rPr lang="de-DE" dirty="0">
                <a:latin typeface="+mn-lt"/>
              </a:rPr>
              <a:t>Gebt euch eine </a:t>
            </a:r>
            <a:r>
              <a:rPr lang="de-DE" b="1" dirty="0">
                <a:latin typeface="+mn-lt"/>
              </a:rPr>
              <a:t>Rückmeldung</a:t>
            </a:r>
            <a:r>
              <a:rPr lang="de-DE" dirty="0">
                <a:latin typeface="+mn-lt"/>
              </a:rPr>
              <a:t>, inwieweit die Begründung überzeugend war.</a:t>
            </a:r>
          </a:p>
          <a:p>
            <a:pPr marL="0" indent="0">
              <a:lnSpc>
                <a:spcPct val="120000"/>
              </a:lnSpc>
              <a:buNone/>
            </a:pPr>
            <a:endParaRPr lang="de-DE" dirty="0"/>
          </a:p>
        </p:txBody>
      </p:sp>
      <p:sp>
        <p:nvSpPr>
          <p:cNvPr id="3" name="Titel 2"/>
          <p:cNvSpPr>
            <a:spLocks noGrp="1"/>
          </p:cNvSpPr>
          <p:nvPr>
            <p:ph type="title"/>
          </p:nvPr>
        </p:nvSpPr>
        <p:spPr>
          <a:xfrm>
            <a:off x="612813" y="225425"/>
            <a:ext cx="5824932" cy="1332000"/>
          </a:xfrm>
        </p:spPr>
        <p:txBody>
          <a:bodyPr>
            <a:normAutofit/>
          </a:bodyPr>
          <a:lstStyle/>
          <a:p>
            <a:r>
              <a:rPr lang="de-DE" sz="4000" dirty="0">
                <a:latin typeface="+mn-lt"/>
              </a:rPr>
              <a:t>Didaktische Überlegungen</a:t>
            </a:r>
          </a:p>
        </p:txBody>
      </p:sp>
      <p:pic>
        <p:nvPicPr>
          <p:cNvPr id="4" name="Picture 7" descr="Quellbild anzeigen">
            <a:extLst>
              <a:ext uri="{FF2B5EF4-FFF2-40B4-BE49-F238E27FC236}">
                <a16:creationId xmlns:a16="http://schemas.microsoft.com/office/drawing/2014/main" id="{F2981AEB-CE8B-45F6-AE00-891588A0BD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5308" y="364193"/>
            <a:ext cx="1426748" cy="10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Quellbild anzeigen">
            <a:extLst>
              <a:ext uri="{FF2B5EF4-FFF2-40B4-BE49-F238E27FC236}">
                <a16:creationId xmlns:a16="http://schemas.microsoft.com/office/drawing/2014/main" id="{3EA58917-0F94-4503-9326-C14A269A98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393" y="86655"/>
            <a:ext cx="1107326" cy="133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651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pPr>
              <a:lnSpc>
                <a:spcPct val="110000"/>
              </a:lnSpc>
            </a:pPr>
            <a:r>
              <a:rPr lang="de-DE" dirty="0">
                <a:latin typeface="+mn-lt"/>
              </a:rPr>
              <a:t>Die Methodik setzt ein, sobald die Inhalte und die Zielvorstellungen für den Unterricht bestimmt sind.</a:t>
            </a:r>
          </a:p>
          <a:p>
            <a:pPr>
              <a:lnSpc>
                <a:spcPct val="110000"/>
              </a:lnSpc>
            </a:pPr>
            <a:r>
              <a:rPr lang="de-DE" b="1" dirty="0">
                <a:latin typeface="+mn-lt"/>
              </a:rPr>
              <a:t>Wechselwirkung</a:t>
            </a:r>
            <a:r>
              <a:rPr lang="de-DE" dirty="0">
                <a:latin typeface="+mn-lt"/>
              </a:rPr>
              <a:t> zwischen Methodik und Didaktik</a:t>
            </a:r>
          </a:p>
          <a:p>
            <a:pPr>
              <a:lnSpc>
                <a:spcPct val="110000"/>
              </a:lnSpc>
            </a:pPr>
            <a:r>
              <a:rPr lang="de-DE" dirty="0">
                <a:latin typeface="+mn-lt"/>
              </a:rPr>
              <a:t>Methoden müssen für den Lernprozess </a:t>
            </a:r>
            <a:r>
              <a:rPr lang="de-DE" b="1" dirty="0">
                <a:latin typeface="+mn-lt"/>
              </a:rPr>
              <a:t>effektiv</a:t>
            </a:r>
            <a:r>
              <a:rPr lang="de-DE" dirty="0">
                <a:latin typeface="+mn-lt"/>
              </a:rPr>
              <a:t> und </a:t>
            </a:r>
            <a:r>
              <a:rPr lang="de-DE" b="1" dirty="0">
                <a:latin typeface="+mn-lt"/>
              </a:rPr>
              <a:t>sinnvoll sein</a:t>
            </a:r>
            <a:r>
              <a:rPr lang="de-DE" dirty="0">
                <a:latin typeface="+mn-lt"/>
              </a:rPr>
              <a:t>.</a:t>
            </a:r>
          </a:p>
          <a:p>
            <a:pPr>
              <a:lnSpc>
                <a:spcPct val="110000"/>
              </a:lnSpc>
            </a:pPr>
            <a:r>
              <a:rPr lang="de-DE" dirty="0">
                <a:latin typeface="+mn-lt"/>
              </a:rPr>
              <a:t>Die ausgewählten Methoden bestimmen, wie die Inhalte angeboten, bearbeitet, untersucht und präsentiert werden.</a:t>
            </a:r>
          </a:p>
        </p:txBody>
      </p:sp>
      <p:sp>
        <p:nvSpPr>
          <p:cNvPr id="3" name="Titel 2"/>
          <p:cNvSpPr>
            <a:spLocks noGrp="1"/>
          </p:cNvSpPr>
          <p:nvPr>
            <p:ph type="title"/>
          </p:nvPr>
        </p:nvSpPr>
        <p:spPr/>
        <p:txBody>
          <a:bodyPr/>
          <a:lstStyle/>
          <a:p>
            <a:r>
              <a:rPr lang="de-DE" dirty="0"/>
              <a:t>Methodische Überlegungen</a:t>
            </a:r>
          </a:p>
        </p:txBody>
      </p:sp>
      <p:sp>
        <p:nvSpPr>
          <p:cNvPr id="5" name="Textfeld 4"/>
          <p:cNvSpPr txBox="1"/>
          <p:nvPr/>
        </p:nvSpPr>
        <p:spPr>
          <a:xfrm>
            <a:off x="676655" y="6044184"/>
            <a:ext cx="4943405" cy="646331"/>
          </a:xfrm>
          <a:prstGeom prst="rect">
            <a:avLst/>
          </a:prstGeom>
          <a:noFill/>
        </p:spPr>
        <p:txBody>
          <a:bodyPr wrap="none" rtlCol="0">
            <a:spAutoFit/>
          </a:bodyPr>
          <a:lstStyle/>
          <a:p>
            <a:r>
              <a:rPr lang="de-DE" sz="1200" dirty="0"/>
              <a:t>(Vgl. Günther Hoppe: Handbuch Quereinsteiger. Frankfurt/Main 2021. S. 39</a:t>
            </a:r>
            <a:r>
              <a:rPr lang="de-DE" dirty="0"/>
              <a:t>)</a:t>
            </a:r>
          </a:p>
          <a:p>
            <a:endParaRPr lang="de-DE" dirty="0"/>
          </a:p>
        </p:txBody>
      </p:sp>
    </p:spTree>
    <p:extLst>
      <p:ext uri="{BB962C8B-B14F-4D97-AF65-F5344CB8AC3E}">
        <p14:creationId xmlns:p14="http://schemas.microsoft.com/office/powerpoint/2010/main" val="2558475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Methodische Überlegungen</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8352" y="2347515"/>
            <a:ext cx="6365203" cy="2441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908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Methodische Überlegungen</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1225" y="1844675"/>
            <a:ext cx="5719963" cy="401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503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Methodische Überlegungen</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0479" y="1746504"/>
            <a:ext cx="4849092" cy="4233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685800" y="6125140"/>
            <a:ext cx="4950394" cy="276999"/>
          </a:xfrm>
          <a:prstGeom prst="rect">
            <a:avLst/>
          </a:prstGeom>
          <a:noFill/>
        </p:spPr>
        <p:txBody>
          <a:bodyPr wrap="none" rtlCol="0">
            <a:spAutoFit/>
          </a:bodyPr>
          <a:lstStyle/>
          <a:p>
            <a:r>
              <a:rPr lang="de-DE" sz="1200" dirty="0"/>
              <a:t>(Vgl. Wolfgang Mattes: Methoden für den Unterricht. Paderborn 2011. S. 11)</a:t>
            </a:r>
          </a:p>
        </p:txBody>
      </p:sp>
    </p:spTree>
    <p:extLst>
      <p:ext uri="{BB962C8B-B14F-4D97-AF65-F5344CB8AC3E}">
        <p14:creationId xmlns:p14="http://schemas.microsoft.com/office/powerpoint/2010/main" val="703330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45338" y="3589624"/>
            <a:ext cx="3138385" cy="2069684"/>
          </a:xfrm>
        </p:spPr>
        <p:txBody>
          <a:bodyPr>
            <a:normAutofit fontScale="85000" lnSpcReduction="10000"/>
          </a:bodyPr>
          <a:lstStyle/>
          <a:p>
            <a:pPr marL="0" indent="0">
              <a:lnSpc>
                <a:spcPct val="100000"/>
              </a:lnSpc>
              <a:buNone/>
            </a:pPr>
            <a:endParaRPr lang="de-DE" dirty="0">
              <a:latin typeface="+mn-lt"/>
            </a:endParaRPr>
          </a:p>
          <a:p>
            <a:pPr lvl="1">
              <a:lnSpc>
                <a:spcPct val="100000"/>
              </a:lnSpc>
            </a:pPr>
            <a:endParaRPr lang="de-DE" dirty="0">
              <a:latin typeface="+mn-lt"/>
            </a:endParaRPr>
          </a:p>
          <a:p>
            <a:pPr marL="457200" lvl="1" indent="0">
              <a:lnSpc>
                <a:spcPct val="100000"/>
              </a:lnSpc>
              <a:buNone/>
            </a:pPr>
            <a:r>
              <a:rPr lang="de-DE" b="1" dirty="0">
                <a:solidFill>
                  <a:schemeClr val="accent6">
                    <a:lumMod val="50000"/>
                  </a:schemeClr>
                </a:solidFill>
                <a:latin typeface="+mn-lt"/>
              </a:rPr>
              <a:t>darbietende Methoden: </a:t>
            </a:r>
            <a:r>
              <a:rPr lang="de-DE" i="1" dirty="0">
                <a:latin typeface="+mn-lt"/>
              </a:rPr>
              <a:t>Lehrervortrag, Lehrerdemonstration …</a:t>
            </a:r>
          </a:p>
        </p:txBody>
      </p:sp>
      <p:sp>
        <p:nvSpPr>
          <p:cNvPr id="3" name="Titel 2"/>
          <p:cNvSpPr>
            <a:spLocks noGrp="1"/>
          </p:cNvSpPr>
          <p:nvPr>
            <p:ph type="title"/>
          </p:nvPr>
        </p:nvSpPr>
        <p:spPr/>
        <p:txBody>
          <a:bodyPr/>
          <a:lstStyle/>
          <a:p>
            <a:r>
              <a:rPr lang="de-DE" dirty="0"/>
              <a:t>Methodische Überlegungen</a:t>
            </a:r>
          </a:p>
        </p:txBody>
      </p:sp>
      <p:sp>
        <p:nvSpPr>
          <p:cNvPr id="5" name="Textfeld 4"/>
          <p:cNvSpPr txBox="1"/>
          <p:nvPr/>
        </p:nvSpPr>
        <p:spPr>
          <a:xfrm>
            <a:off x="667512" y="6181343"/>
            <a:ext cx="5887637" cy="461665"/>
          </a:xfrm>
          <a:prstGeom prst="rect">
            <a:avLst/>
          </a:prstGeom>
          <a:noFill/>
        </p:spPr>
        <p:txBody>
          <a:bodyPr wrap="none" rtlCol="0">
            <a:spAutoFit/>
          </a:bodyPr>
          <a:lstStyle/>
          <a:p>
            <a:r>
              <a:rPr lang="de-DE" sz="1200" dirty="0"/>
              <a:t>(Vgl. Marc </a:t>
            </a:r>
            <a:r>
              <a:rPr lang="de-DE" sz="1200" dirty="0" err="1"/>
              <a:t>Böhmann</a:t>
            </a:r>
            <a:r>
              <a:rPr lang="de-DE" sz="1200" dirty="0"/>
              <a:t>: Das Quereinsteiger-Buch. Weinheim und Basel. 2. Aufl. 2020. S. 123 ff)</a:t>
            </a:r>
          </a:p>
          <a:p>
            <a:endParaRPr lang="de-DE" sz="1200" dirty="0"/>
          </a:p>
        </p:txBody>
      </p:sp>
      <p:sp>
        <p:nvSpPr>
          <p:cNvPr id="4" name="Pfeil: nach unten 3">
            <a:extLst>
              <a:ext uri="{FF2B5EF4-FFF2-40B4-BE49-F238E27FC236}">
                <a16:creationId xmlns:a16="http://schemas.microsoft.com/office/drawing/2014/main" id="{7A5FF62A-5226-4B00-A66F-E86CF2082121}"/>
              </a:ext>
            </a:extLst>
          </p:cNvPr>
          <p:cNvSpPr/>
          <p:nvPr/>
        </p:nvSpPr>
        <p:spPr>
          <a:xfrm rot="2642808">
            <a:off x="1973729" y="2408297"/>
            <a:ext cx="407137" cy="1925352"/>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feil: nach unten 5">
            <a:extLst>
              <a:ext uri="{FF2B5EF4-FFF2-40B4-BE49-F238E27FC236}">
                <a16:creationId xmlns:a16="http://schemas.microsoft.com/office/drawing/2014/main" id="{AEA7C551-DC7C-4B10-B34D-E4AAE561DB0A}"/>
              </a:ext>
            </a:extLst>
          </p:cNvPr>
          <p:cNvSpPr/>
          <p:nvPr/>
        </p:nvSpPr>
        <p:spPr>
          <a:xfrm>
            <a:off x="4163392" y="2674346"/>
            <a:ext cx="407137" cy="1432347"/>
          </a:xfrm>
          <a:prstGeom prst="downArrow">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unten 6">
            <a:extLst>
              <a:ext uri="{FF2B5EF4-FFF2-40B4-BE49-F238E27FC236}">
                <a16:creationId xmlns:a16="http://schemas.microsoft.com/office/drawing/2014/main" id="{C99E8DB0-2805-4CB0-B261-A7E09E4C028C}"/>
              </a:ext>
            </a:extLst>
          </p:cNvPr>
          <p:cNvSpPr/>
          <p:nvPr/>
        </p:nvSpPr>
        <p:spPr>
          <a:xfrm rot="19240176">
            <a:off x="6255501" y="2420023"/>
            <a:ext cx="407137" cy="1686249"/>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FAE12BBA-2F06-43FE-B35C-D751CEA5B4EF}"/>
              </a:ext>
            </a:extLst>
          </p:cNvPr>
          <p:cNvSpPr txBox="1"/>
          <p:nvPr/>
        </p:nvSpPr>
        <p:spPr>
          <a:xfrm>
            <a:off x="3339964" y="4284601"/>
            <a:ext cx="2678545" cy="2031325"/>
          </a:xfrm>
          <a:prstGeom prst="rect">
            <a:avLst/>
          </a:prstGeom>
          <a:noFill/>
        </p:spPr>
        <p:txBody>
          <a:bodyPr wrap="square" rtlCol="0">
            <a:spAutoFit/>
          </a:bodyPr>
          <a:lstStyle/>
          <a:p>
            <a:r>
              <a:rPr lang="de-DE" b="1" dirty="0">
                <a:solidFill>
                  <a:schemeClr val="accent4">
                    <a:lumMod val="50000"/>
                  </a:schemeClr>
                </a:solidFill>
              </a:rPr>
              <a:t>anleitende/erarbeitende Methoden: </a:t>
            </a:r>
            <a:br>
              <a:rPr lang="de-DE" b="1" dirty="0">
                <a:solidFill>
                  <a:schemeClr val="accent4">
                    <a:lumMod val="50000"/>
                  </a:schemeClr>
                </a:solidFill>
              </a:rPr>
            </a:br>
            <a:r>
              <a:rPr lang="de-DE" i="1" dirty="0"/>
              <a:t>erarbeitendes Unterrichtsgespräch, Schülerdemonstration, Diskussion, Lernzirkel …</a:t>
            </a:r>
          </a:p>
          <a:p>
            <a:endParaRPr lang="de-DE" dirty="0"/>
          </a:p>
        </p:txBody>
      </p:sp>
      <p:sp>
        <p:nvSpPr>
          <p:cNvPr id="9" name="Textfeld 8">
            <a:extLst>
              <a:ext uri="{FF2B5EF4-FFF2-40B4-BE49-F238E27FC236}">
                <a16:creationId xmlns:a16="http://schemas.microsoft.com/office/drawing/2014/main" id="{7CD569AA-81BE-438B-9DFF-D113E1B3EE31}"/>
              </a:ext>
            </a:extLst>
          </p:cNvPr>
          <p:cNvSpPr txBox="1"/>
          <p:nvPr/>
        </p:nvSpPr>
        <p:spPr>
          <a:xfrm>
            <a:off x="6511818" y="4189695"/>
            <a:ext cx="2662742" cy="1200329"/>
          </a:xfrm>
          <a:prstGeom prst="rect">
            <a:avLst/>
          </a:prstGeom>
          <a:noFill/>
        </p:spPr>
        <p:txBody>
          <a:bodyPr wrap="square" rtlCol="0">
            <a:spAutoFit/>
          </a:bodyPr>
          <a:lstStyle/>
          <a:p>
            <a:r>
              <a:rPr lang="de-DE" dirty="0">
                <a:solidFill>
                  <a:schemeClr val="accent5">
                    <a:lumMod val="75000"/>
                  </a:schemeClr>
                </a:solidFill>
              </a:rPr>
              <a:t>anregende/entdeckende Methoden</a:t>
            </a:r>
            <a:r>
              <a:rPr lang="de-DE" i="1" dirty="0">
                <a:solidFill>
                  <a:schemeClr val="accent5">
                    <a:lumMod val="75000"/>
                  </a:schemeClr>
                </a:solidFill>
              </a:rPr>
              <a:t>: </a:t>
            </a:r>
            <a:br>
              <a:rPr lang="de-DE" i="1" dirty="0">
                <a:solidFill>
                  <a:schemeClr val="accent5">
                    <a:lumMod val="75000"/>
                  </a:schemeClr>
                </a:solidFill>
              </a:rPr>
            </a:br>
            <a:r>
              <a:rPr lang="de-DE" i="1" dirty="0"/>
              <a:t>Experiment, Befragung …</a:t>
            </a:r>
          </a:p>
          <a:p>
            <a:endParaRPr lang="de-DE" dirty="0"/>
          </a:p>
        </p:txBody>
      </p:sp>
      <p:sp>
        <p:nvSpPr>
          <p:cNvPr id="10" name="Textfeld 9">
            <a:extLst>
              <a:ext uri="{FF2B5EF4-FFF2-40B4-BE49-F238E27FC236}">
                <a16:creationId xmlns:a16="http://schemas.microsoft.com/office/drawing/2014/main" id="{F15E74C6-8D5B-433E-803A-3662CEEE6840}"/>
              </a:ext>
            </a:extLst>
          </p:cNvPr>
          <p:cNvSpPr txBox="1"/>
          <p:nvPr/>
        </p:nvSpPr>
        <p:spPr>
          <a:xfrm>
            <a:off x="2634775" y="1587473"/>
            <a:ext cx="5107709" cy="584775"/>
          </a:xfrm>
          <a:prstGeom prst="rect">
            <a:avLst/>
          </a:prstGeom>
          <a:noFill/>
        </p:spPr>
        <p:txBody>
          <a:bodyPr wrap="square" rtlCol="0">
            <a:spAutoFit/>
          </a:bodyPr>
          <a:lstStyle/>
          <a:p>
            <a:r>
              <a:rPr lang="de-DE" sz="3200" b="1" dirty="0">
                <a:solidFill>
                  <a:srgbClr val="FF0000"/>
                </a:solidFill>
              </a:rPr>
              <a:t>Grad der Lenkung</a:t>
            </a:r>
          </a:p>
        </p:txBody>
      </p:sp>
    </p:spTree>
    <p:extLst>
      <p:ext uri="{BB962C8B-B14F-4D97-AF65-F5344CB8AC3E}">
        <p14:creationId xmlns:p14="http://schemas.microsoft.com/office/powerpoint/2010/main" val="4008340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Methodische Überlegungen</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09021" y="1849068"/>
            <a:ext cx="2837785" cy="401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539496" y="6153912"/>
            <a:ext cx="3588418" cy="276999"/>
          </a:xfrm>
          <a:prstGeom prst="rect">
            <a:avLst/>
          </a:prstGeom>
          <a:noFill/>
        </p:spPr>
        <p:txBody>
          <a:bodyPr wrap="none" rtlCol="0">
            <a:spAutoFit/>
          </a:bodyPr>
          <a:lstStyle/>
          <a:p>
            <a:r>
              <a:rPr lang="de-DE" sz="1200" dirty="0"/>
              <a:t>(Vgl. IQSH (Hrsg.): Methoden im Unterricht. Kiel 2011.)</a:t>
            </a:r>
          </a:p>
        </p:txBody>
      </p:sp>
    </p:spTree>
    <p:extLst>
      <p:ext uri="{BB962C8B-B14F-4D97-AF65-F5344CB8AC3E}">
        <p14:creationId xmlns:p14="http://schemas.microsoft.com/office/powerpoint/2010/main" val="2918520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11187" y="1844675"/>
            <a:ext cx="8279531" cy="4012786"/>
          </a:xfrm>
        </p:spPr>
        <p:txBody>
          <a:bodyPr>
            <a:normAutofit fontScale="92500" lnSpcReduction="20000"/>
          </a:bodyPr>
          <a:lstStyle/>
          <a:p>
            <a:pPr marL="0" indent="0">
              <a:lnSpc>
                <a:spcPct val="110000"/>
              </a:lnSpc>
              <a:buNone/>
            </a:pPr>
            <a:r>
              <a:rPr lang="de-DE" sz="4100" b="1" dirty="0"/>
              <a:t>Aufgabe:</a:t>
            </a:r>
          </a:p>
          <a:p>
            <a:pPr>
              <a:lnSpc>
                <a:spcPct val="110000"/>
              </a:lnSpc>
            </a:pPr>
            <a:endParaRPr lang="de-DE" b="1" i="1" dirty="0"/>
          </a:p>
          <a:p>
            <a:pPr marL="0" indent="0">
              <a:lnSpc>
                <a:spcPct val="110000"/>
              </a:lnSpc>
              <a:buNone/>
            </a:pPr>
            <a:r>
              <a:rPr lang="de-DE" b="1" i="1" dirty="0"/>
              <a:t>1</a:t>
            </a:r>
            <a:r>
              <a:rPr lang="de-DE" b="1" i="1" dirty="0">
                <a:latin typeface="+mn-lt"/>
              </a:rPr>
              <a:t>) </a:t>
            </a:r>
            <a:r>
              <a:rPr lang="de-DE" dirty="0">
                <a:latin typeface="+mn-lt"/>
              </a:rPr>
              <a:t>Verschaffe dir einen Überblick über die neun Methoden </a:t>
            </a:r>
          </a:p>
          <a:p>
            <a:pPr lvl="1">
              <a:lnSpc>
                <a:spcPct val="110000"/>
              </a:lnSpc>
            </a:pPr>
            <a:r>
              <a:rPr lang="de-DE" dirty="0">
                <a:latin typeface="+mn-lt"/>
              </a:rPr>
              <a:t>Welche hast du schon im Unterricht eingesetzt?</a:t>
            </a:r>
          </a:p>
          <a:p>
            <a:pPr lvl="1">
              <a:lnSpc>
                <a:spcPct val="110000"/>
              </a:lnSpc>
            </a:pPr>
            <a:r>
              <a:rPr lang="de-DE" dirty="0">
                <a:latin typeface="+mn-lt"/>
              </a:rPr>
              <a:t>Welche beherrschst du schon sicher?</a:t>
            </a:r>
          </a:p>
          <a:p>
            <a:pPr lvl="1">
              <a:lnSpc>
                <a:spcPct val="110000"/>
              </a:lnSpc>
            </a:pPr>
            <a:r>
              <a:rPr lang="de-DE" dirty="0">
                <a:latin typeface="+mn-lt"/>
              </a:rPr>
              <a:t>Welche möchtest du üben und in nächster Zeit im Unterricht erproben?   </a:t>
            </a:r>
          </a:p>
          <a:p>
            <a:pPr marL="457200" lvl="1" indent="0">
              <a:lnSpc>
                <a:spcPct val="110000"/>
              </a:lnSpc>
              <a:buNone/>
            </a:pPr>
            <a:r>
              <a:rPr lang="de-DE" dirty="0">
                <a:latin typeface="+mn-lt"/>
              </a:rPr>
              <a:t>&gt; Handout S. 5</a:t>
            </a:r>
          </a:p>
          <a:p>
            <a:pPr marL="0" indent="0">
              <a:lnSpc>
                <a:spcPct val="110000"/>
              </a:lnSpc>
              <a:buNone/>
            </a:pPr>
            <a:r>
              <a:rPr lang="de-DE" b="1" i="1" dirty="0">
                <a:latin typeface="+mn-lt"/>
              </a:rPr>
              <a:t>2) </a:t>
            </a:r>
            <a:r>
              <a:rPr lang="de-DE" dirty="0">
                <a:latin typeface="+mn-lt"/>
              </a:rPr>
              <a:t>Tauscht euch in der Gruppe über die o. g. Fragen aus.</a:t>
            </a:r>
          </a:p>
          <a:p>
            <a:pPr>
              <a:lnSpc>
                <a:spcPct val="110000"/>
              </a:lnSpc>
            </a:pPr>
            <a:endParaRPr lang="de-DE" dirty="0">
              <a:latin typeface="+mn-lt"/>
            </a:endParaRPr>
          </a:p>
        </p:txBody>
      </p:sp>
      <p:sp>
        <p:nvSpPr>
          <p:cNvPr id="3" name="Titel 2"/>
          <p:cNvSpPr>
            <a:spLocks noGrp="1"/>
          </p:cNvSpPr>
          <p:nvPr>
            <p:ph type="title"/>
          </p:nvPr>
        </p:nvSpPr>
        <p:spPr>
          <a:xfrm>
            <a:off x="612813" y="225425"/>
            <a:ext cx="6000423" cy="1332000"/>
          </a:xfrm>
        </p:spPr>
        <p:txBody>
          <a:bodyPr>
            <a:normAutofit/>
          </a:bodyPr>
          <a:lstStyle/>
          <a:p>
            <a:r>
              <a:rPr lang="de-DE" sz="3600" dirty="0">
                <a:latin typeface="+mn-lt"/>
              </a:rPr>
              <a:t>Methodische Überlegungen</a:t>
            </a:r>
          </a:p>
        </p:txBody>
      </p:sp>
      <p:pic>
        <p:nvPicPr>
          <p:cNvPr id="4" name="Picture 7" descr="Quellbild anzeigen">
            <a:extLst>
              <a:ext uri="{FF2B5EF4-FFF2-40B4-BE49-F238E27FC236}">
                <a16:creationId xmlns:a16="http://schemas.microsoft.com/office/drawing/2014/main" id="{A5555AA6-FDD8-4621-BD2E-127CAB74CE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5308" y="364193"/>
            <a:ext cx="1426748" cy="10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Quellbild anzeigen">
            <a:extLst>
              <a:ext uri="{FF2B5EF4-FFF2-40B4-BE49-F238E27FC236}">
                <a16:creationId xmlns:a16="http://schemas.microsoft.com/office/drawing/2014/main" id="{81194ABB-DBFF-4095-888F-3080256A0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4743" y="86655"/>
            <a:ext cx="1025976" cy="123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301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62500" lnSpcReduction="20000"/>
          </a:bodyPr>
          <a:lstStyle/>
          <a:p>
            <a:pPr>
              <a:lnSpc>
                <a:spcPct val="120000"/>
              </a:lnSpc>
            </a:pPr>
            <a:r>
              <a:rPr lang="de-DE" dirty="0"/>
              <a:t>Bei der Überlegung, welche Medien im Unterricht eingesetzt werden sollen, spielt einerseits die </a:t>
            </a:r>
            <a:r>
              <a:rPr lang="de-DE" b="1" dirty="0"/>
              <a:t>Zieldimension</a:t>
            </a:r>
            <a:r>
              <a:rPr lang="de-DE" dirty="0"/>
              <a:t> und anderseits die </a:t>
            </a:r>
            <a:r>
              <a:rPr lang="de-DE" b="1" dirty="0"/>
              <a:t>Methodenwahl </a:t>
            </a:r>
            <a:r>
              <a:rPr lang="de-DE" dirty="0"/>
              <a:t>eine wichtige Rolle.</a:t>
            </a:r>
          </a:p>
          <a:p>
            <a:pPr>
              <a:lnSpc>
                <a:spcPct val="120000"/>
              </a:lnSpc>
            </a:pPr>
            <a:r>
              <a:rPr lang="de-DE" dirty="0"/>
              <a:t>Die </a:t>
            </a:r>
            <a:r>
              <a:rPr lang="de-DE" b="1" dirty="0"/>
              <a:t>Medienauswahl</a:t>
            </a:r>
            <a:r>
              <a:rPr lang="de-DE" dirty="0"/>
              <a:t> erfolgt nach bestimmten </a:t>
            </a:r>
            <a:r>
              <a:rPr lang="de-DE" b="1" dirty="0"/>
              <a:t>Kriterien:</a:t>
            </a:r>
          </a:p>
          <a:p>
            <a:pPr lvl="1">
              <a:lnSpc>
                <a:spcPct val="120000"/>
              </a:lnSpc>
            </a:pPr>
            <a:endParaRPr lang="de-DE" sz="1300" dirty="0"/>
          </a:p>
          <a:p>
            <a:pPr lvl="1">
              <a:lnSpc>
                <a:spcPct val="120000"/>
              </a:lnSpc>
            </a:pPr>
            <a:r>
              <a:rPr lang="de-DE" dirty="0"/>
              <a:t>Verfügbarkeit,</a:t>
            </a:r>
          </a:p>
          <a:p>
            <a:pPr lvl="1">
              <a:lnSpc>
                <a:spcPct val="120000"/>
              </a:lnSpc>
            </a:pPr>
            <a:r>
              <a:rPr lang="de-DE" dirty="0"/>
              <a:t>Zeitaufwand,</a:t>
            </a:r>
          </a:p>
          <a:p>
            <a:pPr lvl="1">
              <a:lnSpc>
                <a:spcPct val="120000"/>
              </a:lnSpc>
            </a:pPr>
            <a:r>
              <a:rPr lang="de-DE" dirty="0"/>
              <a:t>Vorerfahrungen der Schülerinnen und Schüler sowie der Lehrkraft,</a:t>
            </a:r>
          </a:p>
          <a:p>
            <a:pPr lvl="1">
              <a:lnSpc>
                <a:spcPct val="120000"/>
              </a:lnSpc>
            </a:pPr>
            <a:r>
              <a:rPr lang="de-DE" dirty="0"/>
              <a:t>Zielangemessenheit,</a:t>
            </a:r>
          </a:p>
          <a:p>
            <a:pPr lvl="1">
              <a:lnSpc>
                <a:spcPct val="120000"/>
              </a:lnSpc>
            </a:pPr>
            <a:r>
              <a:rPr lang="de-DE" dirty="0"/>
              <a:t>Methodenangemessenheit,</a:t>
            </a:r>
          </a:p>
          <a:p>
            <a:pPr lvl="1">
              <a:lnSpc>
                <a:spcPct val="120000"/>
              </a:lnSpc>
            </a:pPr>
            <a:r>
              <a:rPr lang="de-DE" dirty="0"/>
              <a:t>Motivationsgehalt,</a:t>
            </a:r>
          </a:p>
          <a:p>
            <a:pPr lvl="1">
              <a:lnSpc>
                <a:spcPct val="120000"/>
              </a:lnSpc>
            </a:pPr>
            <a:r>
              <a:rPr lang="de-DE" dirty="0"/>
              <a:t>Aktualität,</a:t>
            </a:r>
          </a:p>
          <a:p>
            <a:pPr lvl="1">
              <a:lnSpc>
                <a:spcPct val="120000"/>
              </a:lnSpc>
            </a:pPr>
            <a:r>
              <a:rPr lang="de-DE" dirty="0"/>
              <a:t>Authentizität in Bezug auf die Lehrkraft.</a:t>
            </a:r>
          </a:p>
        </p:txBody>
      </p:sp>
      <p:sp>
        <p:nvSpPr>
          <p:cNvPr id="3" name="Titel 2"/>
          <p:cNvSpPr>
            <a:spLocks noGrp="1"/>
          </p:cNvSpPr>
          <p:nvPr>
            <p:ph type="title"/>
          </p:nvPr>
        </p:nvSpPr>
        <p:spPr/>
        <p:txBody>
          <a:bodyPr/>
          <a:lstStyle/>
          <a:p>
            <a:r>
              <a:rPr lang="de-DE" dirty="0"/>
              <a:t>Medien auswählen</a:t>
            </a:r>
          </a:p>
        </p:txBody>
      </p:sp>
      <p:sp>
        <p:nvSpPr>
          <p:cNvPr id="6" name="Textfeld 5"/>
          <p:cNvSpPr txBox="1"/>
          <p:nvPr/>
        </p:nvSpPr>
        <p:spPr>
          <a:xfrm>
            <a:off x="548640" y="6153912"/>
            <a:ext cx="5842625" cy="830997"/>
          </a:xfrm>
          <a:prstGeom prst="rect">
            <a:avLst/>
          </a:prstGeom>
          <a:noFill/>
        </p:spPr>
        <p:txBody>
          <a:bodyPr wrap="none" rtlCol="0">
            <a:spAutoFit/>
          </a:bodyPr>
          <a:lstStyle/>
          <a:p>
            <a:r>
              <a:rPr lang="de-DE" sz="1200" dirty="0"/>
              <a:t>(Vgl. Marc </a:t>
            </a:r>
            <a:r>
              <a:rPr lang="de-DE" sz="1200" dirty="0" err="1"/>
              <a:t>Böhmann</a:t>
            </a:r>
            <a:r>
              <a:rPr lang="de-DE" sz="1200" dirty="0"/>
              <a:t>: Das Quereinsteiger-Buch. Weinheim und Basel. 2. Aufl. 2020. S. 128 f)</a:t>
            </a:r>
          </a:p>
          <a:p>
            <a:endParaRPr lang="de-DE" dirty="0"/>
          </a:p>
          <a:p>
            <a:endParaRPr lang="de-DE" dirty="0"/>
          </a:p>
        </p:txBody>
      </p:sp>
    </p:spTree>
    <p:extLst>
      <p:ext uri="{BB962C8B-B14F-4D97-AF65-F5344CB8AC3E}">
        <p14:creationId xmlns:p14="http://schemas.microsoft.com/office/powerpoint/2010/main" val="1901807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sz="3600" b="1" u="sng" dirty="0">
                <a:latin typeface="+mn-lt"/>
              </a:rPr>
              <a:t>Allgemeiner Austausch: Wie geht es mir heute?</a:t>
            </a:r>
          </a:p>
        </p:txBody>
      </p:sp>
      <p:sp>
        <p:nvSpPr>
          <p:cNvPr id="8" name="Textfeld 7"/>
          <p:cNvSpPr txBox="1"/>
          <p:nvPr/>
        </p:nvSpPr>
        <p:spPr>
          <a:xfrm>
            <a:off x="286327" y="6173788"/>
            <a:ext cx="4966609" cy="369332"/>
          </a:xfrm>
          <a:prstGeom prst="rect">
            <a:avLst/>
          </a:prstGeom>
          <a:noFill/>
        </p:spPr>
        <p:txBody>
          <a:bodyPr wrap="square" rtlCol="0">
            <a:spAutoFit/>
          </a:bodyPr>
          <a:lstStyle/>
          <a:p>
            <a:r>
              <a:rPr lang="de-DE" dirty="0"/>
              <a:t>Wer mag beginnen ….ihr kommt eh alle dran….</a:t>
            </a:r>
          </a:p>
        </p:txBody>
      </p:sp>
      <p:sp>
        <p:nvSpPr>
          <p:cNvPr id="5" name="Inhaltsplatzhalter 4">
            <a:extLst>
              <a:ext uri="{FF2B5EF4-FFF2-40B4-BE49-F238E27FC236}">
                <a16:creationId xmlns:a16="http://schemas.microsoft.com/office/drawing/2014/main" id="{9D208262-7219-7711-6427-67C15B828993}"/>
              </a:ext>
            </a:extLst>
          </p:cNvPr>
          <p:cNvSpPr>
            <a:spLocks noGrp="1"/>
          </p:cNvSpPr>
          <p:nvPr>
            <p:ph idx="1"/>
          </p:nvPr>
        </p:nvSpPr>
        <p:spPr>
          <a:xfrm>
            <a:off x="4182895" y="1721796"/>
            <a:ext cx="4466650" cy="4328808"/>
          </a:xfrm>
        </p:spPr>
        <p:txBody>
          <a:bodyPr>
            <a:noAutofit/>
          </a:bodyPr>
          <a:lstStyle/>
          <a:p>
            <a:r>
              <a:rPr lang="de-DE" sz="2400" dirty="0">
                <a:latin typeface="+mn-lt"/>
              </a:rPr>
              <a:t>Ihr könnt euch einem der Bilder zuordnen ;-)</a:t>
            </a:r>
          </a:p>
          <a:p>
            <a:r>
              <a:rPr lang="de-DE" sz="2400" dirty="0">
                <a:latin typeface="+mn-lt"/>
              </a:rPr>
              <a:t>Was lief gut die letzten Wochen?</a:t>
            </a:r>
          </a:p>
          <a:p>
            <a:r>
              <a:rPr lang="de-DE" sz="2400" dirty="0">
                <a:latin typeface="+mn-lt"/>
              </a:rPr>
              <a:t>Was lief nicht optimal?</a:t>
            </a:r>
          </a:p>
          <a:p>
            <a:r>
              <a:rPr lang="de-DE" sz="2400" dirty="0">
                <a:latin typeface="+mn-lt"/>
              </a:rPr>
              <a:t>Wo habt ihr Fortschritte gemacht?</a:t>
            </a:r>
          </a:p>
          <a:p>
            <a:r>
              <a:rPr lang="de-DE" sz="2400" dirty="0">
                <a:latin typeface="+mn-lt"/>
              </a:rPr>
              <a:t>Was liegt euch auf der Seele?</a:t>
            </a:r>
          </a:p>
          <a:p>
            <a:r>
              <a:rPr lang="de-DE" sz="2400" dirty="0">
                <a:latin typeface="+mn-lt"/>
              </a:rPr>
              <a:t>Wann hast du das letzte Mal richtig gelacht in der Schule?</a:t>
            </a:r>
          </a:p>
        </p:txBody>
      </p:sp>
      <p:pic>
        <p:nvPicPr>
          <p:cNvPr id="17" name="Grafik 16">
            <a:extLst>
              <a:ext uri="{FF2B5EF4-FFF2-40B4-BE49-F238E27FC236}">
                <a16:creationId xmlns:a16="http://schemas.microsoft.com/office/drawing/2014/main" id="{655AFC18-BEBE-5778-6586-96567B69BB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6398" y="6064510"/>
            <a:ext cx="610251" cy="610251"/>
          </a:xfrm>
          <a:prstGeom prst="rect">
            <a:avLst/>
          </a:prstGeom>
        </p:spPr>
      </p:pic>
      <p:pic>
        <p:nvPicPr>
          <p:cNvPr id="4" name="Grafik 3">
            <a:extLst>
              <a:ext uri="{FF2B5EF4-FFF2-40B4-BE49-F238E27FC236}">
                <a16:creationId xmlns:a16="http://schemas.microsoft.com/office/drawing/2014/main" id="{E8F63017-DA06-EC1D-4276-9C3637742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87" y="1847352"/>
            <a:ext cx="4036508" cy="4036508"/>
          </a:xfrm>
          <a:prstGeom prst="rect">
            <a:avLst/>
          </a:prstGeom>
        </p:spPr>
      </p:pic>
    </p:spTree>
    <p:extLst>
      <p:ext uri="{BB962C8B-B14F-4D97-AF65-F5344CB8AC3E}">
        <p14:creationId xmlns:p14="http://schemas.microsoft.com/office/powerpoint/2010/main" val="2370001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62500" lnSpcReduction="20000"/>
          </a:bodyPr>
          <a:lstStyle/>
          <a:p>
            <a:pPr>
              <a:lnSpc>
                <a:spcPct val="120000"/>
              </a:lnSpc>
            </a:pPr>
            <a:r>
              <a:rPr lang="de-DE" dirty="0"/>
              <a:t>Fast alles, was den </a:t>
            </a:r>
            <a:r>
              <a:rPr lang="de-DE" b="1" dirty="0"/>
              <a:t>Lehrprozess</a:t>
            </a:r>
            <a:r>
              <a:rPr lang="de-DE" dirty="0"/>
              <a:t> der Lehrkraft und den </a:t>
            </a:r>
            <a:r>
              <a:rPr lang="de-DE" b="1" dirty="0"/>
              <a:t>Lernprozess</a:t>
            </a:r>
            <a:r>
              <a:rPr lang="de-DE" dirty="0"/>
              <a:t> der Lernenden </a:t>
            </a:r>
            <a:r>
              <a:rPr lang="de-DE" b="1" dirty="0"/>
              <a:t>trägt und unterstützt</a:t>
            </a:r>
            <a:r>
              <a:rPr lang="de-DE" dirty="0"/>
              <a:t>, ist Lehr- oder Lernmittel:</a:t>
            </a:r>
          </a:p>
          <a:p>
            <a:pPr lvl="1">
              <a:lnSpc>
                <a:spcPct val="120000"/>
              </a:lnSpc>
            </a:pPr>
            <a:endParaRPr lang="de-DE" dirty="0"/>
          </a:p>
          <a:p>
            <a:pPr lvl="1">
              <a:lnSpc>
                <a:spcPct val="120000"/>
              </a:lnSpc>
            </a:pPr>
            <a:r>
              <a:rPr lang="de-DE" dirty="0"/>
              <a:t>Schulbuch,</a:t>
            </a:r>
          </a:p>
          <a:p>
            <a:pPr lvl="1">
              <a:lnSpc>
                <a:spcPct val="120000"/>
              </a:lnSpc>
            </a:pPr>
            <a:r>
              <a:rPr lang="de-DE" dirty="0"/>
              <a:t>Smartboard o. ä.,</a:t>
            </a:r>
          </a:p>
          <a:p>
            <a:pPr lvl="1">
              <a:lnSpc>
                <a:spcPct val="120000"/>
              </a:lnSpc>
            </a:pPr>
            <a:r>
              <a:rPr lang="de-DE" dirty="0"/>
              <a:t>Tafel,</a:t>
            </a:r>
          </a:p>
          <a:p>
            <a:pPr lvl="1">
              <a:lnSpc>
                <a:spcPct val="120000"/>
              </a:lnSpc>
            </a:pPr>
            <a:r>
              <a:rPr lang="de-DE" dirty="0"/>
              <a:t>Arbeitsblatt,</a:t>
            </a:r>
          </a:p>
          <a:p>
            <a:pPr lvl="1">
              <a:lnSpc>
                <a:spcPct val="120000"/>
              </a:lnSpc>
            </a:pPr>
            <a:r>
              <a:rPr lang="de-DE" dirty="0"/>
              <a:t>Film,</a:t>
            </a:r>
          </a:p>
          <a:p>
            <a:pPr lvl="1">
              <a:lnSpc>
                <a:spcPct val="120000"/>
              </a:lnSpc>
            </a:pPr>
            <a:r>
              <a:rPr lang="de-DE" dirty="0"/>
              <a:t>Wandkarte,</a:t>
            </a:r>
          </a:p>
          <a:p>
            <a:pPr lvl="1">
              <a:lnSpc>
                <a:spcPct val="120000"/>
              </a:lnSpc>
            </a:pPr>
            <a:r>
              <a:rPr lang="de-DE" dirty="0"/>
              <a:t>Modell,</a:t>
            </a:r>
          </a:p>
          <a:p>
            <a:pPr lvl="1">
              <a:lnSpc>
                <a:spcPct val="120000"/>
              </a:lnSpc>
            </a:pPr>
            <a:r>
              <a:rPr lang="de-DE" dirty="0"/>
              <a:t>Computer, Lernsoftware, Website,</a:t>
            </a:r>
          </a:p>
          <a:p>
            <a:pPr lvl="1">
              <a:lnSpc>
                <a:spcPct val="120000"/>
              </a:lnSpc>
            </a:pPr>
            <a:r>
              <a:rPr lang="de-DE" dirty="0"/>
              <a:t>reales Anschauungsobjekt.</a:t>
            </a:r>
          </a:p>
        </p:txBody>
      </p:sp>
      <p:sp>
        <p:nvSpPr>
          <p:cNvPr id="3" name="Titel 2"/>
          <p:cNvSpPr>
            <a:spLocks noGrp="1"/>
          </p:cNvSpPr>
          <p:nvPr>
            <p:ph type="title"/>
          </p:nvPr>
        </p:nvSpPr>
        <p:spPr/>
        <p:txBody>
          <a:bodyPr/>
          <a:lstStyle/>
          <a:p>
            <a:r>
              <a:rPr lang="de-DE" dirty="0"/>
              <a:t>Medien auswählen</a:t>
            </a:r>
          </a:p>
        </p:txBody>
      </p:sp>
    </p:spTree>
    <p:extLst>
      <p:ext uri="{BB962C8B-B14F-4D97-AF65-F5344CB8AC3E}">
        <p14:creationId xmlns:p14="http://schemas.microsoft.com/office/powerpoint/2010/main" val="2553875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pPr>
              <a:lnSpc>
                <a:spcPct val="100000"/>
              </a:lnSpc>
            </a:pPr>
            <a:r>
              <a:rPr lang="de-DE" dirty="0">
                <a:latin typeface="+mn-lt"/>
              </a:rPr>
              <a:t>Medien sind in systematischer Hinsicht nach dem </a:t>
            </a:r>
            <a:r>
              <a:rPr lang="de-DE" b="1" dirty="0">
                <a:latin typeface="+mn-lt"/>
              </a:rPr>
              <a:t>Grad der Abstraktion </a:t>
            </a:r>
            <a:r>
              <a:rPr lang="de-DE" dirty="0">
                <a:latin typeface="+mn-lt"/>
              </a:rPr>
              <a:t>zu unterscheiden:</a:t>
            </a:r>
          </a:p>
          <a:p>
            <a:pPr lvl="1">
              <a:lnSpc>
                <a:spcPct val="100000"/>
              </a:lnSpc>
            </a:pPr>
            <a:endParaRPr lang="de-DE" dirty="0">
              <a:latin typeface="+mn-lt"/>
            </a:endParaRPr>
          </a:p>
          <a:p>
            <a:pPr lvl="1">
              <a:lnSpc>
                <a:spcPct val="100000"/>
              </a:lnSpc>
            </a:pPr>
            <a:r>
              <a:rPr lang="de-DE" i="1" dirty="0">
                <a:latin typeface="+mn-lt"/>
              </a:rPr>
              <a:t>reale Ebene: </a:t>
            </a:r>
            <a:r>
              <a:rPr lang="de-DE" dirty="0">
                <a:latin typeface="+mn-lt"/>
              </a:rPr>
              <a:t>reale Anschauungsobjekte (z. B. ein Tier, ein Gerät, ein Lebensmittel),</a:t>
            </a:r>
          </a:p>
          <a:p>
            <a:pPr lvl="1">
              <a:lnSpc>
                <a:spcPct val="100000"/>
              </a:lnSpc>
            </a:pPr>
            <a:r>
              <a:rPr lang="de-DE" i="1" dirty="0">
                <a:latin typeface="+mn-lt"/>
              </a:rPr>
              <a:t>ikonische (bildliche) Ebene: </a:t>
            </a:r>
            <a:r>
              <a:rPr lang="de-DE" dirty="0">
                <a:latin typeface="+mn-lt"/>
              </a:rPr>
              <a:t>Landkarte, Schaubild, Mindmap, Foto …,</a:t>
            </a:r>
          </a:p>
          <a:p>
            <a:pPr lvl="1">
              <a:lnSpc>
                <a:spcPct val="100000"/>
              </a:lnSpc>
            </a:pPr>
            <a:r>
              <a:rPr lang="de-DE" i="1" dirty="0">
                <a:latin typeface="+mn-lt"/>
              </a:rPr>
              <a:t>symbolische Ebene: </a:t>
            </a:r>
            <a:r>
              <a:rPr lang="de-DE" dirty="0">
                <a:latin typeface="+mn-lt"/>
              </a:rPr>
              <a:t>Sprache, Text, Formel …</a:t>
            </a:r>
          </a:p>
          <a:p>
            <a:pPr marL="457200" lvl="1" indent="0">
              <a:lnSpc>
                <a:spcPct val="100000"/>
              </a:lnSpc>
              <a:buNone/>
            </a:pPr>
            <a:endParaRPr lang="de-DE" dirty="0">
              <a:latin typeface="+mn-lt"/>
            </a:endParaRPr>
          </a:p>
          <a:p>
            <a:pPr marL="457200" lvl="1" indent="0">
              <a:lnSpc>
                <a:spcPct val="100000"/>
              </a:lnSpc>
              <a:buNone/>
            </a:pPr>
            <a:r>
              <a:rPr lang="de-DE" dirty="0">
                <a:latin typeface="+mn-lt"/>
              </a:rPr>
              <a:t>&gt; Schreibe Beispiele für deine Fächer auf.  Handout S. 6</a:t>
            </a:r>
          </a:p>
        </p:txBody>
      </p:sp>
      <p:sp>
        <p:nvSpPr>
          <p:cNvPr id="3" name="Titel 2"/>
          <p:cNvSpPr>
            <a:spLocks noGrp="1"/>
          </p:cNvSpPr>
          <p:nvPr>
            <p:ph type="title"/>
          </p:nvPr>
        </p:nvSpPr>
        <p:spPr/>
        <p:txBody>
          <a:bodyPr/>
          <a:lstStyle/>
          <a:p>
            <a:r>
              <a:rPr lang="de-DE" dirty="0">
                <a:latin typeface="+mn-lt"/>
              </a:rPr>
              <a:t>Medien auswählen</a:t>
            </a:r>
          </a:p>
        </p:txBody>
      </p:sp>
    </p:spTree>
    <p:extLst>
      <p:ext uri="{BB962C8B-B14F-4D97-AF65-F5344CB8AC3E}">
        <p14:creationId xmlns:p14="http://schemas.microsoft.com/office/powerpoint/2010/main" val="168805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20000"/>
          </a:bodyPr>
          <a:lstStyle/>
          <a:p>
            <a:pPr marL="0" indent="0" algn="ctr">
              <a:lnSpc>
                <a:spcPct val="120000"/>
              </a:lnSpc>
              <a:buNone/>
            </a:pPr>
            <a:r>
              <a:rPr lang="de-DE" b="1" dirty="0">
                <a:latin typeface="+mn-lt"/>
              </a:rPr>
              <a:t>Aufgabe schnell erfassbar</a:t>
            </a:r>
            <a:r>
              <a:rPr lang="de-DE" dirty="0">
                <a:latin typeface="+mn-lt"/>
              </a:rPr>
              <a:t>, </a:t>
            </a:r>
            <a:r>
              <a:rPr lang="de-DE" b="1" dirty="0">
                <a:latin typeface="+mn-lt"/>
              </a:rPr>
              <a:t>kognitive Ressourcen abrufbar, Aufgabe schnell bearbeitbar</a:t>
            </a:r>
          </a:p>
          <a:p>
            <a:pPr marL="0" indent="0" algn="ctr">
              <a:lnSpc>
                <a:spcPct val="120000"/>
              </a:lnSpc>
              <a:buNone/>
            </a:pPr>
            <a:r>
              <a:rPr lang="de-DE" dirty="0">
                <a:latin typeface="+mn-lt"/>
              </a:rPr>
              <a:t>Inhaltliche Präzision:</a:t>
            </a:r>
          </a:p>
          <a:p>
            <a:pPr lvl="1">
              <a:lnSpc>
                <a:spcPct val="120000"/>
              </a:lnSpc>
            </a:pPr>
            <a:r>
              <a:rPr lang="de-DE" dirty="0">
                <a:latin typeface="+mn-lt"/>
              </a:rPr>
              <a:t>Ist die Aufgabenstellung einfach und klar?</a:t>
            </a:r>
          </a:p>
          <a:p>
            <a:pPr lvl="1">
              <a:lnSpc>
                <a:spcPct val="120000"/>
              </a:lnSpc>
            </a:pPr>
            <a:r>
              <a:rPr lang="de-DE" dirty="0">
                <a:latin typeface="+mn-lt"/>
              </a:rPr>
              <a:t>Ist sie sinnvoll und dem Leistungsstand angemessen?</a:t>
            </a:r>
          </a:p>
          <a:p>
            <a:pPr lvl="1">
              <a:lnSpc>
                <a:spcPct val="120000"/>
              </a:lnSpc>
            </a:pPr>
            <a:r>
              <a:rPr lang="de-DE" dirty="0">
                <a:latin typeface="+mn-lt"/>
              </a:rPr>
              <a:t>Weiß jeder, was erwartet wird?</a:t>
            </a:r>
          </a:p>
          <a:p>
            <a:pPr lvl="1">
              <a:lnSpc>
                <a:spcPct val="120000"/>
              </a:lnSpc>
            </a:pPr>
            <a:r>
              <a:rPr lang="de-DE" dirty="0">
                <a:latin typeface="+mn-lt"/>
              </a:rPr>
              <a:t>Sind die notwendigen Hintergrundinformationen vorhanden?</a:t>
            </a:r>
          </a:p>
          <a:p>
            <a:pPr lvl="1">
              <a:lnSpc>
                <a:spcPct val="120000"/>
              </a:lnSpc>
            </a:pPr>
            <a:r>
              <a:rPr lang="de-DE" dirty="0">
                <a:latin typeface="+mn-lt"/>
              </a:rPr>
              <a:t>Werden keine unnötigen kognitiven Ressourcen benötigt (z. B. bei Verwendung eines Textes)?</a:t>
            </a:r>
          </a:p>
          <a:p>
            <a:pPr lvl="1"/>
            <a:endParaRPr lang="de-DE" dirty="0">
              <a:latin typeface="+mn-lt"/>
            </a:endParaRPr>
          </a:p>
          <a:p>
            <a:pPr lvl="1"/>
            <a:endParaRPr lang="de-DE" dirty="0"/>
          </a:p>
          <a:p>
            <a:pPr lvl="1"/>
            <a:endParaRPr lang="de-DE" dirty="0"/>
          </a:p>
        </p:txBody>
      </p:sp>
      <p:sp>
        <p:nvSpPr>
          <p:cNvPr id="3" name="Titel 2"/>
          <p:cNvSpPr>
            <a:spLocks noGrp="1"/>
          </p:cNvSpPr>
          <p:nvPr>
            <p:ph type="title"/>
          </p:nvPr>
        </p:nvSpPr>
        <p:spPr/>
        <p:txBody>
          <a:bodyPr/>
          <a:lstStyle/>
          <a:p>
            <a:r>
              <a:rPr lang="de-DE" dirty="0">
                <a:latin typeface="+mn-lt"/>
              </a:rPr>
              <a:t>Arbeitsblätter erstellen</a:t>
            </a:r>
          </a:p>
        </p:txBody>
      </p:sp>
      <p:sp>
        <p:nvSpPr>
          <p:cNvPr id="5" name="Textfeld 4"/>
          <p:cNvSpPr txBox="1"/>
          <p:nvPr/>
        </p:nvSpPr>
        <p:spPr>
          <a:xfrm>
            <a:off x="530352" y="6117336"/>
            <a:ext cx="6538585" cy="461665"/>
          </a:xfrm>
          <a:prstGeom prst="rect">
            <a:avLst/>
          </a:prstGeom>
          <a:noFill/>
        </p:spPr>
        <p:txBody>
          <a:bodyPr wrap="none" rtlCol="0">
            <a:spAutoFit/>
          </a:bodyPr>
          <a:lstStyle/>
          <a:p>
            <a:r>
              <a:rPr lang="de-DE" sz="1200" dirty="0"/>
              <a:t>(Vgl. Lehrermarktplatz: Das perfekte Arbeitsblatt.</a:t>
            </a:r>
          </a:p>
          <a:p>
            <a:r>
              <a:rPr lang="de-DE" sz="1200" dirty="0">
                <a:hlinkClick r:id="rId2"/>
              </a:rPr>
              <a:t>https://blog.lehrermarktplatz.de/das-perfekte-arbeitsblatt-9fbc957e19bf#62c2</a:t>
            </a:r>
            <a:r>
              <a:rPr lang="de-DE" sz="1200" dirty="0"/>
              <a:t> Zugriff am 11.04.2021)</a:t>
            </a:r>
          </a:p>
        </p:txBody>
      </p:sp>
    </p:spTree>
    <p:extLst>
      <p:ext uri="{BB962C8B-B14F-4D97-AF65-F5344CB8AC3E}">
        <p14:creationId xmlns:p14="http://schemas.microsoft.com/office/powerpoint/2010/main" val="3615667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a:lnSpc>
                <a:spcPct val="110000"/>
              </a:lnSpc>
            </a:pPr>
            <a:r>
              <a:rPr lang="de-DE" dirty="0"/>
              <a:t>Gezielte Designentscheidungen:</a:t>
            </a:r>
          </a:p>
          <a:p>
            <a:pPr lvl="1">
              <a:lnSpc>
                <a:spcPct val="110000"/>
              </a:lnSpc>
            </a:pPr>
            <a:r>
              <a:rPr lang="de-DE" sz="1900" dirty="0"/>
              <a:t>Hat das Arbeitsblatt eine klare Struktur?</a:t>
            </a:r>
          </a:p>
          <a:p>
            <a:pPr lvl="1">
              <a:lnSpc>
                <a:spcPct val="110000"/>
              </a:lnSpc>
            </a:pPr>
            <a:r>
              <a:rPr lang="de-DE" sz="1900" dirty="0"/>
              <a:t>Ist das Layout einfach?</a:t>
            </a:r>
          </a:p>
          <a:p>
            <a:pPr lvl="1">
              <a:lnSpc>
                <a:spcPct val="110000"/>
              </a:lnSpc>
            </a:pPr>
            <a:r>
              <a:rPr lang="de-DE" sz="1900" dirty="0"/>
              <a:t>Wird Unruhe durch zu viele Designelemente vermieden?</a:t>
            </a:r>
          </a:p>
          <a:p>
            <a:pPr lvl="1">
              <a:lnSpc>
                <a:spcPct val="110000"/>
              </a:lnSpc>
            </a:pPr>
            <a:r>
              <a:rPr lang="de-DE" sz="1900" dirty="0"/>
              <a:t>Werden immer wieder die gleichen Illustrationen und Symbole verwendet?</a:t>
            </a:r>
          </a:p>
          <a:p>
            <a:pPr lvl="1">
              <a:lnSpc>
                <a:spcPct val="110000"/>
              </a:lnSpc>
            </a:pPr>
            <a:r>
              <a:rPr lang="de-DE" sz="1900" dirty="0"/>
              <a:t>Werden relevante Inhalte voneinander getrennt?</a:t>
            </a:r>
          </a:p>
          <a:p>
            <a:pPr lvl="1">
              <a:lnSpc>
                <a:spcPct val="110000"/>
              </a:lnSpc>
            </a:pPr>
            <a:r>
              <a:rPr lang="de-DE" sz="1900" dirty="0"/>
              <a:t>Sticht die Aufgabe klar heraus?</a:t>
            </a:r>
          </a:p>
          <a:p>
            <a:pPr lvl="1">
              <a:lnSpc>
                <a:spcPct val="110000"/>
              </a:lnSpc>
            </a:pPr>
            <a:r>
              <a:rPr lang="de-DE" sz="1900" dirty="0"/>
              <a:t>Ist die Aufgabenstellung auf jedem Arbeitsblatt gleich?</a:t>
            </a:r>
          </a:p>
          <a:p>
            <a:pPr lvl="1">
              <a:lnSpc>
                <a:spcPct val="110000"/>
              </a:lnSpc>
            </a:pPr>
            <a:r>
              <a:rPr lang="de-DE" sz="1900" dirty="0"/>
              <a:t>Hat die Aufgabe genügend Raum?</a:t>
            </a:r>
          </a:p>
          <a:p>
            <a:pPr lvl="1"/>
            <a:endParaRPr lang="de-DE" dirty="0"/>
          </a:p>
          <a:p>
            <a:pPr lvl="1"/>
            <a:endParaRPr lang="de-DE" dirty="0"/>
          </a:p>
        </p:txBody>
      </p:sp>
      <p:sp>
        <p:nvSpPr>
          <p:cNvPr id="3" name="Titel 2"/>
          <p:cNvSpPr>
            <a:spLocks noGrp="1"/>
          </p:cNvSpPr>
          <p:nvPr>
            <p:ph type="title"/>
          </p:nvPr>
        </p:nvSpPr>
        <p:spPr/>
        <p:txBody>
          <a:bodyPr/>
          <a:lstStyle/>
          <a:p>
            <a:r>
              <a:rPr lang="de-DE" dirty="0"/>
              <a:t>Arbeitsblätter erstellen</a:t>
            </a:r>
          </a:p>
        </p:txBody>
      </p:sp>
    </p:spTree>
    <p:extLst>
      <p:ext uri="{BB962C8B-B14F-4D97-AF65-F5344CB8AC3E}">
        <p14:creationId xmlns:p14="http://schemas.microsoft.com/office/powerpoint/2010/main" val="3494731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77500" lnSpcReduction="20000"/>
          </a:bodyPr>
          <a:lstStyle/>
          <a:p>
            <a:pPr>
              <a:lnSpc>
                <a:spcPct val="110000"/>
              </a:lnSpc>
            </a:pPr>
            <a:r>
              <a:rPr lang="de-DE" dirty="0"/>
              <a:t>Weitere Tipps zum Erstellen von Arbeitsblättern:</a:t>
            </a:r>
          </a:p>
          <a:p>
            <a:pPr lvl="1">
              <a:lnSpc>
                <a:spcPct val="110000"/>
              </a:lnSpc>
            </a:pPr>
            <a:endParaRPr lang="de-DE" dirty="0"/>
          </a:p>
          <a:p>
            <a:pPr lvl="1">
              <a:lnSpc>
                <a:spcPct val="110000"/>
              </a:lnSpc>
            </a:pPr>
            <a:r>
              <a:rPr lang="de-DE" dirty="0"/>
              <a:t>Zeile für den Namen und das Datum,</a:t>
            </a:r>
          </a:p>
          <a:p>
            <a:pPr lvl="1">
              <a:lnSpc>
                <a:spcPct val="110000"/>
              </a:lnSpc>
            </a:pPr>
            <a:r>
              <a:rPr lang="de-DE" dirty="0"/>
              <a:t>Überschrift </a:t>
            </a:r>
            <a:r>
              <a:rPr lang="de-DE" i="1" dirty="0"/>
              <a:t>(Thema, ggf. Nummer o. ä.)</a:t>
            </a:r>
          </a:p>
          <a:p>
            <a:pPr lvl="1">
              <a:lnSpc>
                <a:spcPct val="110000"/>
              </a:lnSpc>
            </a:pPr>
            <a:r>
              <a:rPr lang="de-DE" dirty="0"/>
              <a:t>immer das gleiche Layout </a:t>
            </a:r>
            <a:r>
              <a:rPr lang="de-DE" i="1" dirty="0"/>
              <a:t>(Erkennung für das Fach),</a:t>
            </a:r>
          </a:p>
          <a:p>
            <a:pPr lvl="1">
              <a:lnSpc>
                <a:spcPct val="110000"/>
              </a:lnSpc>
            </a:pPr>
            <a:r>
              <a:rPr lang="de-DE" dirty="0"/>
              <a:t>breiter Rand für die Lochung,</a:t>
            </a:r>
          </a:p>
          <a:p>
            <a:pPr lvl="1">
              <a:lnSpc>
                <a:spcPct val="110000"/>
              </a:lnSpc>
            </a:pPr>
            <a:r>
              <a:rPr lang="de-DE" dirty="0"/>
              <a:t>Arbeitsblatt gelocht?</a:t>
            </a:r>
          </a:p>
          <a:p>
            <a:pPr lvl="1">
              <a:lnSpc>
                <a:spcPct val="110000"/>
              </a:lnSpc>
            </a:pPr>
            <a:r>
              <a:rPr lang="de-DE" dirty="0"/>
              <a:t>Aufgaben nummeriert?</a:t>
            </a:r>
          </a:p>
          <a:p>
            <a:pPr lvl="1">
              <a:lnSpc>
                <a:spcPct val="110000"/>
              </a:lnSpc>
            </a:pPr>
            <a:r>
              <a:rPr lang="de-DE" dirty="0"/>
              <a:t>Schriftgröße mind. 12,</a:t>
            </a:r>
          </a:p>
          <a:p>
            <a:pPr lvl="1">
              <a:lnSpc>
                <a:spcPct val="110000"/>
              </a:lnSpc>
            </a:pPr>
            <a:r>
              <a:rPr lang="de-DE" dirty="0"/>
              <a:t>Absätze,</a:t>
            </a:r>
          </a:p>
          <a:p>
            <a:pPr lvl="1">
              <a:lnSpc>
                <a:spcPct val="110000"/>
              </a:lnSpc>
            </a:pPr>
            <a:r>
              <a:rPr lang="de-DE" dirty="0"/>
              <a:t>nicht zu viel auf das Arbeitsblatt,</a:t>
            </a:r>
          </a:p>
          <a:p>
            <a:pPr lvl="1">
              <a:lnSpc>
                <a:spcPct val="110000"/>
              </a:lnSpc>
            </a:pPr>
            <a:r>
              <a:rPr lang="de-DE" dirty="0"/>
              <a:t>Quellenangaben.</a:t>
            </a:r>
          </a:p>
          <a:p>
            <a:pPr lvl="1"/>
            <a:endParaRPr lang="de-DE" dirty="0"/>
          </a:p>
        </p:txBody>
      </p:sp>
      <p:sp>
        <p:nvSpPr>
          <p:cNvPr id="3" name="Titel 2"/>
          <p:cNvSpPr>
            <a:spLocks noGrp="1"/>
          </p:cNvSpPr>
          <p:nvPr>
            <p:ph type="title"/>
          </p:nvPr>
        </p:nvSpPr>
        <p:spPr/>
        <p:txBody>
          <a:bodyPr/>
          <a:lstStyle/>
          <a:p>
            <a:r>
              <a:rPr lang="de-DE" dirty="0"/>
              <a:t>Arbeitsblätter erstellen</a:t>
            </a:r>
          </a:p>
        </p:txBody>
      </p:sp>
    </p:spTree>
    <p:extLst>
      <p:ext uri="{BB962C8B-B14F-4D97-AF65-F5344CB8AC3E}">
        <p14:creationId xmlns:p14="http://schemas.microsoft.com/office/powerpoint/2010/main" val="2168804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24227" y="779607"/>
            <a:ext cx="7920000" cy="1332000"/>
          </a:xfrm>
        </p:spPr>
        <p:txBody>
          <a:bodyPr>
            <a:normAutofit fontScale="90000"/>
          </a:bodyPr>
          <a:lstStyle/>
          <a:p>
            <a:pPr>
              <a:lnSpc>
                <a:spcPct val="100000"/>
              </a:lnSpc>
            </a:pPr>
            <a:r>
              <a:rPr lang="de-DE" sz="2400" dirty="0"/>
              <a:t>Nimm ein von dir erstelltes Arbeitsblatt und untersuche es mithilfe der Checkliste.</a:t>
            </a:r>
            <a:br>
              <a:rPr lang="de-DE" sz="2400" dirty="0"/>
            </a:br>
            <a:br>
              <a:rPr lang="de-DE" sz="2700" dirty="0">
                <a:latin typeface="+mn-lt"/>
              </a:rPr>
            </a:br>
            <a:endParaRPr lang="de-DE"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3143" y="1734946"/>
            <a:ext cx="2996632" cy="4245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292" y="1734379"/>
            <a:ext cx="3000336" cy="4254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722376" y="6117336"/>
            <a:ext cx="4816062" cy="461665"/>
          </a:xfrm>
          <a:prstGeom prst="rect">
            <a:avLst/>
          </a:prstGeom>
          <a:noFill/>
        </p:spPr>
        <p:txBody>
          <a:bodyPr wrap="none" rtlCol="0">
            <a:spAutoFit/>
          </a:bodyPr>
          <a:lstStyle/>
          <a:p>
            <a:r>
              <a:rPr lang="de-DE" sz="1200" dirty="0"/>
              <a:t>(Vgl. Marc </a:t>
            </a:r>
            <a:r>
              <a:rPr lang="de-DE" sz="1200" dirty="0" err="1"/>
              <a:t>Böhmann</a:t>
            </a:r>
            <a:r>
              <a:rPr lang="de-DE" sz="1200" dirty="0"/>
              <a:t>: Das Quereinsteiger-Buch. Weinheim und Basel 2011.</a:t>
            </a:r>
          </a:p>
          <a:p>
            <a:r>
              <a:rPr lang="de-DE" sz="1200" dirty="0"/>
              <a:t>Download-Material: KV 21)</a:t>
            </a:r>
          </a:p>
        </p:txBody>
      </p:sp>
    </p:spTree>
    <p:extLst>
      <p:ext uri="{BB962C8B-B14F-4D97-AF65-F5344CB8AC3E}">
        <p14:creationId xmlns:p14="http://schemas.microsoft.com/office/powerpoint/2010/main" val="2180615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11188" y="2158712"/>
            <a:ext cx="8532812" cy="4012786"/>
          </a:xfrm>
        </p:spPr>
        <p:txBody>
          <a:bodyPr>
            <a:normAutofit/>
          </a:bodyPr>
          <a:lstStyle/>
          <a:p>
            <a:pPr>
              <a:lnSpc>
                <a:spcPct val="120000"/>
              </a:lnSpc>
            </a:pPr>
            <a:r>
              <a:rPr lang="de-DE" sz="2000" b="1" dirty="0">
                <a:latin typeface="+mn-lt"/>
              </a:rPr>
              <a:t>sachbezogenes Sprachlernen:</a:t>
            </a:r>
          </a:p>
          <a:p>
            <a:pPr lvl="1">
              <a:lnSpc>
                <a:spcPct val="120000"/>
              </a:lnSpc>
            </a:pPr>
            <a:r>
              <a:rPr lang="de-DE" sz="2000" dirty="0">
                <a:latin typeface="+mn-lt"/>
              </a:rPr>
              <a:t>Bildungssprache wird an und mit der Sache (den Fachinhalten) gelernt,</a:t>
            </a:r>
          </a:p>
          <a:p>
            <a:pPr lvl="1">
              <a:lnSpc>
                <a:spcPct val="120000"/>
              </a:lnSpc>
            </a:pPr>
            <a:r>
              <a:rPr lang="de-DE" sz="2000" dirty="0">
                <a:latin typeface="+mn-lt"/>
              </a:rPr>
              <a:t>fördert die Sprache an und mit Fragestellungen des Faches.</a:t>
            </a:r>
          </a:p>
          <a:p>
            <a:pPr>
              <a:lnSpc>
                <a:spcPct val="120000"/>
              </a:lnSpc>
            </a:pPr>
            <a:r>
              <a:rPr lang="de-DE" sz="2000" dirty="0">
                <a:latin typeface="+mn-lt"/>
              </a:rPr>
              <a:t>in </a:t>
            </a:r>
            <a:r>
              <a:rPr lang="de-DE" sz="2000" b="1" dirty="0">
                <a:latin typeface="+mn-lt"/>
              </a:rPr>
              <a:t>allen Fächern</a:t>
            </a:r>
            <a:endParaRPr lang="de-DE" sz="2000" dirty="0">
              <a:latin typeface="+mn-lt"/>
            </a:endParaRPr>
          </a:p>
          <a:p>
            <a:pPr>
              <a:lnSpc>
                <a:spcPct val="120000"/>
              </a:lnSpc>
            </a:pPr>
            <a:r>
              <a:rPr lang="de-DE" sz="2000" dirty="0">
                <a:latin typeface="+mn-lt"/>
              </a:rPr>
              <a:t>Sprachbildung, Kommunizieren und Verstehen im Fach</a:t>
            </a:r>
          </a:p>
          <a:p>
            <a:pPr>
              <a:lnSpc>
                <a:spcPct val="120000"/>
              </a:lnSpc>
            </a:pPr>
            <a:r>
              <a:rPr lang="de-DE" sz="2000" b="1" dirty="0">
                <a:latin typeface="+mn-lt"/>
              </a:rPr>
              <a:t>Aufgabe jeder Fachlehrkraft</a:t>
            </a:r>
            <a:endParaRPr lang="de-DE" sz="2000" dirty="0"/>
          </a:p>
        </p:txBody>
      </p:sp>
      <p:sp>
        <p:nvSpPr>
          <p:cNvPr id="3" name="Titel 2"/>
          <p:cNvSpPr>
            <a:spLocks noGrp="1"/>
          </p:cNvSpPr>
          <p:nvPr>
            <p:ph type="title"/>
          </p:nvPr>
        </p:nvSpPr>
        <p:spPr/>
        <p:txBody>
          <a:bodyPr>
            <a:normAutofit/>
          </a:bodyPr>
          <a:lstStyle/>
          <a:p>
            <a:r>
              <a:rPr lang="de-DE" sz="4000" dirty="0">
                <a:latin typeface="+mn-lt"/>
              </a:rPr>
              <a:t>Sprachsensibler Fachunterricht</a:t>
            </a:r>
          </a:p>
        </p:txBody>
      </p:sp>
      <p:sp>
        <p:nvSpPr>
          <p:cNvPr id="4" name="Textfeld 3"/>
          <p:cNvSpPr txBox="1"/>
          <p:nvPr/>
        </p:nvSpPr>
        <p:spPr>
          <a:xfrm>
            <a:off x="576072" y="6071616"/>
            <a:ext cx="6078395" cy="461665"/>
          </a:xfrm>
          <a:prstGeom prst="rect">
            <a:avLst/>
          </a:prstGeom>
          <a:noFill/>
        </p:spPr>
        <p:txBody>
          <a:bodyPr wrap="none" rtlCol="0">
            <a:spAutoFit/>
          </a:bodyPr>
          <a:lstStyle/>
          <a:p>
            <a:r>
              <a:rPr lang="de-DE" sz="1200" dirty="0"/>
              <a:t>(Vgl. Josef Leisen: Sprachlehren und Sprachlernen. Der sprachsensible Fachunterricht.</a:t>
            </a:r>
          </a:p>
          <a:p>
            <a:r>
              <a:rPr lang="de-DE" sz="1200" dirty="0">
                <a:hlinkClick r:id="rId2"/>
              </a:rPr>
              <a:t>http://www.sprachsensiblerfachunterricht.de/sprachlehren-und-lernen</a:t>
            </a:r>
            <a:r>
              <a:rPr lang="de-DE" sz="1200" dirty="0"/>
              <a:t> Zugriff am 14.04.2021)</a:t>
            </a:r>
          </a:p>
        </p:txBody>
      </p:sp>
    </p:spTree>
    <p:extLst>
      <p:ext uri="{BB962C8B-B14F-4D97-AF65-F5344CB8AC3E}">
        <p14:creationId xmlns:p14="http://schemas.microsoft.com/office/powerpoint/2010/main" val="3834142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sz="4000" dirty="0"/>
              <a:t>Sprachsensibler Fachunterricht</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8817" y="1844675"/>
            <a:ext cx="6464778" cy="401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1254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12000" y="1844675"/>
            <a:ext cx="7920000" cy="4012786"/>
          </a:xfrm>
        </p:spPr>
        <p:txBody>
          <a:bodyPr>
            <a:normAutofit fontScale="85000" lnSpcReduction="20000"/>
          </a:bodyPr>
          <a:lstStyle/>
          <a:p>
            <a:pPr marL="0" indent="0">
              <a:lnSpc>
                <a:spcPct val="120000"/>
              </a:lnSpc>
              <a:buNone/>
            </a:pPr>
            <a:r>
              <a:rPr lang="de-DE" sz="4100" b="1" dirty="0"/>
              <a:t>Aufgabe:</a:t>
            </a:r>
          </a:p>
          <a:p>
            <a:pPr>
              <a:lnSpc>
                <a:spcPct val="120000"/>
              </a:lnSpc>
            </a:pPr>
            <a:endParaRPr lang="de-DE" dirty="0"/>
          </a:p>
          <a:p>
            <a:pPr marL="514350" indent="-514350">
              <a:lnSpc>
                <a:spcPct val="120000"/>
              </a:lnSpc>
              <a:buAutoNum type="arabicParenR"/>
            </a:pPr>
            <a:r>
              <a:rPr lang="de-DE" sz="2600" dirty="0">
                <a:latin typeface="+mn-lt"/>
              </a:rPr>
              <a:t>Informiere dich auf der Seite </a:t>
            </a:r>
            <a:r>
              <a:rPr lang="de-DE" sz="2600" dirty="0">
                <a:latin typeface="+mn-lt"/>
                <a:hlinkClick r:id="rId2"/>
              </a:rPr>
              <a:t>Prinzipien im sprachsensiblen Fachunterricht</a:t>
            </a:r>
            <a:r>
              <a:rPr lang="de-DE" sz="2600" dirty="0">
                <a:latin typeface="+mn-lt"/>
              </a:rPr>
              <a:t> über die drei Grundprinzipien. Weitere Informationen findest du in den Fachartikeln </a:t>
            </a:r>
            <a:r>
              <a:rPr lang="de-DE" sz="2600" i="1" dirty="0">
                <a:latin typeface="+mn-lt"/>
              </a:rPr>
              <a:t>Sprachsensibilität im Fachunterricht </a:t>
            </a:r>
            <a:r>
              <a:rPr lang="de-DE" sz="2600" dirty="0">
                <a:latin typeface="+mn-lt"/>
              </a:rPr>
              <a:t>und </a:t>
            </a:r>
            <a:r>
              <a:rPr lang="de-DE" sz="2600" i="1" dirty="0">
                <a:latin typeface="+mn-lt"/>
              </a:rPr>
              <a:t>Methodenwerkzeuge.</a:t>
            </a:r>
          </a:p>
          <a:p>
            <a:pPr marL="514350" indent="-514350">
              <a:lnSpc>
                <a:spcPct val="120000"/>
              </a:lnSpc>
              <a:buAutoNum type="arabicParenR"/>
            </a:pPr>
            <a:r>
              <a:rPr lang="de-DE" sz="2600" dirty="0">
                <a:latin typeface="+mn-lt"/>
              </a:rPr>
              <a:t> Stellt euch die drei Grundprinzipien im Wechsel gegenseitig vor: Jede/r übernimmt ein Prinzip. Konkretisiert mit Beispielen.</a:t>
            </a:r>
          </a:p>
          <a:p>
            <a:pPr marL="0" indent="0">
              <a:lnSpc>
                <a:spcPct val="120000"/>
              </a:lnSpc>
              <a:buNone/>
            </a:pPr>
            <a:r>
              <a:rPr lang="de-DE" sz="2600" dirty="0">
                <a:latin typeface="+mn-lt"/>
              </a:rPr>
              <a:t>&gt; Handout S. 7</a:t>
            </a:r>
          </a:p>
        </p:txBody>
      </p:sp>
      <p:sp>
        <p:nvSpPr>
          <p:cNvPr id="3" name="Titel 2"/>
          <p:cNvSpPr>
            <a:spLocks noGrp="1"/>
          </p:cNvSpPr>
          <p:nvPr>
            <p:ph type="title"/>
          </p:nvPr>
        </p:nvSpPr>
        <p:spPr/>
        <p:txBody>
          <a:bodyPr>
            <a:normAutofit/>
          </a:bodyPr>
          <a:lstStyle/>
          <a:p>
            <a:r>
              <a:rPr lang="de-DE" sz="3200" dirty="0">
                <a:latin typeface="+mn-lt"/>
              </a:rPr>
              <a:t>Sprachsensibler Fachunterricht</a:t>
            </a:r>
          </a:p>
        </p:txBody>
      </p:sp>
      <p:pic>
        <p:nvPicPr>
          <p:cNvPr id="4" name="Picture 7" descr="Quellbild anzeigen">
            <a:extLst>
              <a:ext uri="{FF2B5EF4-FFF2-40B4-BE49-F238E27FC236}">
                <a16:creationId xmlns:a16="http://schemas.microsoft.com/office/drawing/2014/main" id="{15BE46B7-5629-44A9-BAF9-989DD088A2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5308" y="364193"/>
            <a:ext cx="1426748" cy="10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Quellbild anzeigen">
            <a:extLst>
              <a:ext uri="{FF2B5EF4-FFF2-40B4-BE49-F238E27FC236}">
                <a16:creationId xmlns:a16="http://schemas.microsoft.com/office/drawing/2014/main" id="{E7843DE5-3D26-4763-A45A-D71600EB32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5507" y="225425"/>
            <a:ext cx="1025976" cy="123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383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lnSpc>
                <a:spcPct val="100000"/>
              </a:lnSpc>
              <a:buNone/>
            </a:pPr>
            <a:r>
              <a:rPr lang="de-DE" sz="3200" b="1" dirty="0"/>
              <a:t>Weiterführendes: </a:t>
            </a:r>
          </a:p>
          <a:p>
            <a:pPr>
              <a:lnSpc>
                <a:spcPct val="100000"/>
              </a:lnSpc>
            </a:pPr>
            <a:endParaRPr lang="de-DE" dirty="0"/>
          </a:p>
          <a:p>
            <a:pPr>
              <a:lnSpc>
                <a:spcPct val="100000"/>
              </a:lnSpc>
            </a:pPr>
            <a:r>
              <a:rPr lang="de-DE" sz="2400" dirty="0"/>
              <a:t>Informiere dich auf der Seite </a:t>
            </a:r>
            <a:r>
              <a:rPr lang="de-DE" sz="2400" dirty="0">
                <a:hlinkClick r:id="rId2"/>
              </a:rPr>
              <a:t>Sprachlernen im sprachsensiblen Fachunterricht</a:t>
            </a:r>
            <a:r>
              <a:rPr lang="de-DE" sz="2400" dirty="0"/>
              <a:t>.</a:t>
            </a:r>
          </a:p>
          <a:p>
            <a:pPr>
              <a:lnSpc>
                <a:spcPct val="100000"/>
              </a:lnSpc>
            </a:pPr>
            <a:r>
              <a:rPr lang="de-DE" sz="2400" dirty="0"/>
              <a:t>Hier findest du eine Fülle an Hinweisen und Informationen sowie Methoden zum sprachsensiblen Fachunterricht.</a:t>
            </a:r>
          </a:p>
        </p:txBody>
      </p:sp>
      <p:sp>
        <p:nvSpPr>
          <p:cNvPr id="3" name="Titel 2"/>
          <p:cNvSpPr>
            <a:spLocks noGrp="1"/>
          </p:cNvSpPr>
          <p:nvPr>
            <p:ph type="title"/>
          </p:nvPr>
        </p:nvSpPr>
        <p:spPr/>
        <p:txBody>
          <a:bodyPr>
            <a:normAutofit/>
          </a:bodyPr>
          <a:lstStyle/>
          <a:p>
            <a:r>
              <a:rPr lang="de-DE" sz="4000" dirty="0"/>
              <a:t>Sprachsensibler Fachunterricht</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1579" y="1143000"/>
            <a:ext cx="1556782" cy="2441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9433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sz="2400" dirty="0"/>
              <a:t>Was ist ein Kompetenzraster?</a:t>
            </a:r>
          </a:p>
          <a:p>
            <a:pPr lvl="1"/>
            <a:r>
              <a:rPr lang="de-DE" sz="1800" dirty="0"/>
              <a:t>Übersicht über zu erwerbende Kompetenzen,</a:t>
            </a:r>
          </a:p>
          <a:p>
            <a:pPr lvl="1"/>
            <a:r>
              <a:rPr lang="de-DE" sz="1800" dirty="0"/>
              <a:t>gibt Auskunft über bereits erreichte Fähigkeiten,</a:t>
            </a:r>
          </a:p>
          <a:p>
            <a:pPr lvl="1"/>
            <a:r>
              <a:rPr lang="de-DE" sz="1800" dirty="0"/>
              <a:t>gibt Auskunft, welche Fähigkeiten noch erreicht werden können,</a:t>
            </a:r>
          </a:p>
          <a:p>
            <a:pPr lvl="1"/>
            <a:r>
              <a:rPr lang="de-DE" sz="1800" dirty="0"/>
              <a:t>sichtbares Bild von Kenntnissen und Zielen.</a:t>
            </a:r>
          </a:p>
          <a:p>
            <a:pPr marL="457200" lvl="1" indent="0">
              <a:buNone/>
            </a:pPr>
            <a:endParaRPr lang="de-DE" dirty="0"/>
          </a:p>
          <a:p>
            <a:endParaRPr lang="de-DE" dirty="0"/>
          </a:p>
        </p:txBody>
      </p:sp>
      <p:sp>
        <p:nvSpPr>
          <p:cNvPr id="3" name="Titel 2"/>
          <p:cNvSpPr>
            <a:spLocks noGrp="1"/>
          </p:cNvSpPr>
          <p:nvPr>
            <p:ph type="title"/>
          </p:nvPr>
        </p:nvSpPr>
        <p:spPr/>
        <p:txBody>
          <a:bodyPr>
            <a:normAutofit/>
          </a:bodyPr>
          <a:lstStyle/>
          <a:p>
            <a:r>
              <a:rPr lang="de-DE" sz="3600" dirty="0"/>
              <a:t>Kompetenzraster zur Lehrerrolle: Materialien/Tools</a:t>
            </a:r>
          </a:p>
        </p:txBody>
      </p:sp>
      <p:sp>
        <p:nvSpPr>
          <p:cNvPr id="5" name="Textfeld 4"/>
          <p:cNvSpPr txBox="1"/>
          <p:nvPr/>
        </p:nvSpPr>
        <p:spPr>
          <a:xfrm>
            <a:off x="1133856" y="4992623"/>
            <a:ext cx="7152984" cy="1200329"/>
          </a:xfrm>
          <a:prstGeom prst="rect">
            <a:avLst/>
          </a:prstGeom>
          <a:noFill/>
        </p:spPr>
        <p:txBody>
          <a:bodyPr wrap="none" rtlCol="0">
            <a:spAutoFit/>
          </a:bodyPr>
          <a:lstStyle/>
          <a:p>
            <a:r>
              <a:rPr lang="de-DE" dirty="0"/>
              <a:t>Reflektiere deine eigene Unterrichtsdurchführung unter der Fragestellung:</a:t>
            </a:r>
          </a:p>
          <a:p>
            <a:pPr marL="742950" lvl="1" indent="-285750">
              <a:buFont typeface="Arial" panose="020B0604020202020204" pitchFamily="34" charset="0"/>
              <a:buChar char="•"/>
            </a:pPr>
            <a:r>
              <a:rPr lang="de-DE" i="1" dirty="0"/>
              <a:t>Wo stehe ich?</a:t>
            </a:r>
          </a:p>
          <a:p>
            <a:pPr marL="742950" lvl="1" indent="-285750">
              <a:buFont typeface="Arial" panose="020B0604020202020204" pitchFamily="34" charset="0"/>
              <a:buChar char="•"/>
            </a:pPr>
            <a:r>
              <a:rPr lang="de-DE" i="1" dirty="0"/>
              <a:t>Was sind die nächsten Schritte?</a:t>
            </a:r>
          </a:p>
          <a:p>
            <a:endParaRPr lang="de-D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558973"/>
            <a:ext cx="9144000" cy="1385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203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806A8C58-7C30-45E2-A3D9-87E6A7021234}"/>
              </a:ext>
            </a:extLst>
          </p:cNvPr>
          <p:cNvPicPr>
            <a:picLocks noGrp="1" noChangeAspect="1"/>
          </p:cNvPicPr>
          <p:nvPr>
            <p:ph idx="1"/>
          </p:nvPr>
        </p:nvPicPr>
        <p:blipFill>
          <a:blip r:embed="rId2"/>
          <a:stretch>
            <a:fillRect/>
          </a:stretch>
        </p:blipFill>
        <p:spPr>
          <a:xfrm>
            <a:off x="3050895" y="1844675"/>
            <a:ext cx="3040622" cy="4013200"/>
          </a:xfrm>
        </p:spPr>
      </p:pic>
      <p:sp>
        <p:nvSpPr>
          <p:cNvPr id="3" name="Titel 2">
            <a:extLst>
              <a:ext uri="{FF2B5EF4-FFF2-40B4-BE49-F238E27FC236}">
                <a16:creationId xmlns:a16="http://schemas.microsoft.com/office/drawing/2014/main" id="{D9D455C1-9277-4EAD-8AD5-8766681FD594}"/>
              </a:ext>
            </a:extLst>
          </p:cNvPr>
          <p:cNvSpPr>
            <a:spLocks noGrp="1"/>
          </p:cNvSpPr>
          <p:nvPr>
            <p:ph type="title"/>
          </p:nvPr>
        </p:nvSpPr>
        <p:spPr/>
        <p:txBody>
          <a:bodyPr>
            <a:normAutofit/>
          </a:bodyPr>
          <a:lstStyle/>
          <a:p>
            <a:r>
              <a:rPr lang="de-DE" dirty="0"/>
              <a:t>Graf-</a:t>
            </a:r>
            <a:r>
              <a:rPr lang="de-DE" dirty="0" err="1"/>
              <a:t>iz</a:t>
            </a:r>
            <a:r>
              <a:rPr lang="de-DE" dirty="0"/>
              <a:t> Unterrichtsplanung 2</a:t>
            </a:r>
          </a:p>
        </p:txBody>
      </p:sp>
    </p:spTree>
    <p:extLst>
      <p:ext uri="{BB962C8B-B14F-4D97-AF65-F5344CB8AC3E}">
        <p14:creationId xmlns:p14="http://schemas.microsoft.com/office/powerpoint/2010/main" val="870385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82267" y="2608407"/>
            <a:ext cx="7920000" cy="1332000"/>
          </a:xfrm>
        </p:spPr>
        <p:txBody>
          <a:bodyPr/>
          <a:lstStyle/>
          <a:p>
            <a:r>
              <a:rPr lang="de-DE" dirty="0"/>
              <a:t>Jetzt freue ich mich auf …</a:t>
            </a:r>
          </a:p>
        </p:txBody>
      </p:sp>
    </p:spTree>
    <p:extLst>
      <p:ext uri="{BB962C8B-B14F-4D97-AF65-F5344CB8AC3E}">
        <p14:creationId xmlns:p14="http://schemas.microsoft.com/office/powerpoint/2010/main" val="3910919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076EF42-0B9B-4376-AC07-70AB158CE5BC}"/>
              </a:ext>
            </a:extLst>
          </p:cNvPr>
          <p:cNvSpPr>
            <a:spLocks noGrp="1"/>
          </p:cNvSpPr>
          <p:nvPr>
            <p:ph idx="1"/>
          </p:nvPr>
        </p:nvSpPr>
        <p:spPr/>
        <p:txBody>
          <a:bodyPr/>
          <a:lstStyle/>
          <a:p>
            <a:pPr marL="0" indent="0">
              <a:buNone/>
            </a:pPr>
            <a:endParaRPr lang="de-DE" dirty="0"/>
          </a:p>
        </p:txBody>
      </p:sp>
      <p:sp>
        <p:nvSpPr>
          <p:cNvPr id="3" name="Titel 2">
            <a:extLst>
              <a:ext uri="{FF2B5EF4-FFF2-40B4-BE49-F238E27FC236}">
                <a16:creationId xmlns:a16="http://schemas.microsoft.com/office/drawing/2014/main" id="{761BC5A9-3DC3-4941-BC18-015D399A1952}"/>
              </a:ext>
            </a:extLst>
          </p:cNvPr>
          <p:cNvSpPr>
            <a:spLocks noGrp="1"/>
          </p:cNvSpPr>
          <p:nvPr>
            <p:ph type="title"/>
          </p:nvPr>
        </p:nvSpPr>
        <p:spPr/>
        <p:txBody>
          <a:bodyPr>
            <a:normAutofit/>
          </a:bodyPr>
          <a:lstStyle/>
          <a:p>
            <a:r>
              <a:rPr lang="de-DE" sz="4000" dirty="0"/>
              <a:t>Bausteine Unterrichtsvorbereitung</a:t>
            </a:r>
          </a:p>
        </p:txBody>
      </p:sp>
      <p:graphicFrame>
        <p:nvGraphicFramePr>
          <p:cNvPr id="5" name="Tabelle 5">
            <a:extLst>
              <a:ext uri="{FF2B5EF4-FFF2-40B4-BE49-F238E27FC236}">
                <a16:creationId xmlns:a16="http://schemas.microsoft.com/office/drawing/2014/main" id="{7692E882-AB0E-4B9D-8266-6B6B23088409}"/>
              </a:ext>
            </a:extLst>
          </p:cNvPr>
          <p:cNvGraphicFramePr>
            <a:graphicFrameLocks noGrp="1"/>
          </p:cNvGraphicFramePr>
          <p:nvPr>
            <p:extLst>
              <p:ext uri="{D42A27DB-BD31-4B8C-83A1-F6EECF244321}">
                <p14:modId xmlns:p14="http://schemas.microsoft.com/office/powerpoint/2010/main" val="3971600625"/>
              </p:ext>
            </p:extLst>
          </p:nvPr>
        </p:nvGraphicFramePr>
        <p:xfrm>
          <a:off x="578721" y="1737357"/>
          <a:ext cx="8025783" cy="4275251"/>
        </p:xfrm>
        <a:graphic>
          <a:graphicData uri="http://schemas.openxmlformats.org/drawingml/2006/table">
            <a:tbl>
              <a:tblPr firstRow="1" bandRow="1">
                <a:tableStyleId>{69CF1AB2-1976-4502-BF36-3FF5EA218861}</a:tableStyleId>
              </a:tblPr>
              <a:tblGrid>
                <a:gridCol w="3025380">
                  <a:extLst>
                    <a:ext uri="{9D8B030D-6E8A-4147-A177-3AD203B41FA5}">
                      <a16:colId xmlns:a16="http://schemas.microsoft.com/office/drawing/2014/main" val="3253430570"/>
                    </a:ext>
                  </a:extLst>
                </a:gridCol>
                <a:gridCol w="5000403">
                  <a:extLst>
                    <a:ext uri="{9D8B030D-6E8A-4147-A177-3AD203B41FA5}">
                      <a16:colId xmlns:a16="http://schemas.microsoft.com/office/drawing/2014/main" val="3130253386"/>
                    </a:ext>
                  </a:extLst>
                </a:gridCol>
              </a:tblGrid>
              <a:tr h="374662">
                <a:tc>
                  <a:txBody>
                    <a:bodyPr/>
                    <a:lstStyle/>
                    <a:p>
                      <a:r>
                        <a:rPr lang="de-DE" sz="1200" b="1" dirty="0"/>
                        <a:t>Allgemeine Angaben</a:t>
                      </a:r>
                    </a:p>
                  </a:txBody>
                  <a:tcPr/>
                </a:tc>
                <a:tc>
                  <a:txBody>
                    <a:bodyPr/>
                    <a:lstStyle/>
                    <a:p>
                      <a:r>
                        <a:rPr lang="de-DE" sz="1200" b="0" dirty="0"/>
                        <a:t>Name, Schule, Klasse, Zeit, Studienleitung, Schulleitung, Ausbildungslehrkraft</a:t>
                      </a:r>
                    </a:p>
                  </a:txBody>
                  <a:tcPr/>
                </a:tc>
                <a:extLst>
                  <a:ext uri="{0D108BD9-81ED-4DB2-BD59-A6C34878D82A}">
                    <a16:rowId xmlns:a16="http://schemas.microsoft.com/office/drawing/2014/main" val="2590512580"/>
                  </a:ext>
                </a:extLst>
              </a:tr>
              <a:tr h="374662">
                <a:tc>
                  <a:txBody>
                    <a:bodyPr/>
                    <a:lstStyle/>
                    <a:p>
                      <a:r>
                        <a:rPr lang="de-DE" sz="1200" b="1" dirty="0"/>
                        <a:t>Einbindung in die Unterrichtseinheit</a:t>
                      </a:r>
                    </a:p>
                  </a:txBody>
                  <a:tcPr/>
                </a:tc>
                <a:tc>
                  <a:txBody>
                    <a:bodyPr/>
                    <a:lstStyle/>
                    <a:p>
                      <a:r>
                        <a:rPr lang="de-DE" sz="1200" b="0" dirty="0"/>
                        <a:t>Themen der einzelnen</a:t>
                      </a:r>
                      <a:r>
                        <a:rPr lang="de-DE" sz="1200" b="0" baseline="0" dirty="0"/>
                        <a:t> Stunden in der Unterrichtseinheit</a:t>
                      </a:r>
                      <a:endParaRPr lang="de-DE" sz="1200" b="0" dirty="0"/>
                    </a:p>
                  </a:txBody>
                  <a:tcPr/>
                </a:tc>
                <a:extLst>
                  <a:ext uri="{0D108BD9-81ED-4DB2-BD59-A6C34878D82A}">
                    <a16:rowId xmlns:a16="http://schemas.microsoft.com/office/drawing/2014/main" val="3227215161"/>
                  </a:ext>
                </a:extLst>
              </a:tr>
              <a:tr h="374662">
                <a:tc>
                  <a:txBody>
                    <a:bodyPr/>
                    <a:lstStyle/>
                    <a:p>
                      <a:r>
                        <a:rPr lang="de-DE" sz="1200" b="1" dirty="0"/>
                        <a:t>Ziel- und Kompetenzerwartungen</a:t>
                      </a:r>
                    </a:p>
                  </a:txBody>
                  <a:tcPr/>
                </a:tc>
                <a:tc>
                  <a:txBody>
                    <a:bodyPr/>
                    <a:lstStyle/>
                    <a:p>
                      <a:r>
                        <a:rPr lang="de-DE" sz="1200" b="0" dirty="0"/>
                        <a:t>Hauptintention, angestrebte</a:t>
                      </a:r>
                      <a:r>
                        <a:rPr lang="de-DE" sz="1200" b="0" baseline="0" dirty="0"/>
                        <a:t> und </a:t>
                      </a:r>
                      <a:r>
                        <a:rPr lang="de-DE" sz="1200" b="0" dirty="0"/>
                        <a:t>zu fördernde Kompetenzen</a:t>
                      </a:r>
                    </a:p>
                  </a:txBody>
                  <a:tcPr/>
                </a:tc>
                <a:extLst>
                  <a:ext uri="{0D108BD9-81ED-4DB2-BD59-A6C34878D82A}">
                    <a16:rowId xmlns:a16="http://schemas.microsoft.com/office/drawing/2014/main" val="2711423733"/>
                  </a:ext>
                </a:extLst>
              </a:tr>
              <a:tr h="461912">
                <a:tc>
                  <a:txBody>
                    <a:bodyPr/>
                    <a:lstStyle/>
                    <a:p>
                      <a:r>
                        <a:rPr lang="de-DE" sz="1200" b="1" dirty="0"/>
                        <a:t>Lernausgangslage</a:t>
                      </a:r>
                    </a:p>
                  </a:txBody>
                  <a:tcPr/>
                </a:tc>
                <a:tc>
                  <a:txBody>
                    <a:bodyPr/>
                    <a:lstStyle/>
                    <a:p>
                      <a:r>
                        <a:rPr lang="de-DE" sz="1200" b="0" dirty="0"/>
                        <a:t>Lernvoraussetzungen, Zusammensetzung der Lerngruppe, Kenntnisse zum Leistungsstand, zum Vorwissen, zum Arbeits- und Sozialverhalten</a:t>
                      </a:r>
                    </a:p>
                  </a:txBody>
                  <a:tcPr/>
                </a:tc>
                <a:extLst>
                  <a:ext uri="{0D108BD9-81ED-4DB2-BD59-A6C34878D82A}">
                    <a16:rowId xmlns:a16="http://schemas.microsoft.com/office/drawing/2014/main" val="3073539492"/>
                  </a:ext>
                </a:extLst>
              </a:tr>
              <a:tr h="461912">
                <a:tc>
                  <a:txBody>
                    <a:bodyPr/>
                    <a:lstStyle/>
                    <a:p>
                      <a:r>
                        <a:rPr lang="de-DE" sz="1200" b="1" dirty="0"/>
                        <a:t>Sachanalyse</a:t>
                      </a:r>
                    </a:p>
                  </a:txBody>
                  <a:tcPr/>
                </a:tc>
                <a:tc>
                  <a:txBody>
                    <a:bodyPr/>
                    <a:lstStyle/>
                    <a:p>
                      <a:r>
                        <a:rPr lang="de-DE" sz="1200" dirty="0"/>
                        <a:t>Fachliche Grundlagen und Zusammenhänge, fachliche Schwierigkeiten, vorausgehende und nachfolgende Inhalte, Fachtermini</a:t>
                      </a:r>
                    </a:p>
                  </a:txBody>
                  <a:tcPr/>
                </a:tc>
                <a:extLst>
                  <a:ext uri="{0D108BD9-81ED-4DB2-BD59-A6C34878D82A}">
                    <a16:rowId xmlns:a16="http://schemas.microsoft.com/office/drawing/2014/main" val="2318549555"/>
                  </a:ext>
                </a:extLst>
              </a:tr>
              <a:tr h="646676">
                <a:tc>
                  <a:txBody>
                    <a:bodyPr/>
                    <a:lstStyle/>
                    <a:p>
                      <a:r>
                        <a:rPr lang="de-DE" sz="1200" b="1" dirty="0"/>
                        <a:t>Didaktische Überlegungen</a:t>
                      </a:r>
                    </a:p>
                    <a:p>
                      <a:pPr marL="742950" lvl="1" indent="-285750">
                        <a:buFont typeface="Arial" panose="020B0604020202020204" pitchFamily="34" charset="0"/>
                        <a:buChar char="•"/>
                      </a:pPr>
                      <a:r>
                        <a:rPr lang="de-DE" sz="1200" b="1" dirty="0"/>
                        <a:t>Relevanz für die Schüler</a:t>
                      </a:r>
                    </a:p>
                    <a:p>
                      <a:pPr marL="742950" lvl="1" indent="-285750">
                        <a:buFont typeface="Arial" panose="020B0604020202020204" pitchFamily="34" charset="0"/>
                        <a:buChar char="•"/>
                      </a:pPr>
                      <a:r>
                        <a:rPr lang="de-DE" sz="1200" b="1" dirty="0"/>
                        <a:t>Ziel der Stunde</a:t>
                      </a:r>
                    </a:p>
                  </a:txBody>
                  <a:tcPr/>
                </a:tc>
                <a:tc>
                  <a:txBody>
                    <a:bodyPr/>
                    <a:lstStyle/>
                    <a:p>
                      <a:r>
                        <a:rPr lang="de-DE" sz="1200" dirty="0"/>
                        <a:t>Bezug zu curricularen Vorgaben, </a:t>
                      </a:r>
                    </a:p>
                    <a:p>
                      <a:r>
                        <a:rPr lang="de-DE" sz="1200" dirty="0"/>
                        <a:t>Lebensweltbezug, Gegenwarts- und Zukunftsbedeutung, Kompetenzerwerb, Erkennbarkeit und Sicherung des Lernzuwachses</a:t>
                      </a:r>
                    </a:p>
                  </a:txBody>
                  <a:tcPr/>
                </a:tc>
                <a:extLst>
                  <a:ext uri="{0D108BD9-81ED-4DB2-BD59-A6C34878D82A}">
                    <a16:rowId xmlns:a16="http://schemas.microsoft.com/office/drawing/2014/main" val="4010062650"/>
                  </a:ext>
                </a:extLst>
              </a:tr>
              <a:tr h="831441">
                <a:tc>
                  <a:txBody>
                    <a:bodyPr/>
                    <a:lstStyle/>
                    <a:p>
                      <a:r>
                        <a:rPr lang="de-DE" sz="1200" b="1" dirty="0"/>
                        <a:t>Methodische Überlegungen</a:t>
                      </a:r>
                    </a:p>
                    <a:p>
                      <a:pPr marL="742950" lvl="1" indent="-285750">
                        <a:buFont typeface="Arial" panose="020B0604020202020204" pitchFamily="34" charset="0"/>
                        <a:buChar char="•"/>
                      </a:pPr>
                      <a:r>
                        <a:rPr lang="de-DE" sz="1200" b="1" dirty="0"/>
                        <a:t>Unterrichtseinstieg</a:t>
                      </a:r>
                    </a:p>
                    <a:p>
                      <a:pPr marL="742950" lvl="1" indent="-285750">
                        <a:buFont typeface="Arial" panose="020B0604020202020204" pitchFamily="34" charset="0"/>
                        <a:buChar char="•"/>
                      </a:pPr>
                      <a:r>
                        <a:rPr lang="de-DE" sz="1200" b="1" dirty="0"/>
                        <a:t>Erarbeitungsphase</a:t>
                      </a:r>
                    </a:p>
                    <a:p>
                      <a:pPr marL="742950" lvl="1" indent="-285750">
                        <a:buFont typeface="Arial" panose="020B0604020202020204" pitchFamily="34" charset="0"/>
                        <a:buChar char="•"/>
                      </a:pPr>
                      <a:r>
                        <a:rPr lang="de-DE" sz="1200" b="1" dirty="0"/>
                        <a:t>Ergebnissicherung</a:t>
                      </a:r>
                    </a:p>
                  </a:txBody>
                  <a:tcPr/>
                </a:tc>
                <a:tc>
                  <a:txBody>
                    <a:bodyPr/>
                    <a:lstStyle/>
                    <a:p>
                      <a:r>
                        <a:rPr lang="de-DE" sz="1200" dirty="0"/>
                        <a:t>Begründung der Entscheidungen und Beschreibung möglicher Alternativen,</a:t>
                      </a:r>
                    </a:p>
                    <a:p>
                      <a:r>
                        <a:rPr lang="de-DE" sz="1200" dirty="0"/>
                        <a:t>Kognitive Aktivierung, Problemstellung, Methoden, Differenzierung, Sicherung, Reflexion, Hausaufgaben</a:t>
                      </a:r>
                    </a:p>
                  </a:txBody>
                  <a:tcPr/>
                </a:tc>
                <a:extLst>
                  <a:ext uri="{0D108BD9-81ED-4DB2-BD59-A6C34878D82A}">
                    <a16:rowId xmlns:a16="http://schemas.microsoft.com/office/drawing/2014/main" val="3531538675"/>
                  </a:ext>
                </a:extLst>
              </a:tr>
              <a:tr h="374662">
                <a:tc>
                  <a:txBody>
                    <a:bodyPr/>
                    <a:lstStyle/>
                    <a:p>
                      <a:r>
                        <a:rPr lang="de-DE" sz="1200" b="1" dirty="0"/>
                        <a:t>Quellenverzeichnis</a:t>
                      </a:r>
                    </a:p>
                  </a:txBody>
                  <a:tcPr/>
                </a:tc>
                <a:tc>
                  <a:txBody>
                    <a:bodyPr/>
                    <a:lstStyle/>
                    <a:p>
                      <a:r>
                        <a:rPr lang="de-DE" sz="1200" dirty="0"/>
                        <a:t>Verwendete</a:t>
                      </a:r>
                      <a:r>
                        <a:rPr lang="de-DE" sz="1200" baseline="0" dirty="0"/>
                        <a:t> Literatur, Texte, Abbildungen …</a:t>
                      </a:r>
                      <a:endParaRPr lang="de-DE" sz="1200" dirty="0"/>
                    </a:p>
                  </a:txBody>
                  <a:tcPr/>
                </a:tc>
                <a:extLst>
                  <a:ext uri="{0D108BD9-81ED-4DB2-BD59-A6C34878D82A}">
                    <a16:rowId xmlns:a16="http://schemas.microsoft.com/office/drawing/2014/main" val="3023044270"/>
                  </a:ext>
                </a:extLst>
              </a:tr>
              <a:tr h="374662">
                <a:tc>
                  <a:txBody>
                    <a:bodyPr/>
                    <a:lstStyle/>
                    <a:p>
                      <a:r>
                        <a:rPr lang="de-DE" sz="1200" b="1" dirty="0"/>
                        <a:t>Geplanter Verlauf </a:t>
                      </a:r>
                    </a:p>
                  </a:txBody>
                  <a:tcPr/>
                </a:tc>
                <a:tc>
                  <a:txBody>
                    <a:bodyPr/>
                    <a:lstStyle/>
                    <a:p>
                      <a:r>
                        <a:rPr lang="de-DE" sz="1200" kern="1200" dirty="0">
                          <a:solidFill>
                            <a:schemeClr val="dk1"/>
                          </a:solidFill>
                          <a:latin typeface="+mn-lt"/>
                          <a:ea typeface="+mn-ea"/>
                          <a:cs typeface="+mn-cs"/>
                        </a:rPr>
                        <a:t>Verlaufsskizze (Phase/Zeit, geplanter Unterrichtsverlauf, Medien/Materialien)</a:t>
                      </a:r>
                    </a:p>
                  </a:txBody>
                  <a:tcPr/>
                </a:tc>
                <a:extLst>
                  <a:ext uri="{0D108BD9-81ED-4DB2-BD59-A6C34878D82A}">
                    <a16:rowId xmlns:a16="http://schemas.microsoft.com/office/drawing/2014/main" val="2437767226"/>
                  </a:ext>
                </a:extLst>
              </a:tr>
            </a:tbl>
          </a:graphicData>
        </a:graphic>
      </p:graphicFrame>
    </p:spTree>
    <p:extLst>
      <p:ext uri="{BB962C8B-B14F-4D97-AF65-F5344CB8AC3E}">
        <p14:creationId xmlns:p14="http://schemas.microsoft.com/office/powerpoint/2010/main" val="1756207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lnSpc>
                <a:spcPct val="100000"/>
              </a:lnSpc>
            </a:pPr>
            <a:r>
              <a:rPr lang="de-DE" sz="2400" dirty="0"/>
              <a:t>die Klasse insgesamt, die einzelnen Schülerinnen und Schüler und die Rolle der Lehrkraft reflektiert.</a:t>
            </a:r>
          </a:p>
          <a:p>
            <a:pPr marL="0" indent="0">
              <a:lnSpc>
                <a:spcPct val="100000"/>
              </a:lnSpc>
              <a:buNone/>
            </a:pPr>
            <a:endParaRPr lang="de-DE" sz="2400" dirty="0"/>
          </a:p>
          <a:p>
            <a:pPr>
              <a:lnSpc>
                <a:spcPct val="100000"/>
              </a:lnSpc>
            </a:pPr>
            <a:r>
              <a:rPr lang="de-DE" sz="2400" dirty="0"/>
              <a:t>Es werden nur die Angaben aufgeführt, die für die </a:t>
            </a:r>
            <a:r>
              <a:rPr lang="de-DE" sz="2400" b="1" dirty="0"/>
              <a:t>jeweilige Stunde relevant </a:t>
            </a:r>
            <a:r>
              <a:rPr lang="de-DE" sz="2400" dirty="0"/>
              <a:t>sind!</a:t>
            </a:r>
          </a:p>
          <a:p>
            <a:endParaRPr lang="de-DE" dirty="0"/>
          </a:p>
        </p:txBody>
      </p:sp>
      <p:sp>
        <p:nvSpPr>
          <p:cNvPr id="3" name="Titel 2"/>
          <p:cNvSpPr>
            <a:spLocks noGrp="1"/>
          </p:cNvSpPr>
          <p:nvPr>
            <p:ph type="title"/>
          </p:nvPr>
        </p:nvSpPr>
        <p:spPr/>
        <p:txBody>
          <a:bodyPr/>
          <a:lstStyle/>
          <a:p>
            <a:r>
              <a:rPr lang="de-DE" dirty="0"/>
              <a:t>Analyse der Lernausgangslage</a:t>
            </a:r>
          </a:p>
        </p:txBody>
      </p:sp>
      <p:sp>
        <p:nvSpPr>
          <p:cNvPr id="5" name="Textfeld 4"/>
          <p:cNvSpPr txBox="1"/>
          <p:nvPr/>
        </p:nvSpPr>
        <p:spPr>
          <a:xfrm>
            <a:off x="685800" y="6115996"/>
            <a:ext cx="5887637" cy="276999"/>
          </a:xfrm>
          <a:prstGeom prst="rect">
            <a:avLst/>
          </a:prstGeom>
          <a:noFill/>
        </p:spPr>
        <p:txBody>
          <a:bodyPr wrap="none" rtlCol="0">
            <a:spAutoFit/>
          </a:bodyPr>
          <a:lstStyle/>
          <a:p>
            <a:r>
              <a:rPr lang="de-DE" sz="1200" dirty="0"/>
              <a:t>(Vgl. Marc </a:t>
            </a:r>
            <a:r>
              <a:rPr lang="de-DE" sz="1200" dirty="0" err="1"/>
              <a:t>Böhmann</a:t>
            </a:r>
            <a:r>
              <a:rPr lang="de-DE" sz="1200" dirty="0"/>
              <a:t>: Das Quereinsteiger-Buch. Weinheim und Basel. 2. Aufl. 2020. S. 109 ff)</a:t>
            </a:r>
          </a:p>
        </p:txBody>
      </p:sp>
    </p:spTree>
    <p:extLst>
      <p:ext uri="{BB962C8B-B14F-4D97-AF65-F5344CB8AC3E}">
        <p14:creationId xmlns:p14="http://schemas.microsoft.com/office/powerpoint/2010/main" val="910573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Analyse der Lernausgangslage</a:t>
            </a:r>
          </a:p>
        </p:txBody>
      </p:sp>
      <p:sp>
        <p:nvSpPr>
          <p:cNvPr id="6" name="Textfeld 5">
            <a:extLst>
              <a:ext uri="{FF2B5EF4-FFF2-40B4-BE49-F238E27FC236}">
                <a16:creationId xmlns:a16="http://schemas.microsoft.com/office/drawing/2014/main" id="{F53DE7E8-D7A3-4878-9D91-895A2393B53E}"/>
              </a:ext>
            </a:extLst>
          </p:cNvPr>
          <p:cNvSpPr txBox="1"/>
          <p:nvPr/>
        </p:nvSpPr>
        <p:spPr>
          <a:xfrm>
            <a:off x="138545" y="1893382"/>
            <a:ext cx="9078511" cy="1754326"/>
          </a:xfrm>
          <a:prstGeom prst="rect">
            <a:avLst/>
          </a:prstGeom>
          <a:noFill/>
        </p:spPr>
        <p:txBody>
          <a:bodyPr wrap="none" rtlCol="0">
            <a:spAutoFit/>
          </a:bodyPr>
          <a:lstStyle/>
          <a:p>
            <a:r>
              <a:rPr lang="de-DE" sz="3600" dirty="0"/>
              <a:t>Geht bitte zu zweit in einen Gruppenraum und </a:t>
            </a:r>
          </a:p>
          <a:p>
            <a:r>
              <a:rPr lang="de-DE" sz="3600" dirty="0"/>
              <a:t>Besprecht, was alle in die Lernausgangslage </a:t>
            </a:r>
          </a:p>
          <a:p>
            <a:r>
              <a:rPr lang="de-DE" sz="3600" dirty="0"/>
              <a:t>gehört.</a:t>
            </a:r>
            <a:endParaRPr lang="de-DE" sz="2400" dirty="0"/>
          </a:p>
        </p:txBody>
      </p:sp>
    </p:spTree>
    <p:extLst>
      <p:ext uri="{BB962C8B-B14F-4D97-AF65-F5344CB8AC3E}">
        <p14:creationId xmlns:p14="http://schemas.microsoft.com/office/powerpoint/2010/main" val="1662834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47500" lnSpcReduction="20000"/>
          </a:bodyPr>
          <a:lstStyle/>
          <a:p>
            <a:pPr marL="0" indent="0">
              <a:lnSpc>
                <a:spcPct val="120000"/>
              </a:lnSpc>
              <a:buNone/>
            </a:pPr>
            <a:r>
              <a:rPr lang="de-DE" sz="5100" dirty="0"/>
              <a:t>Allgemeine Angaben:</a:t>
            </a:r>
          </a:p>
          <a:p>
            <a:pPr lvl="1">
              <a:lnSpc>
                <a:spcPct val="120000"/>
              </a:lnSpc>
            </a:pPr>
            <a:endParaRPr lang="de-DE" dirty="0"/>
          </a:p>
          <a:p>
            <a:pPr lvl="1">
              <a:lnSpc>
                <a:spcPct val="120000"/>
              </a:lnSpc>
            </a:pPr>
            <a:r>
              <a:rPr lang="de-DE" sz="3400" dirty="0"/>
              <a:t>Klasse, Anzahl, Geschlecht, Alter,</a:t>
            </a:r>
          </a:p>
          <a:p>
            <a:pPr lvl="1">
              <a:lnSpc>
                <a:spcPct val="120000"/>
              </a:lnSpc>
            </a:pPr>
            <a:r>
              <a:rPr lang="de-DE" sz="3400" dirty="0"/>
              <a:t>Gruppenstrukturen,</a:t>
            </a:r>
          </a:p>
          <a:p>
            <a:pPr lvl="1">
              <a:lnSpc>
                <a:spcPct val="120000"/>
              </a:lnSpc>
            </a:pPr>
            <a:r>
              <a:rPr lang="de-DE" sz="3400" dirty="0"/>
              <a:t>Rahmenbedingungen des Faches, Wochenstunden,</a:t>
            </a:r>
          </a:p>
          <a:p>
            <a:pPr lvl="1">
              <a:lnSpc>
                <a:spcPct val="120000"/>
              </a:lnSpc>
            </a:pPr>
            <a:r>
              <a:rPr lang="de-DE" sz="3400" dirty="0"/>
              <a:t>Sitzordnung,</a:t>
            </a:r>
          </a:p>
          <a:p>
            <a:pPr lvl="1">
              <a:lnSpc>
                <a:spcPct val="120000"/>
              </a:lnSpc>
            </a:pPr>
            <a:r>
              <a:rPr lang="de-DE" sz="3400" dirty="0"/>
              <a:t>Schüler*innen mit Migrationshintergrund, </a:t>
            </a:r>
            <a:r>
              <a:rPr lang="de-DE" sz="3400" dirty="0" err="1"/>
              <a:t>DaZ</a:t>
            </a:r>
            <a:r>
              <a:rPr lang="de-DE" sz="3400" dirty="0"/>
              <a:t>,</a:t>
            </a:r>
          </a:p>
          <a:p>
            <a:pPr lvl="1">
              <a:lnSpc>
                <a:spcPct val="120000"/>
              </a:lnSpc>
            </a:pPr>
            <a:r>
              <a:rPr lang="de-DE" sz="3400" dirty="0"/>
              <a:t>Schüler*innen in schwierigen Situationen oder mit Förderbedarfen, Schulbegleiter,</a:t>
            </a:r>
          </a:p>
          <a:p>
            <a:pPr lvl="1">
              <a:lnSpc>
                <a:spcPct val="120000"/>
              </a:lnSpc>
            </a:pPr>
            <a:r>
              <a:rPr lang="de-DE" sz="3400" dirty="0"/>
              <a:t>Unterrichtserfahrung mit der Lerngruppe,</a:t>
            </a:r>
          </a:p>
          <a:p>
            <a:pPr lvl="1">
              <a:lnSpc>
                <a:spcPct val="120000"/>
              </a:lnSpc>
            </a:pPr>
            <a:r>
              <a:rPr lang="de-DE" sz="3400" dirty="0"/>
              <a:t>allgemeine Arbeitshaltung,</a:t>
            </a:r>
          </a:p>
          <a:p>
            <a:pPr lvl="1">
              <a:lnSpc>
                <a:spcPct val="120000"/>
              </a:lnSpc>
            </a:pPr>
            <a:r>
              <a:rPr lang="de-DE" sz="3400" dirty="0"/>
              <a:t>Zeit der Stunde im Stundenplan,</a:t>
            </a:r>
          </a:p>
          <a:p>
            <a:pPr lvl="1">
              <a:lnSpc>
                <a:spcPct val="120000"/>
              </a:lnSpc>
            </a:pPr>
            <a:r>
              <a:rPr lang="de-DE" sz="2600" dirty="0"/>
              <a:t>…</a:t>
            </a:r>
          </a:p>
        </p:txBody>
      </p:sp>
      <p:sp>
        <p:nvSpPr>
          <p:cNvPr id="3" name="Titel 2"/>
          <p:cNvSpPr>
            <a:spLocks noGrp="1"/>
          </p:cNvSpPr>
          <p:nvPr>
            <p:ph type="title"/>
          </p:nvPr>
        </p:nvSpPr>
        <p:spPr/>
        <p:txBody>
          <a:bodyPr/>
          <a:lstStyle/>
          <a:p>
            <a:r>
              <a:rPr lang="de-DE" dirty="0"/>
              <a:t>Analyse der Lernausgangslage</a:t>
            </a:r>
          </a:p>
        </p:txBody>
      </p:sp>
    </p:spTree>
    <p:extLst>
      <p:ext uri="{BB962C8B-B14F-4D97-AF65-F5344CB8AC3E}">
        <p14:creationId xmlns:p14="http://schemas.microsoft.com/office/powerpoint/2010/main" val="3654362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pPr marL="0" indent="0">
              <a:lnSpc>
                <a:spcPct val="110000"/>
              </a:lnSpc>
              <a:buNone/>
            </a:pPr>
            <a:r>
              <a:rPr lang="de-DE" dirty="0"/>
              <a:t>Fachliche und methodische Angaben:</a:t>
            </a:r>
          </a:p>
          <a:p>
            <a:pPr lvl="1">
              <a:lnSpc>
                <a:spcPct val="110000"/>
              </a:lnSpc>
            </a:pPr>
            <a:endParaRPr lang="de-DE" dirty="0"/>
          </a:p>
          <a:p>
            <a:pPr lvl="1">
              <a:lnSpc>
                <a:spcPct val="110000"/>
              </a:lnSpc>
            </a:pPr>
            <a:r>
              <a:rPr lang="de-DE" sz="1700" dirty="0"/>
              <a:t>Leistungsstand im Fach,</a:t>
            </a:r>
          </a:p>
          <a:p>
            <a:pPr lvl="1">
              <a:lnSpc>
                <a:spcPct val="110000"/>
              </a:lnSpc>
            </a:pPr>
            <a:r>
              <a:rPr lang="de-DE" sz="1700" dirty="0"/>
              <a:t>Vorwissen, Streuung des Vorwissens,</a:t>
            </a:r>
          </a:p>
          <a:p>
            <a:pPr lvl="1">
              <a:lnSpc>
                <a:spcPct val="110000"/>
              </a:lnSpc>
            </a:pPr>
            <a:r>
              <a:rPr lang="de-DE" sz="1700" dirty="0"/>
              <a:t>vorangegangener Unterricht,</a:t>
            </a:r>
          </a:p>
          <a:p>
            <a:pPr lvl="1">
              <a:lnSpc>
                <a:spcPct val="110000"/>
              </a:lnSpc>
            </a:pPr>
            <a:r>
              <a:rPr lang="de-DE" sz="1700" dirty="0"/>
              <a:t>fachspezifische Arbeitshaltung,</a:t>
            </a:r>
          </a:p>
          <a:p>
            <a:pPr lvl="1">
              <a:lnSpc>
                <a:spcPct val="110000"/>
              </a:lnSpc>
            </a:pPr>
            <a:r>
              <a:rPr lang="de-DE" sz="1700" dirty="0"/>
              <a:t>ggf. emotionale Betroffenheit,</a:t>
            </a:r>
          </a:p>
          <a:p>
            <a:pPr lvl="1">
              <a:lnSpc>
                <a:spcPct val="110000"/>
              </a:lnSpc>
            </a:pPr>
            <a:r>
              <a:rPr lang="de-DE" sz="1700" dirty="0"/>
              <a:t>verwendete Lehrwerke,</a:t>
            </a:r>
          </a:p>
          <a:p>
            <a:pPr lvl="1">
              <a:lnSpc>
                <a:spcPct val="110000"/>
              </a:lnSpc>
            </a:pPr>
            <a:r>
              <a:rPr lang="de-DE" sz="1700" dirty="0"/>
              <a:t>Erfahrung mit bestimmten Unterrichtsformen und Methoden, Rituale,</a:t>
            </a:r>
          </a:p>
          <a:p>
            <a:pPr lvl="1">
              <a:lnSpc>
                <a:spcPct val="110000"/>
              </a:lnSpc>
            </a:pPr>
            <a:r>
              <a:rPr lang="de-DE" sz="1700" dirty="0"/>
              <a:t>Akzeptanz bestimmter Sozialformen,</a:t>
            </a:r>
          </a:p>
          <a:p>
            <a:pPr lvl="1">
              <a:lnSpc>
                <a:spcPct val="110000"/>
              </a:lnSpc>
            </a:pPr>
            <a:r>
              <a:rPr lang="de-DE" sz="1700" dirty="0"/>
              <a:t>…</a:t>
            </a:r>
          </a:p>
        </p:txBody>
      </p:sp>
      <p:sp>
        <p:nvSpPr>
          <p:cNvPr id="3" name="Titel 2"/>
          <p:cNvSpPr>
            <a:spLocks noGrp="1"/>
          </p:cNvSpPr>
          <p:nvPr>
            <p:ph type="title"/>
          </p:nvPr>
        </p:nvSpPr>
        <p:spPr/>
        <p:txBody>
          <a:bodyPr/>
          <a:lstStyle/>
          <a:p>
            <a:r>
              <a:rPr lang="de-DE" dirty="0"/>
              <a:t>Analyse der Lernausgangslage</a:t>
            </a:r>
          </a:p>
        </p:txBody>
      </p:sp>
    </p:spTree>
    <p:extLst>
      <p:ext uri="{BB962C8B-B14F-4D97-AF65-F5344CB8AC3E}">
        <p14:creationId xmlns:p14="http://schemas.microsoft.com/office/powerpoint/2010/main" val="1377621945"/>
      </p:ext>
    </p:extLst>
  </p:cSld>
  <p:clrMapOvr>
    <a:masterClrMapping/>
  </p:clrMapOvr>
</p:sld>
</file>

<file path=ppt/theme/theme1.xml><?xml version="1.0" encoding="utf-8"?>
<a:theme xmlns:a="http://schemas.openxmlformats.org/drawingml/2006/main" name="IQ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1992</Words>
  <Application>Microsoft Office PowerPoint</Application>
  <PresentationFormat>Bildschirmpräsentation (4:3)</PresentationFormat>
  <Paragraphs>299</Paragraphs>
  <Slides>41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41</vt:i4>
      </vt:variant>
    </vt:vector>
  </HeadingPairs>
  <TitlesOfParts>
    <vt:vector size="45" baseType="lpstr">
      <vt:lpstr>Arial</vt:lpstr>
      <vt:lpstr>Arial Rounded MT Bold</vt:lpstr>
      <vt:lpstr>Calibri</vt:lpstr>
      <vt:lpstr>IQSH</vt:lpstr>
      <vt:lpstr>Ergänzungsmodul:  Quer- und Seiteneinstieg</vt:lpstr>
      <vt:lpstr>Ablauf: Unterrichtsplanung II</vt:lpstr>
      <vt:lpstr>Allgemeiner Austausch: Wie geht es mir heute?</vt:lpstr>
      <vt:lpstr>Kompetenzraster zur Lehrerrolle: Materialien/Tools</vt:lpstr>
      <vt:lpstr>Bausteine Unterrichtsvorbereitung</vt:lpstr>
      <vt:lpstr>Analyse der Lernausgangslage</vt:lpstr>
      <vt:lpstr>Analyse der Lernausgangslage</vt:lpstr>
      <vt:lpstr>Analyse der Lernausgangslage</vt:lpstr>
      <vt:lpstr>Analyse der Lernausgangslage</vt:lpstr>
      <vt:lpstr>Analyse der Lernausgangslage</vt:lpstr>
      <vt:lpstr>Analyse der Lernausgangslage</vt:lpstr>
      <vt:lpstr>Lernziele/Hauptintention/ Kompetenzzuwachs</vt:lpstr>
      <vt:lpstr>Lernziele/Hauptintention/ Kompetenzzuwachs formulieren</vt:lpstr>
      <vt:lpstr>Lernziele/Hauptintention/ Kompetenzzuwachs formulieren</vt:lpstr>
      <vt:lpstr>Lernziele/Hauptintention/ Kompetenzzuwachs formulieren</vt:lpstr>
      <vt:lpstr>Tipps zur Kompetenzformulierung</vt:lpstr>
      <vt:lpstr>Lernziele formulieren</vt:lpstr>
      <vt:lpstr>Sachanalyse</vt:lpstr>
      <vt:lpstr>Didaktische Überlegungen</vt:lpstr>
      <vt:lpstr>Didaktische Überlegungen</vt:lpstr>
      <vt:lpstr>Didaktische Überlegungen</vt:lpstr>
      <vt:lpstr>Methodische Überlegungen</vt:lpstr>
      <vt:lpstr>Methodische Überlegungen</vt:lpstr>
      <vt:lpstr>Methodische Überlegungen</vt:lpstr>
      <vt:lpstr>Methodische Überlegungen</vt:lpstr>
      <vt:lpstr>Methodische Überlegungen</vt:lpstr>
      <vt:lpstr>Methodische Überlegungen</vt:lpstr>
      <vt:lpstr>Methodische Überlegungen</vt:lpstr>
      <vt:lpstr>Medien auswählen</vt:lpstr>
      <vt:lpstr>Medien auswählen</vt:lpstr>
      <vt:lpstr>Medien auswählen</vt:lpstr>
      <vt:lpstr>Arbeitsblätter erstellen</vt:lpstr>
      <vt:lpstr>Arbeitsblätter erstellen</vt:lpstr>
      <vt:lpstr>Arbeitsblätter erstellen</vt:lpstr>
      <vt:lpstr>Nimm ein von dir erstelltes Arbeitsblatt und untersuche es mithilfe der Checkliste.  </vt:lpstr>
      <vt:lpstr>Sprachsensibler Fachunterricht</vt:lpstr>
      <vt:lpstr>Sprachsensibler Fachunterricht</vt:lpstr>
      <vt:lpstr>Sprachsensibler Fachunterricht</vt:lpstr>
      <vt:lpstr>Sprachsensibler Fachunterricht</vt:lpstr>
      <vt:lpstr>Graf-iz Unterrichtsplanung 2</vt:lpstr>
      <vt:lpstr>Jetzt freue ich mich auf …</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Christophel, Cai (IQSH)</dc:creator>
  <cp:lastModifiedBy>Olaf Lawrenz</cp:lastModifiedBy>
  <cp:revision>291</cp:revision>
  <cp:lastPrinted>2016-08-02T08:59:34Z</cp:lastPrinted>
  <dcterms:created xsi:type="dcterms:W3CDTF">2016-07-06T12:32:12Z</dcterms:created>
  <dcterms:modified xsi:type="dcterms:W3CDTF">2025-05-19T16:41:50Z</dcterms:modified>
</cp:coreProperties>
</file>