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42"/>
  </p:notesMasterIdLst>
  <p:handoutMasterIdLst>
    <p:handoutMasterId r:id="rId43"/>
  </p:handoutMasterIdLst>
  <p:sldIdLst>
    <p:sldId id="303" r:id="rId2"/>
    <p:sldId id="257" r:id="rId3"/>
    <p:sldId id="368" r:id="rId4"/>
    <p:sldId id="306" r:id="rId5"/>
    <p:sldId id="305" r:id="rId6"/>
    <p:sldId id="304" r:id="rId7"/>
    <p:sldId id="287" r:id="rId8"/>
    <p:sldId id="288" r:id="rId9"/>
    <p:sldId id="460" r:id="rId10"/>
    <p:sldId id="259" r:id="rId11"/>
    <p:sldId id="260" r:id="rId12"/>
    <p:sldId id="262" r:id="rId13"/>
    <p:sldId id="310" r:id="rId14"/>
    <p:sldId id="311" r:id="rId15"/>
    <p:sldId id="270" r:id="rId16"/>
    <p:sldId id="269" r:id="rId17"/>
    <p:sldId id="267" r:id="rId18"/>
    <p:sldId id="271" r:id="rId19"/>
    <p:sldId id="272" r:id="rId20"/>
    <p:sldId id="294" r:id="rId21"/>
    <p:sldId id="296" r:id="rId22"/>
    <p:sldId id="295" r:id="rId23"/>
    <p:sldId id="312" r:id="rId24"/>
    <p:sldId id="313" r:id="rId25"/>
    <p:sldId id="301" r:id="rId26"/>
    <p:sldId id="300" r:id="rId27"/>
    <p:sldId id="298" r:id="rId28"/>
    <p:sldId id="299" r:id="rId29"/>
    <p:sldId id="276" r:id="rId30"/>
    <p:sldId id="277" r:id="rId31"/>
    <p:sldId id="302" r:id="rId32"/>
    <p:sldId id="279" r:id="rId33"/>
    <p:sldId id="280" r:id="rId34"/>
    <p:sldId id="281" r:id="rId35"/>
    <p:sldId id="284" r:id="rId36"/>
    <p:sldId id="315" r:id="rId37"/>
    <p:sldId id="317" r:id="rId38"/>
    <p:sldId id="273" r:id="rId39"/>
    <p:sldId id="275" r:id="rId40"/>
    <p:sldId id="292" r:id="rId4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183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A89D32-D210-4235-B644-38AF51BCCEFF}" type="datetimeFigureOut">
              <a:rPr lang="de-DE" smtClean="0"/>
              <a:t>27.04.2025</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7BE9BCB-A00C-4DE8-91DC-A7AB2D52369E}" type="slidenum">
              <a:rPr lang="de-DE" smtClean="0"/>
              <a:t>‹Nr.›</a:t>
            </a:fld>
            <a:endParaRPr lang="de-DE"/>
          </a:p>
        </p:txBody>
      </p:sp>
    </p:spTree>
    <p:extLst>
      <p:ext uri="{BB962C8B-B14F-4D97-AF65-F5344CB8AC3E}">
        <p14:creationId xmlns:p14="http://schemas.microsoft.com/office/powerpoint/2010/main" val="392511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F3CE6E-2B66-4BBF-AA5F-C610821FA37B}" type="datetimeFigureOut">
              <a:rPr lang="de-DE" smtClean="0"/>
              <a:t>27.04.2025</a:t>
            </a:fld>
            <a:endParaRPr lang="de-DE"/>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E61B259-718E-41BC-9A97-1627054B1256}" type="slidenum">
              <a:rPr lang="de-DE" smtClean="0"/>
              <a:t>‹Nr.›</a:t>
            </a:fld>
            <a:endParaRPr lang="de-DE"/>
          </a:p>
        </p:txBody>
      </p:sp>
    </p:spTree>
    <p:extLst>
      <p:ext uri="{BB962C8B-B14F-4D97-AF65-F5344CB8AC3E}">
        <p14:creationId xmlns:p14="http://schemas.microsoft.com/office/powerpoint/2010/main" val="99877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1</a:t>
            </a:fld>
            <a:endParaRPr lang="de-DE"/>
          </a:p>
        </p:txBody>
      </p:sp>
    </p:spTree>
    <p:extLst>
      <p:ext uri="{BB962C8B-B14F-4D97-AF65-F5344CB8AC3E}">
        <p14:creationId xmlns:p14="http://schemas.microsoft.com/office/powerpoint/2010/main" val="326966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37</a:t>
            </a:fld>
            <a:endParaRPr lang="de-DE"/>
          </a:p>
        </p:txBody>
      </p:sp>
    </p:spTree>
    <p:extLst>
      <p:ext uri="{BB962C8B-B14F-4D97-AF65-F5344CB8AC3E}">
        <p14:creationId xmlns:p14="http://schemas.microsoft.com/office/powerpoint/2010/main" val="314625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5" name="Rechteck 14"/>
          <p:cNvSpPr/>
          <p:nvPr userDrawn="1"/>
        </p:nvSpPr>
        <p:spPr>
          <a:xfrm>
            <a:off x="-1" y="3907144"/>
            <a:ext cx="9144001" cy="2202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solidFill>
                <a:prstClr val="black"/>
              </a:solidFill>
            </a:endParaRPr>
          </a:p>
        </p:txBody>
      </p:sp>
      <p:sp>
        <p:nvSpPr>
          <p:cNvPr id="8" name="Freihandform 7"/>
          <p:cNvSpPr>
            <a:spLocks noChangeAspect="1"/>
          </p:cNvSpPr>
          <p:nvPr/>
        </p:nvSpPr>
        <p:spPr>
          <a:xfrm>
            <a:off x="-7556" y="0"/>
            <a:ext cx="9159907" cy="587180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Arial" panose="020B0604020202020204" pitchFamily="34" charset="0"/>
              <a:cs typeface="Arial" panose="020B0604020202020204" pitchFamily="34" charset="0"/>
            </a:endParaRPr>
          </a:p>
        </p:txBody>
      </p:sp>
      <p:sp>
        <p:nvSpPr>
          <p:cNvPr id="10" name="Textfeld 9"/>
          <p:cNvSpPr txBox="1"/>
          <p:nvPr userDrawn="1"/>
        </p:nvSpPr>
        <p:spPr>
          <a:xfrm>
            <a:off x="6206978" y="134683"/>
            <a:ext cx="2937022" cy="276999"/>
          </a:xfrm>
          <a:prstGeom prst="rect">
            <a:avLst/>
          </a:prstGeom>
          <a:noFill/>
        </p:spPr>
        <p:txBody>
          <a:bodyPr wrap="none" rtlCol="0" anchor="ctr" anchorCtr="0">
            <a:spAutoFit/>
          </a:bodyPr>
          <a:lstStyle/>
          <a:p>
            <a:r>
              <a:rPr lang="de-DE" sz="1200" b="1" dirty="0">
                <a:solidFill>
                  <a:srgbClr val="003064"/>
                </a:solidFill>
                <a:latin typeface="Arial" panose="020B0604020202020204" pitchFamily="34" charset="0"/>
                <a:cs typeface="Arial" panose="020B0604020202020204" pitchFamily="34" charset="0"/>
              </a:rPr>
              <a:t>Schleswig-Holstein.</a:t>
            </a:r>
            <a:r>
              <a:rPr lang="de-DE" sz="1200" dirty="0">
                <a:solidFill>
                  <a:srgbClr val="003064"/>
                </a:solidFill>
                <a:latin typeface="Arial" panose="020B0604020202020204" pitchFamily="34" charset="0"/>
                <a:cs typeface="Arial" panose="020B0604020202020204" pitchFamily="34" charset="0"/>
              </a:rPr>
              <a:t> Der echte Norden.</a:t>
            </a:r>
          </a:p>
        </p:txBody>
      </p:sp>
      <p:sp>
        <p:nvSpPr>
          <p:cNvPr id="2" name="Title 1"/>
          <p:cNvSpPr>
            <a:spLocks noGrp="1"/>
          </p:cNvSpPr>
          <p:nvPr>
            <p:ph type="ctrTitle"/>
          </p:nvPr>
        </p:nvSpPr>
        <p:spPr>
          <a:xfrm>
            <a:off x="685800" y="722286"/>
            <a:ext cx="7772400" cy="2000512"/>
          </a:xfrm>
          <a:prstGeom prst="rect">
            <a:avLst/>
          </a:prstGeom>
        </p:spPr>
        <p:txBody>
          <a:bodyPr anchor="ctr">
            <a:normAutofit/>
          </a:bodyPr>
          <a:lstStyle>
            <a:lvl1pPr algn="l">
              <a:defRPr sz="540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685800" y="2786603"/>
            <a:ext cx="7772400" cy="15377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12" name="Textplatzhalter 11"/>
          <p:cNvSpPr>
            <a:spLocks noGrp="1"/>
          </p:cNvSpPr>
          <p:nvPr>
            <p:ph type="body" sz="quarter" idx="13" hasCustomPrompt="1"/>
          </p:nvPr>
        </p:nvSpPr>
        <p:spPr>
          <a:xfrm>
            <a:off x="182137" y="6173054"/>
            <a:ext cx="3600000" cy="288000"/>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Name</a:t>
            </a:r>
          </a:p>
        </p:txBody>
      </p:sp>
      <p:sp>
        <p:nvSpPr>
          <p:cNvPr id="13" name="Textplatzhalter 11"/>
          <p:cNvSpPr>
            <a:spLocks noGrp="1"/>
          </p:cNvSpPr>
          <p:nvPr>
            <p:ph type="body" sz="quarter" idx="14" hasCustomPrompt="1"/>
          </p:nvPr>
        </p:nvSpPr>
        <p:spPr>
          <a:xfrm>
            <a:off x="182137" y="6464163"/>
            <a:ext cx="2880000" cy="286813"/>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Datum</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Tree>
    <p:extLst>
      <p:ext uri="{BB962C8B-B14F-4D97-AF65-F5344CB8AC3E}">
        <p14:creationId xmlns:p14="http://schemas.microsoft.com/office/powerpoint/2010/main" val="205119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1844676"/>
            <a:ext cx="2949178" cy="2064717"/>
          </a:xfrm>
          <a:prstGeom prst="rect">
            <a:avLst/>
          </a:prstGeom>
        </p:spPr>
        <p:txBody>
          <a:bodyPr anchor="ctr"/>
          <a:lstStyle>
            <a:lvl1pPr>
              <a:defRPr sz="3200"/>
            </a:lvl1pPr>
          </a:lstStyle>
          <a:p>
            <a:r>
              <a:rPr lang="de-DE" dirty="0"/>
              <a:t>Titelmasterformat durch Klicken bearbeiten</a:t>
            </a:r>
            <a:endParaRPr lang="en-US" dirty="0"/>
          </a:p>
        </p:txBody>
      </p:sp>
      <p:sp>
        <p:nvSpPr>
          <p:cNvPr id="3" name="Content Placeholder 2"/>
          <p:cNvSpPr>
            <a:spLocks noGrp="1"/>
          </p:cNvSpPr>
          <p:nvPr>
            <p:ph idx="1"/>
          </p:nvPr>
        </p:nvSpPr>
        <p:spPr>
          <a:xfrm>
            <a:off x="3887391" y="1844675"/>
            <a:ext cx="4629150" cy="40163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4041915"/>
            <a:ext cx="2949178"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33F28847-7BF0-413E-A4B4-C02469266E58}" type="datetime1">
              <a:rPr lang="de-DE" smtClean="0"/>
              <a:pPr/>
              <a:t>27.04.2025</a:t>
            </a:fld>
            <a:endParaRPr lang="de-DE" dirty="0"/>
          </a:p>
        </p:txBody>
      </p:sp>
      <p:sp>
        <p:nvSpPr>
          <p:cNvPr id="13"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98335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844675"/>
            <a:ext cx="4629150" cy="401637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8" name="Title 1"/>
          <p:cNvSpPr>
            <a:spLocks noGrp="1"/>
          </p:cNvSpPr>
          <p:nvPr>
            <p:ph type="title"/>
          </p:nvPr>
        </p:nvSpPr>
        <p:spPr>
          <a:xfrm>
            <a:off x="629841" y="1844676"/>
            <a:ext cx="2949178" cy="2064717"/>
          </a:xfrm>
          <a:prstGeom prst="rect">
            <a:avLst/>
          </a:prstGeom>
        </p:spPr>
        <p:txBody>
          <a:bodyPr anchor="ctr"/>
          <a:lstStyle>
            <a:lvl1pPr>
              <a:defRPr sz="3200"/>
            </a:lvl1pPr>
          </a:lstStyle>
          <a:p>
            <a:r>
              <a:rPr lang="de-DE" dirty="0"/>
              <a:t>Titelmasterformat durch Klicken bearbeiten</a:t>
            </a:r>
            <a:endParaRPr lang="en-US" dirty="0"/>
          </a:p>
        </p:txBody>
      </p:sp>
      <p:sp>
        <p:nvSpPr>
          <p:cNvPr id="9" name="Text Placeholder 3"/>
          <p:cNvSpPr>
            <a:spLocks noGrp="1"/>
          </p:cNvSpPr>
          <p:nvPr>
            <p:ph type="body" sz="half" idx="2"/>
          </p:nvPr>
        </p:nvSpPr>
        <p:spPr>
          <a:xfrm>
            <a:off x="629841" y="4041915"/>
            <a:ext cx="2949178"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35DF68FC-774B-4D41-A04C-46D2580C019C}" type="datetime1">
              <a:rPr lang="de-DE" smtClean="0"/>
              <a:pPr/>
              <a:t>27.04.2025</a:t>
            </a:fld>
            <a:endParaRPr lang="de-DE" dirty="0"/>
          </a:p>
        </p:txBody>
      </p:sp>
      <p:sp>
        <p:nvSpPr>
          <p:cNvPr id="15"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378197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609B2684-1B5A-480E-9D7B-DFB5EBDFCCD2}" type="slidenum">
              <a:rPr lang="de-DE" altLang="de-DE"/>
              <a:pPr>
                <a:defRPr/>
              </a:pPr>
              <a:t>‹Nr.›</a:t>
            </a:fld>
            <a:endParaRPr lang="de-DE" altLang="de-DE"/>
          </a:p>
        </p:txBody>
      </p:sp>
    </p:spTree>
    <p:extLst>
      <p:ext uri="{BB962C8B-B14F-4D97-AF65-F5344CB8AC3E}">
        <p14:creationId xmlns:p14="http://schemas.microsoft.com/office/powerpoint/2010/main" val="109032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844675"/>
            <a:ext cx="792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pPr/>
              <a:t>27.04.2025</a:t>
            </a:fld>
            <a:endParaRPr lang="de-DE" dirty="0"/>
          </a:p>
        </p:txBody>
      </p:sp>
      <p:sp>
        <p:nvSpPr>
          <p:cNvPr id="10"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009880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12813" y="225425"/>
            <a:ext cx="7920000" cy="133200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44677"/>
            <a:ext cx="3886200" cy="4032249"/>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29150" y="1844675"/>
            <a:ext cx="3886200" cy="403225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5"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7E6961B8-E763-4621-9D5D-38F66A348052}" type="datetime1">
              <a:rPr lang="de-DE" smtClean="0"/>
              <a:pPr/>
              <a:t>27.04.2025</a:t>
            </a:fld>
            <a:endParaRPr lang="de-DE" dirty="0"/>
          </a:p>
        </p:txBody>
      </p:sp>
      <p:sp>
        <p:nvSpPr>
          <p:cNvPr id="16"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7"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515837304"/>
      </p:ext>
    </p:extLst>
  </p:cSld>
  <p:clrMapOvr>
    <a:masterClrMapping/>
  </p:clrMapOvr>
  <p:extLst>
    <p:ext uri="{DCECCB84-F9BA-43D5-87BE-67443E8EF086}">
      <p15:sldGuideLst xmlns:p15="http://schemas.microsoft.com/office/powerpoint/2012/main">
        <p15:guide id="1" orient="horz" pos="1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12813" y="225424"/>
            <a:ext cx="792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B7E06C08-2B17-43F1-A072-02A8688504CF}" type="datetime1">
              <a:rPr lang="de-DE" smtClean="0"/>
              <a:pPr/>
              <a:t>27.04.2025</a:t>
            </a:fld>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16055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7"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514C555C-37E2-44ED-BE6C-12A21C01C579}" type="datetime1">
              <a:rPr lang="de-DE" smtClean="0"/>
              <a:pPr/>
              <a:t>27.04.2025</a:t>
            </a:fld>
            <a:endParaRPr lang="de-DE" dirty="0"/>
          </a:p>
        </p:txBody>
      </p:sp>
      <p:sp>
        <p:nvSpPr>
          <p:cNvPr id="8"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9"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49807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Rechteck 3"/>
          <p:cNvSpPr/>
          <p:nvPr userDrawn="1"/>
        </p:nvSpPr>
        <p:spPr>
          <a:xfrm>
            <a:off x="0" y="0"/>
            <a:ext cx="9144000" cy="603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3"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F2F1D57B-2905-4E99-8DD2-DA23D35CE01F}" type="datetime1">
              <a:rPr lang="de-DE" smtClean="0"/>
              <a:pPr/>
              <a:t>27.04.2025</a:t>
            </a:fld>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34123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7" name="Rechteck 6"/>
          <p:cNvSpPr/>
          <p:nvPr userDrawn="1"/>
        </p:nvSpPr>
        <p:spPr>
          <a:xfrm>
            <a:off x="0" y="1683803"/>
            <a:ext cx="9144000" cy="4348518"/>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le 1"/>
          <p:cNvSpPr>
            <a:spLocks noGrp="1"/>
          </p:cNvSpPr>
          <p:nvPr>
            <p:ph type="title" hasCustomPrompt="1"/>
          </p:nvPr>
        </p:nvSpPr>
        <p:spPr>
          <a:xfrm>
            <a:off x="623888" y="1844677"/>
            <a:ext cx="7886700" cy="2717801"/>
          </a:xfrm>
          <a:prstGeom prst="rect">
            <a:avLst/>
          </a:prstGeom>
        </p:spPr>
        <p:txBody>
          <a:bodyPr anchor="ctr">
            <a:normAutofit/>
          </a:bodyPr>
          <a:lstStyle>
            <a:lvl1pPr>
              <a:defRPr sz="4800">
                <a:solidFill>
                  <a:schemeClr val="bg1"/>
                </a:solidFill>
              </a:defRPr>
            </a:lvl1pPr>
          </a:lstStyle>
          <a:p>
            <a:r>
              <a:rPr lang="de-DE" dirty="0"/>
              <a:t>Zwischentitelmasterformat durch Klicken bearbeiten</a:t>
            </a:r>
            <a:endParaRPr lang="en-US" dirty="0"/>
          </a:p>
        </p:txBody>
      </p:sp>
      <p:sp>
        <p:nvSpPr>
          <p:cNvPr id="3" name="Text Placeholder 2"/>
          <p:cNvSpPr>
            <a:spLocks noGrp="1"/>
          </p:cNvSpPr>
          <p:nvPr>
            <p:ph type="body" idx="1"/>
          </p:nvPr>
        </p:nvSpPr>
        <p:spPr>
          <a:xfrm>
            <a:off x="623888" y="4589466"/>
            <a:ext cx="7886700" cy="128746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F8B4B845-6DC3-45BC-9049-17AD7992C39F}" type="datetime1">
              <a:rPr lang="de-DE" smtClean="0"/>
              <a:pPr/>
              <a:t>27.04.2025</a:t>
            </a:fld>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8948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Zwischen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12000" y="225425"/>
            <a:ext cx="792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11188" y="1844675"/>
            <a:ext cx="7920000"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611188" y="2809461"/>
            <a:ext cx="792000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026D32B0-575C-43B7-B8BD-48B68FBBD667}" type="datetime1">
              <a:rPr lang="de-DE" smtClean="0"/>
              <a:pPr/>
              <a:t>27.04.2025</a:t>
            </a:fld>
            <a:endParaRPr lang="de-DE" dirty="0"/>
          </a:p>
        </p:txBody>
      </p:sp>
      <p:sp>
        <p:nvSpPr>
          <p:cNvPr id="13"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70717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12813" y="225425"/>
            <a:ext cx="792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28651" y="1844675"/>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629842" y="2809461"/>
            <a:ext cx="386834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629151" y="1844675"/>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4629151" y="2835275"/>
            <a:ext cx="3887391" cy="30416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96C799F4-74F0-4B8C-938F-5A0C36883B70}" type="datetime1">
              <a:rPr lang="de-DE" smtClean="0"/>
              <a:pPr/>
              <a:t>27.04.2025</a:t>
            </a:fld>
            <a:endParaRPr lang="de-DE" dirty="0"/>
          </a:p>
        </p:txBody>
      </p:sp>
      <p:sp>
        <p:nvSpPr>
          <p:cNvPr id="15" name="Fußzeilenplatzhalter 5"/>
          <p:cNvSpPr>
            <a:spLocks noGrp="1"/>
          </p:cNvSpPr>
          <p:nvPr>
            <p:ph type="ftr" sz="quarter" idx="17"/>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18"/>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66263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0" y="1683803"/>
            <a:ext cx="9144000" cy="4348518"/>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Title Placeholder 1"/>
          <p:cNvSpPr>
            <a:spLocks noGrp="1"/>
          </p:cNvSpPr>
          <p:nvPr>
            <p:ph type="title"/>
          </p:nvPr>
        </p:nvSpPr>
        <p:spPr>
          <a:xfrm>
            <a:off x="612813" y="225425"/>
            <a:ext cx="792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12" name="Text Placeholder 2"/>
          <p:cNvSpPr>
            <a:spLocks noGrp="1"/>
          </p:cNvSpPr>
          <p:nvPr>
            <p:ph type="body" idx="1"/>
          </p:nvPr>
        </p:nvSpPr>
        <p:spPr>
          <a:xfrm>
            <a:off x="611188" y="1844675"/>
            <a:ext cx="7920000" cy="4012721"/>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15A918E5-D937-4385-B3C1-9CE1C1F817BB}" type="datetime1">
              <a:rPr lang="de-DE" smtClean="0"/>
              <a:pPr/>
              <a:t>27.04.2025</a:t>
            </a:fld>
            <a:endParaRPr lang="de-DE" dirty="0"/>
          </a:p>
        </p:txBody>
      </p:sp>
      <p:sp>
        <p:nvSpPr>
          <p:cNvPr id="6" name="Fußzeilenplatzhalter 5"/>
          <p:cNvSpPr>
            <a:spLocks noGrp="1"/>
          </p:cNvSpPr>
          <p:nvPr>
            <p:ph type="ftr" sz="quarter" idx="3"/>
          </p:nvPr>
        </p:nvSpPr>
        <p:spPr>
          <a:xfrm>
            <a:off x="2327415" y="6356350"/>
            <a:ext cx="3787635"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525852" cy="365125"/>
          </a:xfrm>
          <a:prstGeom prst="rect">
            <a:avLst/>
          </a:prstGeom>
        </p:spPr>
        <p:txBody>
          <a:bodyPr vert="horz" lIns="91440" tIns="45720" rIns="91440" bIns="45720" rtlCol="0" anchor="ctr"/>
          <a:lstStyle>
            <a:lvl1pPr algn="r">
              <a:defRPr sz="1200">
                <a:solidFill>
                  <a:srgbClr val="A4ADB6"/>
                </a:solidFill>
              </a:defRPr>
            </a:lvl1pPr>
          </a:lstStyle>
          <a:p>
            <a:r>
              <a:rPr lang="de-DE"/>
              <a:t> Folie </a:t>
            </a:r>
            <a:fld id="{812F24F4-33A2-4A6F-87E3-ABC44FA42587}" type="slidenum">
              <a:rPr lang="de-DE" smtClean="0"/>
              <a:pPr/>
              <a:t>‹Nr.›</a:t>
            </a:fld>
            <a:endParaRPr lang="de-DE" dirty="0"/>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74740" y="6120654"/>
            <a:ext cx="1245991" cy="60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45630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guterunterricht.de/unterrichtsgespraech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lehrerfreund.de/schule/1s/arbeitsauftraege-unterricht/316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rl-EsadYTuA&amp;feature=youtu.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831005" y="433366"/>
            <a:ext cx="8108713" cy="1214596"/>
          </a:xfrm>
        </p:spPr>
        <p:txBody>
          <a:bodyPr>
            <a:normAutofit/>
          </a:bodyPr>
          <a:lstStyle/>
          <a:p>
            <a:pPr algn="ctr"/>
            <a:r>
              <a:rPr lang="de-DE" sz="3600" dirty="0"/>
              <a:t>Veranstaltung 5: Kognitive Aktivierung</a:t>
            </a:r>
          </a:p>
        </p:txBody>
      </p:sp>
      <p:sp>
        <p:nvSpPr>
          <p:cNvPr id="6" name="Bildplatzhalter 2">
            <a:extLst>
              <a:ext uri="{FF2B5EF4-FFF2-40B4-BE49-F238E27FC236}">
                <a16:creationId xmlns:a16="http://schemas.microsoft.com/office/drawing/2014/main" id="{98B6D22A-1C95-4DB4-9089-932ED9B010EC}"/>
              </a:ext>
            </a:extLst>
          </p:cNvPr>
          <p:cNvSpPr txBox="1">
            <a:spLocks/>
          </p:cNvSpPr>
          <p:nvPr/>
        </p:nvSpPr>
        <p:spPr>
          <a:xfrm>
            <a:off x="238329" y="6036985"/>
            <a:ext cx="2417322" cy="106070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de-DE" sz="1200" b="1" kern="1200" dirty="0" smtClean="0">
                <a:solidFill>
                  <a:srgbClr val="00306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de-DE" sz="1200" b="1" kern="1200" dirty="0" smtClean="0">
                <a:solidFill>
                  <a:srgbClr val="00306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de-DE" sz="1200" b="1" kern="1200" dirty="0" smtClean="0">
                <a:solidFill>
                  <a:srgbClr val="00306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de-DE" sz="1200" b="1" kern="1200" dirty="0" smtClean="0">
                <a:solidFill>
                  <a:srgbClr val="0030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Ergänzungsmodul QQs</a:t>
            </a:r>
          </a:p>
          <a:p>
            <a:r>
              <a:rPr lang="de-DE" sz="1400" dirty="0"/>
              <a:t>Olaf Lawrenz</a:t>
            </a:r>
          </a:p>
          <a:p>
            <a:endParaRPr lang="de-DE" dirty="0"/>
          </a:p>
        </p:txBody>
      </p:sp>
      <p:pic>
        <p:nvPicPr>
          <p:cNvPr id="3" name="Grafik 2">
            <a:extLst>
              <a:ext uri="{FF2B5EF4-FFF2-40B4-BE49-F238E27FC236}">
                <a16:creationId xmlns:a16="http://schemas.microsoft.com/office/drawing/2014/main" id="{9BECD431-CE07-45C3-A5C3-6488A1FC4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06" y="1647962"/>
            <a:ext cx="8569588" cy="2713703"/>
          </a:xfrm>
          <a:prstGeom prst="rect">
            <a:avLst/>
          </a:prstGeom>
        </p:spPr>
      </p:pic>
    </p:spTree>
    <p:extLst>
      <p:ext uri="{BB962C8B-B14F-4D97-AF65-F5344CB8AC3E}">
        <p14:creationId xmlns:p14="http://schemas.microsoft.com/office/powerpoint/2010/main" val="3160725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3200" b="1" dirty="0">
                <a:latin typeface="+mn-lt"/>
              </a:rPr>
              <a:t>Aufgaben…</a:t>
            </a:r>
          </a:p>
          <a:p>
            <a:pPr>
              <a:lnSpc>
                <a:spcPct val="100000"/>
              </a:lnSpc>
            </a:pPr>
            <a:endParaRPr lang="de-DE" sz="2400" dirty="0">
              <a:latin typeface="+mn-lt"/>
            </a:endParaRPr>
          </a:p>
          <a:p>
            <a:pPr>
              <a:lnSpc>
                <a:spcPct val="100000"/>
              </a:lnSpc>
            </a:pPr>
            <a:r>
              <a:rPr lang="de-DE" sz="2400" dirty="0">
                <a:latin typeface="+mn-lt"/>
              </a:rPr>
              <a:t>fördern Mitarbeit und Motivation der Lernenden,</a:t>
            </a:r>
          </a:p>
          <a:p>
            <a:pPr>
              <a:lnSpc>
                <a:spcPct val="100000"/>
              </a:lnSpc>
            </a:pPr>
            <a:r>
              <a:rPr lang="de-DE" sz="2400" dirty="0">
                <a:latin typeface="+mn-lt"/>
              </a:rPr>
              <a:t>sind Grundlage für die Leistungsbeurteilung,</a:t>
            </a:r>
          </a:p>
          <a:p>
            <a:pPr>
              <a:lnSpc>
                <a:spcPct val="100000"/>
              </a:lnSpc>
            </a:pPr>
            <a:r>
              <a:rPr lang="de-DE" sz="2400" dirty="0">
                <a:latin typeface="+mn-lt"/>
              </a:rPr>
              <a:t>fördern den Kompetenzerwerb,</a:t>
            </a:r>
          </a:p>
          <a:p>
            <a:pPr>
              <a:lnSpc>
                <a:spcPct val="100000"/>
              </a:lnSpc>
            </a:pPr>
            <a:r>
              <a:rPr lang="de-DE" sz="2400" dirty="0">
                <a:latin typeface="+mn-lt"/>
              </a:rPr>
              <a:t>leiten zum eigenständigen Lernen an,</a:t>
            </a:r>
          </a:p>
          <a:p>
            <a:pPr>
              <a:lnSpc>
                <a:spcPct val="100000"/>
              </a:lnSpc>
            </a:pPr>
            <a:r>
              <a:rPr lang="de-DE" sz="2400" dirty="0">
                <a:latin typeface="+mn-lt"/>
              </a:rPr>
              <a:t>geben Einblicke in Arbeitsstrategien und Denkprozesse der Lernenden.</a:t>
            </a:r>
          </a:p>
        </p:txBody>
      </p:sp>
      <p:sp>
        <p:nvSpPr>
          <p:cNvPr id="3" name="Titel 2"/>
          <p:cNvSpPr>
            <a:spLocks noGrp="1"/>
          </p:cNvSpPr>
          <p:nvPr>
            <p:ph type="title"/>
          </p:nvPr>
        </p:nvSpPr>
        <p:spPr/>
        <p:txBody>
          <a:bodyPr>
            <a:normAutofit/>
          </a:bodyPr>
          <a:lstStyle/>
          <a:p>
            <a:r>
              <a:rPr lang="de-DE" sz="3600" b="1" u="sng" dirty="0">
                <a:latin typeface="+mn-lt"/>
              </a:rPr>
              <a:t>Bedeutung von Aufgaben</a:t>
            </a:r>
          </a:p>
        </p:txBody>
      </p:sp>
      <p:sp>
        <p:nvSpPr>
          <p:cNvPr id="4" name="Textfeld 3"/>
          <p:cNvSpPr txBox="1"/>
          <p:nvPr/>
        </p:nvSpPr>
        <p:spPr>
          <a:xfrm>
            <a:off x="640080" y="6153912"/>
            <a:ext cx="4940968" cy="276999"/>
          </a:xfrm>
          <a:prstGeom prst="rect">
            <a:avLst/>
          </a:prstGeom>
          <a:noFill/>
        </p:spPr>
        <p:txBody>
          <a:bodyPr wrap="none" rtlCol="0">
            <a:spAutoFit/>
          </a:bodyPr>
          <a:lstStyle/>
          <a:p>
            <a:r>
              <a:rPr lang="de-DE" sz="1200" dirty="0"/>
              <a:t>(Vgl. Günther Hoppe: Handbuch Quereinsteiger. Frankfurt/M. 2021. S. 165ff)</a:t>
            </a:r>
          </a:p>
        </p:txBody>
      </p:sp>
    </p:spTree>
    <p:extLst>
      <p:ext uri="{BB962C8B-B14F-4D97-AF65-F5344CB8AC3E}">
        <p14:creationId xmlns:p14="http://schemas.microsoft.com/office/powerpoint/2010/main" val="390991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36187" y="1422607"/>
            <a:ext cx="3960000" cy="4012786"/>
          </a:xfrm>
        </p:spPr>
        <p:txBody>
          <a:bodyPr>
            <a:normAutofit fontScale="92500" lnSpcReduction="10000"/>
          </a:bodyPr>
          <a:lstStyle/>
          <a:p>
            <a:pPr marL="0" indent="0">
              <a:buNone/>
            </a:pPr>
            <a:endParaRPr lang="de-DE" sz="3500" b="1" dirty="0"/>
          </a:p>
          <a:p>
            <a:pPr>
              <a:lnSpc>
                <a:spcPct val="110000"/>
              </a:lnSpc>
            </a:pPr>
            <a:endParaRPr lang="de-DE" sz="2600" dirty="0"/>
          </a:p>
          <a:p>
            <a:pPr>
              <a:lnSpc>
                <a:spcPct val="110000"/>
              </a:lnSpc>
            </a:pPr>
            <a:r>
              <a:rPr lang="de-DE" sz="2600" b="1" dirty="0">
                <a:latin typeface="+mn-lt"/>
              </a:rPr>
              <a:t>Kompetenzerwerb</a:t>
            </a:r>
            <a:endParaRPr lang="de-DE" sz="2600" dirty="0">
              <a:latin typeface="+mn-lt"/>
            </a:endParaRPr>
          </a:p>
          <a:p>
            <a:pPr>
              <a:lnSpc>
                <a:spcPct val="110000"/>
              </a:lnSpc>
            </a:pPr>
            <a:r>
              <a:rPr lang="de-DE" sz="2600" dirty="0">
                <a:latin typeface="+mn-lt"/>
              </a:rPr>
              <a:t>Lernprozess fördern</a:t>
            </a:r>
          </a:p>
          <a:p>
            <a:pPr>
              <a:lnSpc>
                <a:spcPct val="110000"/>
              </a:lnSpc>
            </a:pPr>
            <a:r>
              <a:rPr lang="de-DE" sz="2600" dirty="0">
                <a:latin typeface="+mn-lt"/>
              </a:rPr>
              <a:t>Motivation der </a:t>
            </a:r>
            <a:r>
              <a:rPr lang="de-DE" sz="2600" dirty="0" err="1">
                <a:latin typeface="+mn-lt"/>
              </a:rPr>
              <a:t>SuS</a:t>
            </a:r>
            <a:endParaRPr lang="de-DE" sz="2600" dirty="0">
              <a:latin typeface="+mn-lt"/>
            </a:endParaRPr>
          </a:p>
          <a:p>
            <a:pPr>
              <a:lnSpc>
                <a:spcPct val="110000"/>
              </a:lnSpc>
            </a:pPr>
            <a:r>
              <a:rPr lang="de-DE" sz="2600" dirty="0">
                <a:latin typeface="+mn-lt"/>
              </a:rPr>
              <a:t>Individuell differenziert </a:t>
            </a:r>
          </a:p>
          <a:p>
            <a:pPr>
              <a:lnSpc>
                <a:spcPct val="110000"/>
              </a:lnSpc>
            </a:pPr>
            <a:endParaRPr lang="de-DE" sz="2600" dirty="0">
              <a:latin typeface="+mn-lt"/>
            </a:endParaRPr>
          </a:p>
          <a:p>
            <a:pPr>
              <a:lnSpc>
                <a:spcPct val="110000"/>
              </a:lnSpc>
            </a:pPr>
            <a:r>
              <a:rPr lang="de-DE" sz="2600" dirty="0">
                <a:solidFill>
                  <a:srgbClr val="FF0000"/>
                </a:solidFill>
                <a:latin typeface="+mn-lt"/>
              </a:rPr>
              <a:t>Keine Benotung!</a:t>
            </a:r>
          </a:p>
          <a:p>
            <a:endParaRPr lang="de-DE" dirty="0"/>
          </a:p>
        </p:txBody>
      </p:sp>
      <p:sp>
        <p:nvSpPr>
          <p:cNvPr id="3" name="Titel 2"/>
          <p:cNvSpPr>
            <a:spLocks noGrp="1"/>
          </p:cNvSpPr>
          <p:nvPr>
            <p:ph type="title"/>
          </p:nvPr>
        </p:nvSpPr>
        <p:spPr>
          <a:xfrm>
            <a:off x="116732" y="225425"/>
            <a:ext cx="8891081" cy="1332000"/>
          </a:xfrm>
        </p:spPr>
        <p:txBody>
          <a:bodyPr/>
          <a:lstStyle/>
          <a:p>
            <a:r>
              <a:rPr lang="de-DE" dirty="0">
                <a:latin typeface="+mn-lt"/>
              </a:rPr>
              <a:t>Lernaufgaben</a:t>
            </a:r>
            <a:r>
              <a:rPr lang="de-DE" dirty="0"/>
              <a:t>        </a:t>
            </a:r>
            <a:r>
              <a:rPr lang="de-DE" dirty="0">
                <a:latin typeface="+mn-lt"/>
              </a:rPr>
              <a:t>Leistungsaufgaben</a:t>
            </a:r>
          </a:p>
        </p:txBody>
      </p:sp>
      <p:sp>
        <p:nvSpPr>
          <p:cNvPr id="4" name="Pfeil: nach links und rechts 3">
            <a:extLst>
              <a:ext uri="{FF2B5EF4-FFF2-40B4-BE49-F238E27FC236}">
                <a16:creationId xmlns:a16="http://schemas.microsoft.com/office/drawing/2014/main" id="{8FC058C2-DCE4-40FB-B868-74CCFFD6F67B}"/>
              </a:ext>
            </a:extLst>
          </p:cNvPr>
          <p:cNvSpPr/>
          <p:nvPr/>
        </p:nvSpPr>
        <p:spPr>
          <a:xfrm>
            <a:off x="3345503" y="716327"/>
            <a:ext cx="1225685" cy="350196"/>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unten 4">
            <a:extLst>
              <a:ext uri="{FF2B5EF4-FFF2-40B4-BE49-F238E27FC236}">
                <a16:creationId xmlns:a16="http://schemas.microsoft.com/office/drawing/2014/main" id="{D703C521-8F52-4858-AABB-7C01C71C1BCC}"/>
              </a:ext>
            </a:extLst>
          </p:cNvPr>
          <p:cNvSpPr/>
          <p:nvPr/>
        </p:nvSpPr>
        <p:spPr>
          <a:xfrm flipH="1">
            <a:off x="1410511" y="1284051"/>
            <a:ext cx="139429" cy="116731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haltsplatzhalter 1">
            <a:extLst>
              <a:ext uri="{FF2B5EF4-FFF2-40B4-BE49-F238E27FC236}">
                <a16:creationId xmlns:a16="http://schemas.microsoft.com/office/drawing/2014/main" id="{C4860A29-9E3C-48DE-82E8-B881CD61A965}"/>
              </a:ext>
            </a:extLst>
          </p:cNvPr>
          <p:cNvSpPr txBox="1">
            <a:spLocks/>
          </p:cNvSpPr>
          <p:nvPr/>
        </p:nvSpPr>
        <p:spPr>
          <a:xfrm>
            <a:off x="4961949" y="2116421"/>
            <a:ext cx="7920000" cy="40127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de-DE" sz="2400" dirty="0">
              <a:latin typeface="+mn-lt"/>
            </a:endParaRPr>
          </a:p>
          <a:p>
            <a:pPr>
              <a:lnSpc>
                <a:spcPct val="100000"/>
              </a:lnSpc>
            </a:pPr>
            <a:r>
              <a:rPr lang="de-DE" sz="2600" dirty="0">
                <a:latin typeface="+mn-lt"/>
              </a:rPr>
              <a:t>Produkt im Vordergrund</a:t>
            </a:r>
          </a:p>
          <a:p>
            <a:pPr>
              <a:lnSpc>
                <a:spcPct val="100000"/>
              </a:lnSpc>
            </a:pPr>
            <a:r>
              <a:rPr lang="de-DE" sz="2600" dirty="0">
                <a:latin typeface="+mn-lt"/>
              </a:rPr>
              <a:t>Fehler sind „unerwünscht“ </a:t>
            </a:r>
          </a:p>
          <a:p>
            <a:pPr>
              <a:lnSpc>
                <a:spcPct val="100000"/>
              </a:lnSpc>
            </a:pPr>
            <a:r>
              <a:rPr lang="de-DE" sz="2600" b="1" dirty="0">
                <a:latin typeface="+mn-lt"/>
              </a:rPr>
              <a:t>Ergebnis</a:t>
            </a:r>
            <a:r>
              <a:rPr lang="de-DE" sz="2600" dirty="0">
                <a:latin typeface="+mn-lt"/>
              </a:rPr>
              <a:t> liefern.</a:t>
            </a:r>
          </a:p>
          <a:p>
            <a:pPr>
              <a:lnSpc>
                <a:spcPct val="100000"/>
              </a:lnSpc>
            </a:pPr>
            <a:endParaRPr lang="de-DE" sz="2600" dirty="0">
              <a:latin typeface="+mn-lt"/>
            </a:endParaRPr>
          </a:p>
          <a:p>
            <a:pPr>
              <a:lnSpc>
                <a:spcPct val="100000"/>
              </a:lnSpc>
            </a:pPr>
            <a:r>
              <a:rPr lang="de-DE" sz="2600" dirty="0">
                <a:solidFill>
                  <a:srgbClr val="FF0000"/>
                </a:solidFill>
                <a:latin typeface="+mn-lt"/>
              </a:rPr>
              <a:t>Beurteilung!</a:t>
            </a:r>
          </a:p>
        </p:txBody>
      </p:sp>
      <p:sp>
        <p:nvSpPr>
          <p:cNvPr id="7" name="Pfeil: nach unten 6">
            <a:extLst>
              <a:ext uri="{FF2B5EF4-FFF2-40B4-BE49-F238E27FC236}">
                <a16:creationId xmlns:a16="http://schemas.microsoft.com/office/drawing/2014/main" id="{98180A28-E665-41ED-8C2A-ABA6A78C01D6}"/>
              </a:ext>
            </a:extLst>
          </p:cNvPr>
          <p:cNvSpPr/>
          <p:nvPr/>
        </p:nvSpPr>
        <p:spPr>
          <a:xfrm flipH="1">
            <a:off x="6679660" y="1253264"/>
            <a:ext cx="139429" cy="116731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3448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5545" y="1422607"/>
            <a:ext cx="7920000" cy="4012786"/>
          </a:xfrm>
        </p:spPr>
        <p:txBody>
          <a:bodyPr/>
          <a:lstStyle/>
          <a:p>
            <a:pPr marL="0" indent="0">
              <a:buNone/>
            </a:pPr>
            <a:endParaRPr lang="de-DE" dirty="0"/>
          </a:p>
          <a:p>
            <a:endParaRPr lang="de-DE" dirty="0"/>
          </a:p>
          <a:p>
            <a:pPr marL="0" indent="0" algn="ctr">
              <a:buNone/>
            </a:pPr>
            <a:r>
              <a:rPr lang="de-DE" sz="2400" b="1" dirty="0">
                <a:solidFill>
                  <a:srgbClr val="0070C0"/>
                </a:solidFill>
                <a:latin typeface="+mn-lt"/>
              </a:rPr>
              <a:t>Schülerinnen und Schüler müssen immer genau wissen, ob es sich um eine nichtbenotete Lernsituation oder um eine Prüfungssituation handelt!</a:t>
            </a:r>
          </a:p>
        </p:txBody>
      </p:sp>
      <p:sp>
        <p:nvSpPr>
          <p:cNvPr id="7" name="Textfeld 6">
            <a:extLst>
              <a:ext uri="{FF2B5EF4-FFF2-40B4-BE49-F238E27FC236}">
                <a16:creationId xmlns:a16="http://schemas.microsoft.com/office/drawing/2014/main" id="{43BBD240-6D2A-42DE-A5D0-36C70EAC91B0}"/>
              </a:ext>
            </a:extLst>
          </p:cNvPr>
          <p:cNvSpPr txBox="1"/>
          <p:nvPr/>
        </p:nvSpPr>
        <p:spPr>
          <a:xfrm>
            <a:off x="2412460" y="340468"/>
            <a:ext cx="3404680" cy="1015663"/>
          </a:xfrm>
          <a:prstGeom prst="rect">
            <a:avLst/>
          </a:prstGeom>
          <a:noFill/>
        </p:spPr>
        <p:txBody>
          <a:bodyPr wrap="square" rtlCol="0">
            <a:spAutoFit/>
          </a:bodyPr>
          <a:lstStyle/>
          <a:p>
            <a:r>
              <a:rPr lang="de-DE" sz="6000" dirty="0">
                <a:solidFill>
                  <a:srgbClr val="FF0000"/>
                </a:solidFill>
              </a:rPr>
              <a:t>Wichtig!!!</a:t>
            </a:r>
          </a:p>
        </p:txBody>
      </p:sp>
    </p:spTree>
    <p:extLst>
      <p:ext uri="{BB962C8B-B14F-4D97-AF65-F5344CB8AC3E}">
        <p14:creationId xmlns:p14="http://schemas.microsoft.com/office/powerpoint/2010/main" val="355774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BA8C83A-1BD2-4BA7-9A17-5EE051352886}"/>
              </a:ext>
            </a:extLst>
          </p:cNvPr>
          <p:cNvSpPr txBox="1"/>
          <p:nvPr/>
        </p:nvSpPr>
        <p:spPr>
          <a:xfrm>
            <a:off x="308878" y="2215396"/>
            <a:ext cx="2723744" cy="3416320"/>
          </a:xfrm>
          <a:prstGeom prst="rect">
            <a:avLst/>
          </a:prstGeom>
          <a:noFill/>
        </p:spPr>
        <p:txBody>
          <a:bodyPr wrap="square" rtlCol="0">
            <a:spAutoFit/>
          </a:bodyPr>
          <a:lstStyle/>
          <a:p>
            <a:r>
              <a:rPr lang="de-DE" b="1" dirty="0"/>
              <a:t>Geschlossene Aufgaben</a:t>
            </a:r>
          </a:p>
          <a:p>
            <a:endParaRPr lang="de-DE" dirty="0"/>
          </a:p>
          <a:p>
            <a:pPr>
              <a:lnSpc>
                <a:spcPct val="100000"/>
              </a:lnSpc>
            </a:pPr>
            <a:r>
              <a:rPr lang="de-DE" dirty="0"/>
              <a:t>nur eine Entscheidung oder nur eine Zuordnung</a:t>
            </a:r>
          </a:p>
          <a:p>
            <a:pPr>
              <a:lnSpc>
                <a:spcPct val="100000"/>
              </a:lnSpc>
            </a:pPr>
            <a:endParaRPr lang="de-DE" b="1" dirty="0"/>
          </a:p>
          <a:p>
            <a:pPr>
              <a:lnSpc>
                <a:spcPct val="100000"/>
              </a:lnSpc>
            </a:pPr>
            <a:r>
              <a:rPr lang="de-DE" b="1" dirty="0"/>
              <a:t>Beispiel:</a:t>
            </a:r>
            <a:br>
              <a:rPr lang="de-DE" b="1" dirty="0"/>
            </a:br>
            <a:r>
              <a:rPr lang="de-DE" i="1" dirty="0"/>
              <a:t>Wähle die richtige Antwort und kreuze sie an. </a:t>
            </a:r>
            <a:br>
              <a:rPr lang="de-DE" i="1" dirty="0"/>
            </a:br>
            <a:r>
              <a:rPr lang="de-DE" i="1" dirty="0"/>
              <a:t>Ordne die richtige Aussage dem passenden Bild zu.</a:t>
            </a:r>
          </a:p>
          <a:p>
            <a:endParaRPr lang="de-DE" dirty="0"/>
          </a:p>
          <a:p>
            <a:endParaRPr lang="de-DE" dirty="0"/>
          </a:p>
        </p:txBody>
      </p:sp>
      <p:sp>
        <p:nvSpPr>
          <p:cNvPr id="9" name="Textfeld 8">
            <a:extLst>
              <a:ext uri="{FF2B5EF4-FFF2-40B4-BE49-F238E27FC236}">
                <a16:creationId xmlns:a16="http://schemas.microsoft.com/office/drawing/2014/main" id="{BF4E4E95-B50D-47FF-850A-48368D4AC13F}"/>
              </a:ext>
            </a:extLst>
          </p:cNvPr>
          <p:cNvSpPr txBox="1"/>
          <p:nvPr/>
        </p:nvSpPr>
        <p:spPr>
          <a:xfrm>
            <a:off x="3060987" y="2215396"/>
            <a:ext cx="3022025" cy="3970318"/>
          </a:xfrm>
          <a:prstGeom prst="rect">
            <a:avLst/>
          </a:prstGeom>
          <a:noFill/>
        </p:spPr>
        <p:txBody>
          <a:bodyPr wrap="square" rtlCol="0">
            <a:spAutoFit/>
          </a:bodyPr>
          <a:lstStyle/>
          <a:p>
            <a:r>
              <a:rPr lang="de-DE" b="1" dirty="0"/>
              <a:t>Halboffene Aufgaben</a:t>
            </a:r>
          </a:p>
          <a:p>
            <a:endParaRPr lang="de-DE" dirty="0"/>
          </a:p>
          <a:p>
            <a:pPr>
              <a:lnSpc>
                <a:spcPct val="100000"/>
              </a:lnSpc>
            </a:pPr>
            <a:r>
              <a:rPr lang="de-DE" dirty="0"/>
              <a:t>-eigenständig Lösungen präsentieren</a:t>
            </a:r>
            <a:br>
              <a:rPr lang="de-DE" dirty="0"/>
            </a:br>
            <a:r>
              <a:rPr lang="de-DE" dirty="0"/>
              <a:t>-Informationen und Fragen werden vorgegeben</a:t>
            </a:r>
            <a:br>
              <a:rPr lang="de-DE" dirty="0"/>
            </a:br>
            <a:r>
              <a:rPr lang="de-DE" dirty="0"/>
              <a:t>-eine bestimmte Antwort wird erwartet.</a:t>
            </a:r>
          </a:p>
          <a:p>
            <a:pPr>
              <a:lnSpc>
                <a:spcPct val="100000"/>
              </a:lnSpc>
            </a:pPr>
            <a:endParaRPr lang="de-DE" dirty="0"/>
          </a:p>
          <a:p>
            <a:pPr>
              <a:lnSpc>
                <a:spcPct val="100000"/>
              </a:lnSpc>
            </a:pPr>
            <a:r>
              <a:rPr lang="de-DE" b="1" dirty="0"/>
              <a:t>Beispiel:</a:t>
            </a:r>
            <a:br>
              <a:rPr lang="de-DE" b="1" dirty="0"/>
            </a:br>
            <a:r>
              <a:rPr lang="de-DE" i="1" dirty="0" err="1"/>
              <a:t>Lies</a:t>
            </a:r>
            <a:r>
              <a:rPr lang="de-DE" i="1" dirty="0"/>
              <a:t> den Text und beantworte die folgenden </a:t>
            </a:r>
            <a:r>
              <a:rPr lang="de-DE" i="1" dirty="0" err="1"/>
              <a:t>Fragen.Übertrage</a:t>
            </a:r>
            <a:r>
              <a:rPr lang="de-DE" i="1" dirty="0"/>
              <a:t> die Skizze und beschrifte</a:t>
            </a:r>
            <a:endParaRPr lang="de-DE" dirty="0"/>
          </a:p>
        </p:txBody>
      </p:sp>
      <p:sp>
        <p:nvSpPr>
          <p:cNvPr id="10" name="Textfeld 9">
            <a:extLst>
              <a:ext uri="{FF2B5EF4-FFF2-40B4-BE49-F238E27FC236}">
                <a16:creationId xmlns:a16="http://schemas.microsoft.com/office/drawing/2014/main" id="{C9E8F652-A5AA-4B19-97FC-AF0A2D4B2E7C}"/>
              </a:ext>
            </a:extLst>
          </p:cNvPr>
          <p:cNvSpPr txBox="1"/>
          <p:nvPr/>
        </p:nvSpPr>
        <p:spPr>
          <a:xfrm>
            <a:off x="6111377" y="1938398"/>
            <a:ext cx="3032623" cy="4524315"/>
          </a:xfrm>
          <a:prstGeom prst="rect">
            <a:avLst/>
          </a:prstGeom>
          <a:noFill/>
        </p:spPr>
        <p:txBody>
          <a:bodyPr wrap="square" rtlCol="0">
            <a:spAutoFit/>
          </a:bodyPr>
          <a:lstStyle/>
          <a:p>
            <a:r>
              <a:rPr lang="de-DE" b="1" dirty="0"/>
              <a:t>Offene Aufgaben</a:t>
            </a:r>
          </a:p>
          <a:p>
            <a:endParaRPr lang="de-DE" b="1" dirty="0"/>
          </a:p>
          <a:p>
            <a:pPr>
              <a:lnSpc>
                <a:spcPct val="100000"/>
              </a:lnSpc>
            </a:pPr>
            <a:r>
              <a:rPr lang="de-DE" dirty="0"/>
              <a:t>-eigene Lösungen präsentieren</a:t>
            </a:r>
            <a:br>
              <a:rPr lang="de-DE" dirty="0"/>
            </a:br>
            <a:r>
              <a:rPr lang="de-DE" dirty="0"/>
              <a:t>-Informationen werden ohne Antwortmöglichkeiten vorgegeben</a:t>
            </a:r>
            <a:br>
              <a:rPr lang="de-DE" dirty="0"/>
            </a:br>
            <a:r>
              <a:rPr lang="de-DE" dirty="0"/>
              <a:t>-es wird keine bestimmte Antwort erwartet</a:t>
            </a:r>
          </a:p>
          <a:p>
            <a:pPr>
              <a:lnSpc>
                <a:spcPct val="100000"/>
              </a:lnSpc>
            </a:pPr>
            <a:r>
              <a:rPr lang="de-DE" b="1" dirty="0"/>
              <a:t>Beispiel:</a:t>
            </a:r>
            <a:br>
              <a:rPr lang="de-DE" b="1" dirty="0"/>
            </a:br>
            <a:r>
              <a:rPr lang="de-DE" i="1" dirty="0"/>
              <a:t>Diskutiere das Verhalten des jungen Mannes. Nimm Stellung zur Aussage der älteren Frau.</a:t>
            </a:r>
          </a:p>
          <a:p>
            <a:endParaRPr lang="de-DE" dirty="0"/>
          </a:p>
          <a:p>
            <a:endParaRPr lang="de-DE" dirty="0"/>
          </a:p>
        </p:txBody>
      </p:sp>
      <p:sp>
        <p:nvSpPr>
          <p:cNvPr id="6" name="Titel 2">
            <a:extLst>
              <a:ext uri="{FF2B5EF4-FFF2-40B4-BE49-F238E27FC236}">
                <a16:creationId xmlns:a16="http://schemas.microsoft.com/office/drawing/2014/main" id="{C2C9E355-6138-E43D-0489-A36728DF646A}"/>
              </a:ext>
            </a:extLst>
          </p:cNvPr>
          <p:cNvSpPr>
            <a:spLocks noGrp="1"/>
          </p:cNvSpPr>
          <p:nvPr>
            <p:ph type="title"/>
          </p:nvPr>
        </p:nvSpPr>
        <p:spPr>
          <a:xfrm>
            <a:off x="611188" y="196348"/>
            <a:ext cx="6841172" cy="1332000"/>
          </a:xfrm>
        </p:spPr>
        <p:txBody>
          <a:bodyPr>
            <a:normAutofit/>
          </a:bodyPr>
          <a:lstStyle/>
          <a:p>
            <a:pPr algn="ctr"/>
            <a:r>
              <a:rPr lang="de-DE" sz="4000" b="1" u="sng" dirty="0">
                <a:latin typeface="+mn-lt"/>
              </a:rPr>
              <a:t>Aufgabentypen</a:t>
            </a:r>
          </a:p>
        </p:txBody>
      </p:sp>
      <p:pic>
        <p:nvPicPr>
          <p:cNvPr id="17" name="Grafik 16">
            <a:extLst>
              <a:ext uri="{FF2B5EF4-FFF2-40B4-BE49-F238E27FC236}">
                <a16:creationId xmlns:a16="http://schemas.microsoft.com/office/drawing/2014/main" id="{8B6CD270-EF4C-2F49-161A-4B35F936F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676" y="1243439"/>
            <a:ext cx="979868" cy="979868"/>
          </a:xfrm>
          <a:prstGeom prst="rect">
            <a:avLst/>
          </a:prstGeom>
        </p:spPr>
      </p:pic>
      <p:pic>
        <p:nvPicPr>
          <p:cNvPr id="19" name="Grafik 18">
            <a:extLst>
              <a:ext uri="{FF2B5EF4-FFF2-40B4-BE49-F238E27FC236}">
                <a16:creationId xmlns:a16="http://schemas.microsoft.com/office/drawing/2014/main" id="{8D35D723-FEE8-DEDE-4CEA-6FC6720AF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012" y="1265705"/>
            <a:ext cx="1340740" cy="949691"/>
          </a:xfrm>
          <a:prstGeom prst="rect">
            <a:avLst/>
          </a:prstGeom>
        </p:spPr>
      </p:pic>
      <p:pic>
        <p:nvPicPr>
          <p:cNvPr id="21" name="Grafik 20">
            <a:extLst>
              <a:ext uri="{FF2B5EF4-FFF2-40B4-BE49-F238E27FC236}">
                <a16:creationId xmlns:a16="http://schemas.microsoft.com/office/drawing/2014/main" id="{80D4143D-6348-3490-9E18-289E149FC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0408" y="1134787"/>
            <a:ext cx="1205416" cy="803611"/>
          </a:xfrm>
          <a:prstGeom prst="rect">
            <a:avLst/>
          </a:prstGeom>
        </p:spPr>
      </p:pic>
    </p:spTree>
    <p:extLst>
      <p:ext uri="{BB962C8B-B14F-4D97-AF65-F5344CB8AC3E}">
        <p14:creationId xmlns:p14="http://schemas.microsoft.com/office/powerpoint/2010/main" val="225067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C9E8F652-A5AA-4B19-97FC-AF0A2D4B2E7C}"/>
              </a:ext>
            </a:extLst>
          </p:cNvPr>
          <p:cNvSpPr txBox="1"/>
          <p:nvPr/>
        </p:nvSpPr>
        <p:spPr>
          <a:xfrm>
            <a:off x="887622" y="3268494"/>
            <a:ext cx="3032623" cy="646331"/>
          </a:xfrm>
          <a:prstGeom prst="rect">
            <a:avLst/>
          </a:prstGeom>
          <a:noFill/>
        </p:spPr>
        <p:txBody>
          <a:bodyPr wrap="square" rtlCol="0">
            <a:spAutoFit/>
          </a:bodyPr>
          <a:lstStyle/>
          <a:p>
            <a:endParaRPr lang="de-DE" dirty="0"/>
          </a:p>
          <a:p>
            <a:endParaRPr lang="de-DE" dirty="0"/>
          </a:p>
        </p:txBody>
      </p:sp>
      <p:sp>
        <p:nvSpPr>
          <p:cNvPr id="12" name="Textfeld 11">
            <a:extLst>
              <a:ext uri="{FF2B5EF4-FFF2-40B4-BE49-F238E27FC236}">
                <a16:creationId xmlns:a16="http://schemas.microsoft.com/office/drawing/2014/main" id="{8B1803DA-89E5-499F-BA97-212E8E2D3D27}"/>
              </a:ext>
            </a:extLst>
          </p:cNvPr>
          <p:cNvSpPr txBox="1"/>
          <p:nvPr/>
        </p:nvSpPr>
        <p:spPr>
          <a:xfrm>
            <a:off x="199895" y="1840346"/>
            <a:ext cx="6352162" cy="2856295"/>
          </a:xfrm>
          <a:prstGeom prst="rect">
            <a:avLst/>
          </a:prstGeom>
          <a:noFill/>
        </p:spPr>
        <p:txBody>
          <a:bodyPr wrap="square">
            <a:spAutoFit/>
          </a:bodyPr>
          <a:lstStyle/>
          <a:p>
            <a:pPr marL="0" indent="0">
              <a:buNone/>
            </a:pPr>
            <a:r>
              <a:rPr lang="de-DE" sz="2400" b="1" dirty="0"/>
              <a:t>Aufgabe:</a:t>
            </a:r>
          </a:p>
          <a:p>
            <a:endParaRPr lang="de-DE" sz="1800" b="1" i="1" dirty="0"/>
          </a:p>
          <a:p>
            <a:pPr>
              <a:lnSpc>
                <a:spcPct val="110000"/>
              </a:lnSpc>
            </a:pPr>
            <a:r>
              <a:rPr lang="de-DE" sz="1800" b="1" i="1" dirty="0"/>
              <a:t>EA:</a:t>
            </a:r>
            <a:r>
              <a:rPr lang="de-DE" sz="1800" dirty="0"/>
              <a:t> Formuliere zu einem Thema, das du kürzlich unterrichtet hast, je eine geschlossene, halboffene und offene Aufgabe.</a:t>
            </a:r>
          </a:p>
          <a:p>
            <a:pPr>
              <a:lnSpc>
                <a:spcPct val="110000"/>
              </a:lnSpc>
            </a:pPr>
            <a:endParaRPr lang="de-DE" sz="1800" dirty="0"/>
          </a:p>
          <a:p>
            <a:pPr>
              <a:lnSpc>
                <a:spcPct val="110000"/>
              </a:lnSpc>
            </a:pPr>
            <a:r>
              <a:rPr lang="de-DE" sz="1800" b="1" i="1" dirty="0"/>
              <a:t>GA:</a:t>
            </a:r>
            <a:r>
              <a:rPr lang="de-DE" sz="1800" dirty="0"/>
              <a:t> Stellt euch einzelne Formulierungen von Aufgaben gegenseitig vor. Ergänzt und verbessert ggf. Besprecht, welche Vor- und welche Nachteile die jeweiligen Aufgabentypen haben.</a:t>
            </a:r>
          </a:p>
          <a:p>
            <a:pPr>
              <a:lnSpc>
                <a:spcPct val="110000"/>
              </a:lnSpc>
            </a:pPr>
            <a:r>
              <a:rPr lang="de-DE" sz="1800" b="1" i="1" dirty="0"/>
              <a:t>Plenum:</a:t>
            </a:r>
            <a:r>
              <a:rPr lang="de-DE" sz="1800" dirty="0"/>
              <a:t> Besprechen und Diskutieren der Ergebnisse.</a:t>
            </a:r>
          </a:p>
        </p:txBody>
      </p:sp>
      <p:pic>
        <p:nvPicPr>
          <p:cNvPr id="19" name="Grafik 18">
            <a:extLst>
              <a:ext uri="{FF2B5EF4-FFF2-40B4-BE49-F238E27FC236}">
                <a16:creationId xmlns:a16="http://schemas.microsoft.com/office/drawing/2014/main" id="{C1CB2C10-93D2-FBC7-1477-588E4767C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974" y="271682"/>
            <a:ext cx="1993841" cy="2379316"/>
          </a:xfrm>
          <a:prstGeom prst="rect">
            <a:avLst/>
          </a:prstGeom>
        </p:spPr>
      </p:pic>
      <p:sp>
        <p:nvSpPr>
          <p:cNvPr id="20" name="Textfeld 19">
            <a:extLst>
              <a:ext uri="{FF2B5EF4-FFF2-40B4-BE49-F238E27FC236}">
                <a16:creationId xmlns:a16="http://schemas.microsoft.com/office/drawing/2014/main" id="{F5EE8000-8F38-BEE6-0F6A-C2C9D7204498}"/>
              </a:ext>
            </a:extLst>
          </p:cNvPr>
          <p:cNvSpPr txBox="1"/>
          <p:nvPr/>
        </p:nvSpPr>
        <p:spPr>
          <a:xfrm>
            <a:off x="401063" y="600866"/>
            <a:ext cx="4334256" cy="646331"/>
          </a:xfrm>
          <a:prstGeom prst="rect">
            <a:avLst/>
          </a:prstGeom>
          <a:noFill/>
        </p:spPr>
        <p:txBody>
          <a:bodyPr wrap="square" rtlCol="0">
            <a:spAutoFit/>
          </a:bodyPr>
          <a:lstStyle/>
          <a:p>
            <a:r>
              <a:rPr lang="de-DE" sz="3600" b="1" u="sng" dirty="0"/>
              <a:t>Arbeitsauftrag</a:t>
            </a:r>
          </a:p>
        </p:txBody>
      </p:sp>
    </p:spTree>
    <p:extLst>
      <p:ext uri="{BB962C8B-B14F-4D97-AF65-F5344CB8AC3E}">
        <p14:creationId xmlns:p14="http://schemas.microsoft.com/office/powerpoint/2010/main" val="141277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3200" b="1" dirty="0">
                <a:latin typeface="+mn-lt"/>
              </a:rPr>
              <a:t>Operatoren…</a:t>
            </a:r>
          </a:p>
          <a:p>
            <a:pPr>
              <a:lnSpc>
                <a:spcPct val="100000"/>
              </a:lnSpc>
            </a:pPr>
            <a:endParaRPr lang="de-DE" sz="2400" dirty="0">
              <a:latin typeface="+mn-lt"/>
            </a:endParaRPr>
          </a:p>
          <a:p>
            <a:pPr>
              <a:lnSpc>
                <a:spcPct val="100000"/>
              </a:lnSpc>
            </a:pPr>
            <a:r>
              <a:rPr lang="de-DE" sz="2400" dirty="0">
                <a:latin typeface="+mn-lt"/>
              </a:rPr>
              <a:t>sind Verben,</a:t>
            </a:r>
          </a:p>
          <a:p>
            <a:pPr>
              <a:lnSpc>
                <a:spcPct val="100000"/>
              </a:lnSpc>
            </a:pPr>
            <a:r>
              <a:rPr lang="de-DE" sz="2400" dirty="0">
                <a:latin typeface="+mn-lt"/>
              </a:rPr>
              <a:t>beschreiben eine Handlung,</a:t>
            </a:r>
          </a:p>
          <a:p>
            <a:pPr>
              <a:lnSpc>
                <a:spcPct val="100000"/>
              </a:lnSpc>
            </a:pPr>
            <a:r>
              <a:rPr lang="de-DE" sz="2400" dirty="0">
                <a:latin typeface="+mn-lt"/>
              </a:rPr>
              <a:t>zeigen, welche Schüleraktivität erwartet wird,</a:t>
            </a:r>
          </a:p>
          <a:p>
            <a:pPr>
              <a:lnSpc>
                <a:spcPct val="100000"/>
              </a:lnSpc>
            </a:pPr>
            <a:r>
              <a:rPr lang="de-DE" sz="2400" dirty="0">
                <a:latin typeface="+mn-lt"/>
              </a:rPr>
              <a:t>sind Anforderungsbereichen zugeordnet, die den Schwierigkeitsgrad der Aufgabe widerspiegeln.</a:t>
            </a:r>
          </a:p>
        </p:txBody>
      </p:sp>
      <p:sp>
        <p:nvSpPr>
          <p:cNvPr id="3" name="Titel 2"/>
          <p:cNvSpPr>
            <a:spLocks noGrp="1"/>
          </p:cNvSpPr>
          <p:nvPr>
            <p:ph type="title"/>
          </p:nvPr>
        </p:nvSpPr>
        <p:spPr/>
        <p:txBody>
          <a:bodyPr>
            <a:normAutofit/>
          </a:bodyPr>
          <a:lstStyle/>
          <a:p>
            <a:r>
              <a:rPr lang="de-DE" sz="3600" b="1" dirty="0">
                <a:effectLst>
                  <a:outerShdw blurRad="38100" dist="38100" dir="2700000" algn="tl">
                    <a:srgbClr val="000000">
                      <a:alpha val="43137"/>
                    </a:srgbClr>
                  </a:outerShdw>
                </a:effectLst>
                <a:latin typeface="+mn-lt"/>
              </a:rPr>
              <a:t>Was sind Operatoren?</a:t>
            </a:r>
          </a:p>
        </p:txBody>
      </p:sp>
    </p:spTree>
    <p:extLst>
      <p:ext uri="{BB962C8B-B14F-4D97-AF65-F5344CB8AC3E}">
        <p14:creationId xmlns:p14="http://schemas.microsoft.com/office/powerpoint/2010/main" val="1809561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lnSpc>
                <a:spcPct val="100000"/>
              </a:lnSpc>
            </a:pPr>
            <a:endParaRPr lang="de-DE" sz="2400" dirty="0"/>
          </a:p>
          <a:p>
            <a:pPr>
              <a:lnSpc>
                <a:spcPct val="100000"/>
              </a:lnSpc>
            </a:pPr>
            <a:r>
              <a:rPr lang="de-DE" sz="2400" dirty="0">
                <a:latin typeface="+mn-lt"/>
              </a:rPr>
              <a:t>verständlich und kurz formulieren</a:t>
            </a:r>
          </a:p>
          <a:p>
            <a:pPr>
              <a:lnSpc>
                <a:spcPct val="100000"/>
              </a:lnSpc>
            </a:pPr>
            <a:r>
              <a:rPr lang="de-DE" sz="2400" dirty="0">
                <a:latin typeface="+mn-lt"/>
              </a:rPr>
              <a:t>Lernende müssen eine Aufgabe lesen und verstehen können,</a:t>
            </a:r>
          </a:p>
          <a:p>
            <a:pPr>
              <a:lnSpc>
                <a:spcPct val="100000"/>
              </a:lnSpc>
            </a:pPr>
            <a:r>
              <a:rPr lang="de-DE" sz="2400" dirty="0">
                <a:latin typeface="+mn-lt"/>
              </a:rPr>
              <a:t>Schülerinnen und Schüler verstehen eine Aufgabe leichter, wenn sie mit einem Operator beginnt!</a:t>
            </a:r>
          </a:p>
        </p:txBody>
      </p:sp>
      <p:sp>
        <p:nvSpPr>
          <p:cNvPr id="3" name="Titel 2"/>
          <p:cNvSpPr>
            <a:spLocks noGrp="1"/>
          </p:cNvSpPr>
          <p:nvPr>
            <p:ph type="title"/>
          </p:nvPr>
        </p:nvSpPr>
        <p:spPr>
          <a:xfrm>
            <a:off x="612812" y="225425"/>
            <a:ext cx="8531187" cy="1332000"/>
          </a:xfrm>
        </p:spPr>
        <p:txBody>
          <a:bodyPr>
            <a:normAutofit/>
          </a:bodyPr>
          <a:lstStyle/>
          <a:p>
            <a:r>
              <a:rPr lang="de-DE" sz="3600" b="1" u="sng" dirty="0">
                <a:latin typeface="+mn-lt"/>
              </a:rPr>
              <a:t>Aufgaben formulieren mit Operatoren</a:t>
            </a:r>
          </a:p>
        </p:txBody>
      </p:sp>
    </p:spTree>
    <p:extLst>
      <p:ext uri="{BB962C8B-B14F-4D97-AF65-F5344CB8AC3E}">
        <p14:creationId xmlns:p14="http://schemas.microsoft.com/office/powerpoint/2010/main" val="115469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85000" lnSpcReduction="10000"/>
          </a:bodyPr>
          <a:lstStyle/>
          <a:p>
            <a:pPr marL="0" indent="0">
              <a:buNone/>
            </a:pPr>
            <a:r>
              <a:rPr lang="de-DE" sz="3500" b="1" dirty="0"/>
              <a:t>Aufgabe:</a:t>
            </a:r>
          </a:p>
          <a:p>
            <a:endParaRPr lang="de-DE" dirty="0"/>
          </a:p>
          <a:p>
            <a:pPr>
              <a:lnSpc>
                <a:spcPct val="120000"/>
              </a:lnSpc>
            </a:pPr>
            <a:r>
              <a:rPr lang="de-DE" sz="2600" b="1" i="1" dirty="0"/>
              <a:t>EA:</a:t>
            </a:r>
            <a:r>
              <a:rPr lang="de-DE" sz="2600" dirty="0"/>
              <a:t> Überprüfe mithilfe der Checkliste eine Aufgabe, die du deinen Schülerinnen und Schülern kürzlich gestellt hast:</a:t>
            </a:r>
          </a:p>
          <a:p>
            <a:pPr lvl="1">
              <a:lnSpc>
                <a:spcPct val="120000"/>
              </a:lnSpc>
            </a:pPr>
            <a:r>
              <a:rPr lang="de-DE" dirty="0"/>
              <a:t>Notiere, welche Punkte der Checkliste gut gelungen sind.</a:t>
            </a:r>
          </a:p>
          <a:p>
            <a:pPr lvl="1">
              <a:lnSpc>
                <a:spcPct val="120000"/>
              </a:lnSpc>
            </a:pPr>
            <a:r>
              <a:rPr lang="de-DE" dirty="0"/>
              <a:t>Notiere, welche Punkte verbessert werden können.</a:t>
            </a:r>
          </a:p>
          <a:p>
            <a:pPr lvl="1">
              <a:lnSpc>
                <a:spcPct val="120000"/>
              </a:lnSpc>
            </a:pPr>
            <a:r>
              <a:rPr lang="de-DE" dirty="0"/>
              <a:t>Formuliere die Aufgabe ggf. neu.</a:t>
            </a:r>
          </a:p>
          <a:p>
            <a:pPr>
              <a:lnSpc>
                <a:spcPct val="120000"/>
              </a:lnSpc>
            </a:pPr>
            <a:r>
              <a:rPr lang="de-DE" sz="2600" b="1" dirty="0"/>
              <a:t>Plenum:</a:t>
            </a:r>
            <a:r>
              <a:rPr lang="de-DE" sz="2600" dirty="0"/>
              <a:t> Besprechen einzelner Ergebnisse.</a:t>
            </a:r>
          </a:p>
          <a:p>
            <a:endParaRPr lang="de-DE" dirty="0"/>
          </a:p>
        </p:txBody>
      </p:sp>
      <p:sp>
        <p:nvSpPr>
          <p:cNvPr id="3" name="Titel 2"/>
          <p:cNvSpPr>
            <a:spLocks noGrp="1"/>
          </p:cNvSpPr>
          <p:nvPr>
            <p:ph type="title"/>
          </p:nvPr>
        </p:nvSpPr>
        <p:spPr>
          <a:xfrm>
            <a:off x="222052" y="215698"/>
            <a:ext cx="8939749" cy="1332000"/>
          </a:xfrm>
        </p:spPr>
        <p:txBody>
          <a:bodyPr>
            <a:normAutofit/>
          </a:bodyPr>
          <a:lstStyle/>
          <a:p>
            <a:r>
              <a:rPr lang="de-DE" sz="3600" b="1" u="sng" dirty="0">
                <a:latin typeface="+mn-lt"/>
              </a:rPr>
              <a:t>Checkliste: Differenzierung von Aufgaben</a:t>
            </a:r>
          </a:p>
        </p:txBody>
      </p:sp>
    </p:spTree>
    <p:extLst>
      <p:ext uri="{BB962C8B-B14F-4D97-AF65-F5344CB8AC3E}">
        <p14:creationId xmlns:p14="http://schemas.microsoft.com/office/powerpoint/2010/main" val="181229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54815" y="1805764"/>
            <a:ext cx="8834369" cy="4012786"/>
          </a:xfrm>
        </p:spPr>
        <p:txBody>
          <a:bodyPr>
            <a:normAutofit fontScale="92500"/>
          </a:bodyPr>
          <a:lstStyle/>
          <a:p>
            <a:r>
              <a:rPr lang="de-DE" b="1" dirty="0">
                <a:solidFill>
                  <a:srgbClr val="00B050"/>
                </a:solidFill>
                <a:latin typeface="+mn-lt"/>
              </a:rPr>
              <a:t>Anforderungsbereich I: Nachvollziehen und Reproduzieren</a:t>
            </a:r>
          </a:p>
          <a:p>
            <a:pPr lvl="1"/>
            <a:r>
              <a:rPr lang="de-DE" dirty="0">
                <a:solidFill>
                  <a:srgbClr val="00B050"/>
                </a:solidFill>
                <a:latin typeface="+mn-lt"/>
              </a:rPr>
              <a:t>Wiedergabe von Sachverhalten aus einem begrenzten Bereich:</a:t>
            </a:r>
          </a:p>
          <a:p>
            <a:pPr lvl="2"/>
            <a:r>
              <a:rPr lang="de-DE" i="1" dirty="0">
                <a:solidFill>
                  <a:srgbClr val="00B050"/>
                </a:solidFill>
                <a:latin typeface="+mn-lt"/>
              </a:rPr>
              <a:t>nennen, beschreiben, aufzählen …</a:t>
            </a:r>
          </a:p>
          <a:p>
            <a:r>
              <a:rPr lang="de-DE" b="1" dirty="0">
                <a:solidFill>
                  <a:schemeClr val="accent2">
                    <a:lumMod val="75000"/>
                  </a:schemeClr>
                </a:solidFill>
                <a:latin typeface="+mn-lt"/>
              </a:rPr>
              <a:t>Anforderungsbereich II: Verarbeiten und Verstehen</a:t>
            </a:r>
          </a:p>
          <a:p>
            <a:pPr lvl="1"/>
            <a:r>
              <a:rPr lang="de-DE" dirty="0">
                <a:solidFill>
                  <a:schemeClr val="accent2">
                    <a:lumMod val="75000"/>
                  </a:schemeClr>
                </a:solidFill>
                <a:latin typeface="+mn-lt"/>
              </a:rPr>
              <a:t>Selbstständiges Erklären, Bearbeiten und Ordnen bestimmter Inhalte:</a:t>
            </a:r>
          </a:p>
          <a:p>
            <a:pPr lvl="2"/>
            <a:r>
              <a:rPr lang="de-DE" i="1" dirty="0">
                <a:solidFill>
                  <a:schemeClr val="accent2">
                    <a:lumMod val="75000"/>
                  </a:schemeClr>
                </a:solidFill>
                <a:latin typeface="+mn-lt"/>
              </a:rPr>
              <a:t>erklären, erläutern, prüfen, vergleichen …</a:t>
            </a:r>
          </a:p>
          <a:p>
            <a:r>
              <a:rPr lang="de-DE" b="1" dirty="0">
                <a:solidFill>
                  <a:srgbClr val="0070C0"/>
                </a:solidFill>
                <a:latin typeface="+mn-lt"/>
              </a:rPr>
              <a:t>Anforderungsbereich III: Reflektieren und Handeln</a:t>
            </a:r>
          </a:p>
          <a:p>
            <a:pPr lvl="1"/>
            <a:r>
              <a:rPr lang="de-DE" dirty="0">
                <a:solidFill>
                  <a:srgbClr val="0070C0"/>
                </a:solidFill>
                <a:latin typeface="+mn-lt"/>
              </a:rPr>
              <a:t>Reflektierender Umgang mit dem Gelernten, um zu Begründungen, Bewertungen und Folgerungen zu gelangen:</a:t>
            </a:r>
          </a:p>
          <a:p>
            <a:pPr lvl="2"/>
            <a:r>
              <a:rPr lang="de-DE" i="1" dirty="0">
                <a:solidFill>
                  <a:srgbClr val="0070C0"/>
                </a:solidFill>
                <a:latin typeface="+mn-lt"/>
              </a:rPr>
              <a:t>begründen, bewerten, analysieren, diskutieren …</a:t>
            </a:r>
          </a:p>
        </p:txBody>
      </p:sp>
      <p:sp>
        <p:nvSpPr>
          <p:cNvPr id="3" name="Titel 2"/>
          <p:cNvSpPr>
            <a:spLocks noGrp="1"/>
          </p:cNvSpPr>
          <p:nvPr>
            <p:ph type="title"/>
          </p:nvPr>
        </p:nvSpPr>
        <p:spPr/>
        <p:txBody>
          <a:bodyPr>
            <a:normAutofit/>
          </a:bodyPr>
          <a:lstStyle/>
          <a:p>
            <a:r>
              <a:rPr lang="de-DE" sz="3600" b="1" u="sng" dirty="0">
                <a:latin typeface="+mn-lt"/>
              </a:rPr>
              <a:t>Anforderungsbereiche</a:t>
            </a:r>
          </a:p>
        </p:txBody>
      </p:sp>
    </p:spTree>
    <p:extLst>
      <p:ext uri="{BB962C8B-B14F-4D97-AF65-F5344CB8AC3E}">
        <p14:creationId xmlns:p14="http://schemas.microsoft.com/office/powerpoint/2010/main" val="2726416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gn="ctr">
              <a:lnSpc>
                <a:spcPct val="120000"/>
              </a:lnSpc>
              <a:buNone/>
            </a:pPr>
            <a:r>
              <a:rPr lang="de-DE" b="1" i="1" dirty="0"/>
              <a:t>Auf allen Anforderungsebenen </a:t>
            </a:r>
            <a:r>
              <a:rPr lang="de-DE" i="1" dirty="0"/>
              <a:t>(ESA, MSA, ÜO) </a:t>
            </a:r>
            <a:r>
              <a:rPr lang="de-DE" b="1" i="1" dirty="0"/>
              <a:t>alle Anforderungsbereiche </a:t>
            </a:r>
            <a:r>
              <a:rPr lang="de-DE" i="1" dirty="0"/>
              <a:t>berücksichtigen.</a:t>
            </a:r>
          </a:p>
          <a:p>
            <a:pPr marL="0" indent="0" algn="ctr">
              <a:lnSpc>
                <a:spcPct val="120000"/>
              </a:lnSpc>
              <a:buNone/>
            </a:pPr>
            <a:endParaRPr lang="de-DE" i="1" dirty="0"/>
          </a:p>
          <a:p>
            <a:pPr marL="0" indent="0" algn="ctr">
              <a:lnSpc>
                <a:spcPct val="120000"/>
              </a:lnSpc>
              <a:buNone/>
            </a:pPr>
            <a:r>
              <a:rPr lang="de-DE" i="1" dirty="0"/>
              <a:t>Für jede Schülerin und jeden Schüler die </a:t>
            </a:r>
            <a:r>
              <a:rPr lang="de-DE" b="1" i="1" dirty="0"/>
              <a:t>Anforderungsbereiche I, II und III</a:t>
            </a:r>
            <a:r>
              <a:rPr lang="de-DE" i="1" dirty="0"/>
              <a:t> anbieten und entsprechende Leistungen einfordern.</a:t>
            </a:r>
          </a:p>
        </p:txBody>
      </p:sp>
      <p:sp>
        <p:nvSpPr>
          <p:cNvPr id="3" name="Titel 2"/>
          <p:cNvSpPr>
            <a:spLocks noGrp="1"/>
          </p:cNvSpPr>
          <p:nvPr>
            <p:ph type="title"/>
          </p:nvPr>
        </p:nvSpPr>
        <p:spPr>
          <a:xfrm>
            <a:off x="1603018" y="243713"/>
            <a:ext cx="4881449" cy="1332000"/>
          </a:xfrm>
        </p:spPr>
        <p:txBody>
          <a:bodyPr/>
          <a:lstStyle/>
          <a:p>
            <a:pPr algn="ctr"/>
            <a:r>
              <a:rPr lang="de-DE" dirty="0">
                <a:solidFill>
                  <a:srgbClr val="FF0000"/>
                </a:solidFill>
              </a:rPr>
              <a:t>Wichtig!!!</a:t>
            </a:r>
          </a:p>
        </p:txBody>
      </p:sp>
      <p:sp>
        <p:nvSpPr>
          <p:cNvPr id="5" name="Textfeld 4"/>
          <p:cNvSpPr txBox="1"/>
          <p:nvPr/>
        </p:nvSpPr>
        <p:spPr>
          <a:xfrm>
            <a:off x="649224" y="6208776"/>
            <a:ext cx="3394519" cy="276999"/>
          </a:xfrm>
          <a:prstGeom prst="rect">
            <a:avLst/>
          </a:prstGeom>
          <a:noFill/>
        </p:spPr>
        <p:txBody>
          <a:bodyPr wrap="none" rtlCol="0">
            <a:spAutoFit/>
          </a:bodyPr>
          <a:lstStyle/>
          <a:p>
            <a:r>
              <a:rPr lang="de-DE" sz="1200" dirty="0"/>
              <a:t>(Vgl. Fachanforderungen Verbraucherbildung, S. 13)</a:t>
            </a:r>
          </a:p>
        </p:txBody>
      </p:sp>
    </p:spTree>
    <p:extLst>
      <p:ext uri="{BB962C8B-B14F-4D97-AF65-F5344CB8AC3E}">
        <p14:creationId xmlns:p14="http://schemas.microsoft.com/office/powerpoint/2010/main" val="297710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32500" lnSpcReduction="20000"/>
          </a:bodyPr>
          <a:lstStyle/>
          <a:p>
            <a:pPr>
              <a:lnSpc>
                <a:spcPct val="120000"/>
              </a:lnSpc>
            </a:pPr>
            <a:r>
              <a:rPr lang="de-DE" sz="6400" dirty="0">
                <a:latin typeface="+mn-lt"/>
              </a:rPr>
              <a:t>Einstieg</a:t>
            </a:r>
          </a:p>
          <a:p>
            <a:pPr>
              <a:lnSpc>
                <a:spcPct val="120000"/>
              </a:lnSpc>
            </a:pPr>
            <a:r>
              <a:rPr lang="de-DE" sz="6400" dirty="0">
                <a:latin typeface="+mn-lt"/>
              </a:rPr>
              <a:t>Tiefenstrukturen: </a:t>
            </a:r>
            <a:r>
              <a:rPr lang="de-DE" sz="6400" i="1" dirty="0">
                <a:latin typeface="+mn-lt"/>
              </a:rPr>
              <a:t>Kognitive Aktivierung</a:t>
            </a:r>
          </a:p>
          <a:p>
            <a:pPr>
              <a:lnSpc>
                <a:spcPct val="120000"/>
              </a:lnSpc>
            </a:pPr>
            <a:r>
              <a:rPr lang="de-DE" sz="6400" dirty="0">
                <a:latin typeface="+mn-lt"/>
              </a:rPr>
              <a:t>Bedeutung von Aufgaben</a:t>
            </a:r>
          </a:p>
          <a:p>
            <a:pPr>
              <a:lnSpc>
                <a:spcPct val="120000"/>
              </a:lnSpc>
            </a:pPr>
            <a:r>
              <a:rPr lang="de-DE" sz="6400" dirty="0">
                <a:latin typeface="+mn-lt"/>
              </a:rPr>
              <a:t>Lernaufgaben versus Leistungsaufgaben</a:t>
            </a:r>
          </a:p>
          <a:p>
            <a:pPr>
              <a:lnSpc>
                <a:spcPct val="120000"/>
              </a:lnSpc>
            </a:pPr>
            <a:r>
              <a:rPr lang="de-DE" sz="6400" dirty="0">
                <a:latin typeface="+mn-lt"/>
              </a:rPr>
              <a:t>Aufgabentypen</a:t>
            </a:r>
          </a:p>
          <a:p>
            <a:pPr>
              <a:lnSpc>
                <a:spcPct val="120000"/>
              </a:lnSpc>
            </a:pPr>
            <a:r>
              <a:rPr lang="de-DE" sz="6400" dirty="0">
                <a:latin typeface="+mn-lt"/>
              </a:rPr>
              <a:t>Operatoren und Anforderungsbereiche</a:t>
            </a:r>
          </a:p>
          <a:p>
            <a:pPr>
              <a:lnSpc>
                <a:spcPct val="120000"/>
              </a:lnSpc>
            </a:pPr>
            <a:r>
              <a:rPr lang="de-DE" sz="6400" dirty="0">
                <a:latin typeface="+mn-lt"/>
              </a:rPr>
              <a:t>Kognitiv aktivierende Unterrichtsgespräche</a:t>
            </a:r>
          </a:p>
          <a:p>
            <a:pPr>
              <a:lnSpc>
                <a:spcPct val="120000"/>
              </a:lnSpc>
            </a:pPr>
            <a:r>
              <a:rPr lang="de-DE" sz="6400" dirty="0">
                <a:latin typeface="+mn-lt"/>
              </a:rPr>
              <a:t>Arbeitsaufträge</a:t>
            </a:r>
          </a:p>
          <a:p>
            <a:endParaRPr lang="de-DE" dirty="0"/>
          </a:p>
          <a:p>
            <a:endParaRPr lang="de-DE" dirty="0"/>
          </a:p>
          <a:p>
            <a:endParaRPr lang="de-DE" dirty="0"/>
          </a:p>
          <a:p>
            <a:endParaRPr lang="de-DE" dirty="0"/>
          </a:p>
        </p:txBody>
      </p:sp>
      <p:sp>
        <p:nvSpPr>
          <p:cNvPr id="3" name="Titel 2"/>
          <p:cNvSpPr>
            <a:spLocks noGrp="1"/>
          </p:cNvSpPr>
          <p:nvPr>
            <p:ph type="title"/>
          </p:nvPr>
        </p:nvSpPr>
        <p:spPr/>
        <p:txBody>
          <a:bodyPr/>
          <a:lstStyle/>
          <a:p>
            <a:r>
              <a:rPr lang="de-DE" b="1" dirty="0">
                <a:latin typeface="+mn-lt"/>
              </a:rPr>
              <a:t>Ablauf</a:t>
            </a:r>
            <a:endParaRPr lang="de-DE" dirty="0">
              <a:latin typeface="+mn-lt"/>
            </a:endParaRPr>
          </a:p>
        </p:txBody>
      </p:sp>
    </p:spTree>
    <p:extLst>
      <p:ext uri="{BB962C8B-B14F-4D97-AF65-F5344CB8AC3E}">
        <p14:creationId xmlns:p14="http://schemas.microsoft.com/office/powerpoint/2010/main" val="81278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1940306157"/>
              </p:ext>
            </p:extLst>
          </p:nvPr>
        </p:nvGraphicFramePr>
        <p:xfrm>
          <a:off x="475490" y="1709929"/>
          <a:ext cx="8156445" cy="4645152"/>
        </p:xfrm>
        <a:graphic>
          <a:graphicData uri="http://schemas.openxmlformats.org/drawingml/2006/table">
            <a:tbl>
              <a:tblPr firstRow="1" firstCol="1" bandRow="1">
                <a:tableStyleId>{5C22544A-7EE6-4342-B048-85BDC9FD1C3A}</a:tableStyleId>
              </a:tblPr>
              <a:tblGrid>
                <a:gridCol w="1663969">
                  <a:extLst>
                    <a:ext uri="{9D8B030D-6E8A-4147-A177-3AD203B41FA5}">
                      <a16:colId xmlns:a16="http://schemas.microsoft.com/office/drawing/2014/main" val="20000"/>
                    </a:ext>
                  </a:extLst>
                </a:gridCol>
                <a:gridCol w="2163782">
                  <a:extLst>
                    <a:ext uri="{9D8B030D-6E8A-4147-A177-3AD203B41FA5}">
                      <a16:colId xmlns:a16="http://schemas.microsoft.com/office/drawing/2014/main" val="20001"/>
                    </a:ext>
                  </a:extLst>
                </a:gridCol>
                <a:gridCol w="2164347">
                  <a:extLst>
                    <a:ext uri="{9D8B030D-6E8A-4147-A177-3AD203B41FA5}">
                      <a16:colId xmlns:a16="http://schemas.microsoft.com/office/drawing/2014/main" val="20002"/>
                    </a:ext>
                  </a:extLst>
                </a:gridCol>
                <a:gridCol w="2164347">
                  <a:extLst>
                    <a:ext uri="{9D8B030D-6E8A-4147-A177-3AD203B41FA5}">
                      <a16:colId xmlns:a16="http://schemas.microsoft.com/office/drawing/2014/main" val="20003"/>
                    </a:ext>
                  </a:extLst>
                </a:gridCol>
              </a:tblGrid>
              <a:tr h="256925">
                <a:tc>
                  <a:txBody>
                    <a:bodyPr/>
                    <a:lstStyle/>
                    <a:p>
                      <a:pPr algn="ctr">
                        <a:lnSpc>
                          <a:spcPct val="115000"/>
                        </a:lnSpc>
                        <a:spcAft>
                          <a:spcPts val="0"/>
                        </a:spcAft>
                      </a:pPr>
                      <a:r>
                        <a:rPr lang="de-DE" sz="900">
                          <a:effectLst/>
                        </a:rPr>
                        <a:t> </a:t>
                      </a:r>
                      <a:endParaRPr lang="de-DE" sz="900">
                        <a:effectLst/>
                        <a:latin typeface="Calibri"/>
                        <a:ea typeface="Calibri"/>
                        <a:cs typeface="Times New Roman"/>
                      </a:endParaRPr>
                    </a:p>
                  </a:txBody>
                  <a:tcPr marL="53751" marR="53751" marT="0" marB="0"/>
                </a:tc>
                <a:tc>
                  <a:txBody>
                    <a:bodyPr/>
                    <a:lstStyle/>
                    <a:p>
                      <a:pPr algn="ctr">
                        <a:lnSpc>
                          <a:spcPct val="115000"/>
                        </a:lnSpc>
                        <a:spcAft>
                          <a:spcPts val="0"/>
                        </a:spcAft>
                      </a:pPr>
                      <a:r>
                        <a:rPr lang="de-DE" sz="900">
                          <a:effectLst/>
                        </a:rPr>
                        <a:t>Anforderungsebene ESA</a:t>
                      </a:r>
                      <a:endParaRPr lang="de-DE" sz="900">
                        <a:effectLst/>
                        <a:latin typeface="Calibri"/>
                        <a:ea typeface="Calibri"/>
                        <a:cs typeface="Times New Roman"/>
                      </a:endParaRPr>
                    </a:p>
                  </a:txBody>
                  <a:tcPr marL="53751" marR="53751" marT="0" marB="0"/>
                </a:tc>
                <a:tc>
                  <a:txBody>
                    <a:bodyPr/>
                    <a:lstStyle/>
                    <a:p>
                      <a:pPr algn="ctr">
                        <a:lnSpc>
                          <a:spcPct val="115000"/>
                        </a:lnSpc>
                        <a:spcAft>
                          <a:spcPts val="0"/>
                        </a:spcAft>
                      </a:pPr>
                      <a:r>
                        <a:rPr lang="de-DE" sz="900">
                          <a:effectLst/>
                        </a:rPr>
                        <a:t>Anforderungsebene MSA</a:t>
                      </a:r>
                      <a:endParaRPr lang="de-DE" sz="900">
                        <a:effectLst/>
                        <a:latin typeface="Calibri"/>
                        <a:ea typeface="Calibri"/>
                        <a:cs typeface="Times New Roman"/>
                      </a:endParaRPr>
                    </a:p>
                  </a:txBody>
                  <a:tcPr marL="53751" marR="53751" marT="0" marB="0"/>
                </a:tc>
                <a:tc>
                  <a:txBody>
                    <a:bodyPr/>
                    <a:lstStyle/>
                    <a:p>
                      <a:pPr algn="ctr">
                        <a:lnSpc>
                          <a:spcPct val="115000"/>
                        </a:lnSpc>
                        <a:spcAft>
                          <a:spcPts val="0"/>
                        </a:spcAft>
                      </a:pPr>
                      <a:r>
                        <a:rPr lang="de-DE" sz="900">
                          <a:effectLst/>
                        </a:rPr>
                        <a:t>Anforderungsebene ÜO</a:t>
                      </a:r>
                      <a:endParaRPr lang="de-DE" sz="900">
                        <a:effectLst/>
                        <a:latin typeface="Calibri"/>
                        <a:ea typeface="Calibri"/>
                        <a:cs typeface="Times New Roman"/>
                      </a:endParaRPr>
                    </a:p>
                  </a:txBody>
                  <a:tcPr marL="53751" marR="53751" marT="0" marB="0"/>
                </a:tc>
                <a:extLst>
                  <a:ext uri="{0D108BD9-81ED-4DB2-BD59-A6C34878D82A}">
                    <a16:rowId xmlns:a16="http://schemas.microsoft.com/office/drawing/2014/main" val="10000"/>
                  </a:ext>
                </a:extLst>
              </a:tr>
              <a:tr h="953962">
                <a:tc>
                  <a:txBody>
                    <a:bodyPr/>
                    <a:lstStyle/>
                    <a:p>
                      <a:pPr>
                        <a:lnSpc>
                          <a:spcPct val="115000"/>
                        </a:lnSpc>
                        <a:spcAft>
                          <a:spcPts val="0"/>
                        </a:spcAft>
                      </a:pPr>
                      <a:r>
                        <a:rPr lang="de-DE" sz="900">
                          <a:effectLst/>
                        </a:rPr>
                        <a:t> </a:t>
                      </a:r>
                    </a:p>
                    <a:p>
                      <a:pPr>
                        <a:lnSpc>
                          <a:spcPct val="115000"/>
                        </a:lnSpc>
                        <a:spcAft>
                          <a:spcPts val="0"/>
                        </a:spcAft>
                      </a:pPr>
                      <a:r>
                        <a:rPr lang="de-DE" sz="900">
                          <a:effectLst/>
                        </a:rPr>
                        <a:t>Anforderungsbereich I</a:t>
                      </a: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r>
                        <a:rPr lang="de-DE" sz="900">
                          <a:effectLst/>
                        </a:rPr>
                        <a:t> </a:t>
                      </a:r>
                    </a:p>
                    <a:p>
                      <a:pPr>
                        <a:lnSpc>
                          <a:spcPct val="115000"/>
                        </a:lnSpc>
                        <a:spcAft>
                          <a:spcPts val="0"/>
                        </a:spcAft>
                      </a:pPr>
                      <a:r>
                        <a:rPr lang="de-DE" sz="900">
                          <a:effectLst/>
                        </a:rPr>
                        <a:t>Zähle auf, was du gestern gegessen und getrunken hast und trage dies in die Tabelle ein!</a:t>
                      </a:r>
                    </a:p>
                    <a:p>
                      <a:pPr>
                        <a:lnSpc>
                          <a:spcPct val="115000"/>
                        </a:lnSpc>
                        <a:spcAft>
                          <a:spcPts val="0"/>
                        </a:spcAft>
                      </a:pPr>
                      <a:r>
                        <a:rPr lang="de-DE" sz="900">
                          <a:effectLst/>
                        </a:rPr>
                        <a:t> </a:t>
                      </a: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r>
                        <a:rPr lang="de-DE" sz="900">
                          <a:effectLst/>
                        </a:rPr>
                        <a:t> </a:t>
                      </a:r>
                    </a:p>
                    <a:p>
                      <a:pPr>
                        <a:lnSpc>
                          <a:spcPct val="115000"/>
                        </a:lnSpc>
                        <a:spcAft>
                          <a:spcPts val="0"/>
                        </a:spcAft>
                      </a:pPr>
                      <a:r>
                        <a:rPr lang="de-DE" sz="900">
                          <a:effectLst/>
                        </a:rPr>
                        <a:t>Zähle auf, was du gestern gegessen und getrunken hast!</a:t>
                      </a: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r>
                        <a:rPr lang="de-DE" sz="900">
                          <a:effectLst/>
                        </a:rPr>
                        <a:t> </a:t>
                      </a:r>
                    </a:p>
                    <a:p>
                      <a:pPr>
                        <a:lnSpc>
                          <a:spcPct val="115000"/>
                        </a:lnSpc>
                        <a:spcAft>
                          <a:spcPts val="0"/>
                        </a:spcAft>
                      </a:pPr>
                      <a:r>
                        <a:rPr lang="de-DE" sz="900">
                          <a:effectLst/>
                        </a:rPr>
                        <a:t>Nutze dein Ernährungsprotokoll und zähle strukturiert auf, was du gestern gegessen und getrunken hast!</a:t>
                      </a:r>
                      <a:endParaRPr lang="de-DE" sz="900">
                        <a:effectLst/>
                        <a:latin typeface="Calibri"/>
                        <a:ea typeface="Calibri"/>
                        <a:cs typeface="Times New Roman"/>
                      </a:endParaRPr>
                    </a:p>
                  </a:txBody>
                  <a:tcPr marL="53751" marR="53751" marT="0" marB="0"/>
                </a:tc>
                <a:extLst>
                  <a:ext uri="{0D108BD9-81ED-4DB2-BD59-A6C34878D82A}">
                    <a16:rowId xmlns:a16="http://schemas.microsoft.com/office/drawing/2014/main" val="10001"/>
                  </a:ext>
                </a:extLst>
              </a:tr>
              <a:tr h="1526340">
                <a:tc>
                  <a:txBody>
                    <a:bodyPr/>
                    <a:lstStyle/>
                    <a:p>
                      <a:pPr>
                        <a:lnSpc>
                          <a:spcPct val="115000"/>
                        </a:lnSpc>
                        <a:spcAft>
                          <a:spcPts val="0"/>
                        </a:spcAft>
                      </a:pPr>
                      <a:r>
                        <a:rPr lang="de-DE" sz="900">
                          <a:effectLst/>
                        </a:rPr>
                        <a:t> </a:t>
                      </a:r>
                    </a:p>
                    <a:p>
                      <a:pPr>
                        <a:lnSpc>
                          <a:spcPct val="115000"/>
                        </a:lnSpc>
                        <a:spcAft>
                          <a:spcPts val="0"/>
                        </a:spcAft>
                      </a:pPr>
                      <a:r>
                        <a:rPr lang="de-DE" sz="900">
                          <a:effectLst/>
                        </a:rPr>
                        <a:t>Anforderungsbereich II</a:t>
                      </a: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r>
                        <a:rPr lang="de-DE" sz="900">
                          <a:effectLst/>
                        </a:rPr>
                        <a:t> </a:t>
                      </a:r>
                    </a:p>
                    <a:p>
                      <a:pPr>
                        <a:lnSpc>
                          <a:spcPct val="115000"/>
                        </a:lnSpc>
                        <a:spcAft>
                          <a:spcPts val="0"/>
                        </a:spcAft>
                      </a:pPr>
                      <a:r>
                        <a:rPr lang="de-DE" sz="900">
                          <a:effectLst/>
                        </a:rPr>
                        <a:t>Vergleiche mit der Ernährungspyramide: Streiche für jedes Lebensmittel, das du gegessen oder getrunken hast, den passenden Baustein ab! Evtl. musst du dafür weitere Bausteine hinzufügen.</a:t>
                      </a:r>
                    </a:p>
                    <a:p>
                      <a:pPr>
                        <a:lnSpc>
                          <a:spcPct val="115000"/>
                        </a:lnSpc>
                        <a:spcAft>
                          <a:spcPts val="0"/>
                        </a:spcAft>
                      </a:pPr>
                      <a:r>
                        <a:rPr lang="de-DE" sz="900">
                          <a:effectLst/>
                        </a:rPr>
                        <a:t> </a:t>
                      </a: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r>
                        <a:rPr lang="de-DE" sz="900">
                          <a:effectLst/>
                        </a:rPr>
                        <a:t> </a:t>
                      </a:r>
                    </a:p>
                    <a:p>
                      <a:pPr>
                        <a:lnSpc>
                          <a:spcPct val="115000"/>
                        </a:lnSpc>
                        <a:spcAft>
                          <a:spcPts val="0"/>
                        </a:spcAft>
                      </a:pPr>
                      <a:r>
                        <a:rPr lang="de-DE" sz="900">
                          <a:effectLst/>
                        </a:rPr>
                        <a:t>Überprüfe dein Ernährungsverhalten für diesen Tag, indem du die einzelnen Lebensmittel den Bausteinen der Ernährungspyramide zuordnest!</a:t>
                      </a: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r>
                        <a:rPr lang="de-DE" sz="900">
                          <a:effectLst/>
                        </a:rPr>
                        <a:t> </a:t>
                      </a:r>
                    </a:p>
                    <a:p>
                      <a:pPr>
                        <a:lnSpc>
                          <a:spcPct val="115000"/>
                        </a:lnSpc>
                        <a:spcAft>
                          <a:spcPts val="0"/>
                        </a:spcAft>
                      </a:pPr>
                      <a:r>
                        <a:rPr lang="de-DE" sz="900">
                          <a:effectLst/>
                        </a:rPr>
                        <a:t>Vergleiche dein Ernährungsverhalten an diesem Tag mit den Empfehlungen aus der Ernährungspyramide!</a:t>
                      </a:r>
                      <a:endParaRPr lang="de-DE" sz="900">
                        <a:effectLst/>
                        <a:latin typeface="Calibri"/>
                        <a:ea typeface="Calibri"/>
                        <a:cs typeface="Times New Roman"/>
                      </a:endParaRPr>
                    </a:p>
                  </a:txBody>
                  <a:tcPr marL="53751" marR="53751" marT="0" marB="0"/>
                </a:tc>
                <a:extLst>
                  <a:ext uri="{0D108BD9-81ED-4DB2-BD59-A6C34878D82A}">
                    <a16:rowId xmlns:a16="http://schemas.microsoft.com/office/drawing/2014/main" val="10002"/>
                  </a:ext>
                </a:extLst>
              </a:tr>
              <a:tr h="1907925">
                <a:tc>
                  <a:txBody>
                    <a:bodyPr/>
                    <a:lstStyle/>
                    <a:p>
                      <a:pPr>
                        <a:lnSpc>
                          <a:spcPct val="115000"/>
                        </a:lnSpc>
                        <a:spcAft>
                          <a:spcPts val="0"/>
                        </a:spcAft>
                      </a:pPr>
                      <a:r>
                        <a:rPr lang="de-DE" sz="900">
                          <a:effectLst/>
                        </a:rPr>
                        <a:t> </a:t>
                      </a:r>
                    </a:p>
                    <a:p>
                      <a:pPr>
                        <a:lnSpc>
                          <a:spcPct val="115000"/>
                        </a:lnSpc>
                        <a:spcAft>
                          <a:spcPts val="0"/>
                        </a:spcAft>
                      </a:pPr>
                      <a:r>
                        <a:rPr lang="de-DE" sz="900">
                          <a:effectLst/>
                        </a:rPr>
                        <a:t>Anforderungsbereich III</a:t>
                      </a: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r>
                        <a:rPr lang="de-DE" sz="900">
                          <a:effectLst/>
                        </a:rPr>
                        <a:t> </a:t>
                      </a:r>
                    </a:p>
                    <a:p>
                      <a:pPr>
                        <a:lnSpc>
                          <a:spcPct val="115000"/>
                        </a:lnSpc>
                        <a:spcAft>
                          <a:spcPts val="0"/>
                        </a:spcAft>
                      </a:pPr>
                      <a:r>
                        <a:rPr lang="de-DE" sz="900">
                          <a:effectLst/>
                        </a:rPr>
                        <a:t>Werte dein Ernährungsverhalten aus: Von welchen Lebensmitteln aus welcher Gruppe solltest du mehr, von welchen weniger essen?</a:t>
                      </a:r>
                    </a:p>
                    <a:p>
                      <a:pPr>
                        <a:lnSpc>
                          <a:spcPct val="115000"/>
                        </a:lnSpc>
                        <a:spcAft>
                          <a:spcPts val="0"/>
                        </a:spcAft>
                      </a:pPr>
                      <a:r>
                        <a:rPr lang="de-DE" sz="900">
                          <a:effectLst/>
                        </a:rPr>
                        <a:t> </a:t>
                      </a: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r>
                        <a:rPr lang="de-DE" sz="900">
                          <a:effectLst/>
                        </a:rPr>
                        <a:t> </a:t>
                      </a:r>
                    </a:p>
                    <a:p>
                      <a:pPr>
                        <a:lnSpc>
                          <a:spcPct val="115000"/>
                        </a:lnSpc>
                        <a:spcAft>
                          <a:spcPts val="0"/>
                        </a:spcAft>
                      </a:pPr>
                      <a:r>
                        <a:rPr lang="de-DE" sz="900">
                          <a:effectLst/>
                        </a:rPr>
                        <a:t>Werte dein Ernährungsverhalten aus: Was ist dir gut gelungen, was könntest du verbessern? Begründe! Nimm dafür die Ernährungspyramide zur Hilfe!</a:t>
                      </a: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r>
                        <a:rPr lang="de-DE" sz="900" dirty="0">
                          <a:effectLst/>
                        </a:rPr>
                        <a:t> </a:t>
                      </a:r>
                    </a:p>
                    <a:p>
                      <a:pPr>
                        <a:lnSpc>
                          <a:spcPct val="115000"/>
                        </a:lnSpc>
                        <a:spcAft>
                          <a:spcPts val="0"/>
                        </a:spcAft>
                      </a:pPr>
                      <a:r>
                        <a:rPr lang="de-DE" sz="900" dirty="0">
                          <a:effectLst/>
                        </a:rPr>
                        <a:t>Analysiere dein Ernährungsverhalten kritisch: Was ist dir gut gelungen, was könntest du verbessern? Begründe ausführlich, indem du deine Aussagen mit den Empfehlungen der Ernährungspyramide in Beziehung setzt!</a:t>
                      </a:r>
                    </a:p>
                    <a:p>
                      <a:pPr>
                        <a:lnSpc>
                          <a:spcPct val="115000"/>
                        </a:lnSpc>
                        <a:spcAft>
                          <a:spcPts val="0"/>
                        </a:spcAft>
                      </a:pPr>
                      <a:r>
                        <a:rPr lang="de-DE" sz="900" dirty="0">
                          <a:effectLst/>
                        </a:rPr>
                        <a:t> </a:t>
                      </a:r>
                      <a:endParaRPr lang="de-DE" sz="900" dirty="0">
                        <a:effectLst/>
                        <a:latin typeface="Calibri"/>
                        <a:ea typeface="Calibri"/>
                        <a:cs typeface="Times New Roman"/>
                      </a:endParaRPr>
                    </a:p>
                  </a:txBody>
                  <a:tcPr marL="53751" marR="53751" marT="0" marB="0"/>
                </a:tc>
                <a:extLst>
                  <a:ext uri="{0D108BD9-81ED-4DB2-BD59-A6C34878D82A}">
                    <a16:rowId xmlns:a16="http://schemas.microsoft.com/office/drawing/2014/main" val="10003"/>
                  </a:ext>
                </a:extLst>
              </a:tr>
            </a:tbl>
          </a:graphicData>
        </a:graphic>
      </p:graphicFrame>
      <p:sp>
        <p:nvSpPr>
          <p:cNvPr id="3" name="Titel 2"/>
          <p:cNvSpPr>
            <a:spLocks noGrp="1"/>
          </p:cNvSpPr>
          <p:nvPr>
            <p:ph type="title"/>
          </p:nvPr>
        </p:nvSpPr>
        <p:spPr/>
        <p:txBody>
          <a:bodyPr>
            <a:noAutofit/>
          </a:bodyPr>
          <a:lstStyle/>
          <a:p>
            <a:r>
              <a:rPr lang="de-DE" sz="4000" b="1" u="sng" dirty="0">
                <a:latin typeface="+mn-lt"/>
              </a:rPr>
              <a:t>Ein Beispiel</a:t>
            </a:r>
          </a:p>
        </p:txBody>
      </p:sp>
    </p:spTree>
    <p:extLst>
      <p:ext uri="{BB962C8B-B14F-4D97-AF65-F5344CB8AC3E}">
        <p14:creationId xmlns:p14="http://schemas.microsoft.com/office/powerpoint/2010/main" val="389645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3200" b="1" dirty="0">
                <a:latin typeface="+mn-lt"/>
              </a:rPr>
              <a:t>Aufgabe:</a:t>
            </a:r>
          </a:p>
          <a:p>
            <a:pPr>
              <a:lnSpc>
                <a:spcPct val="110000"/>
              </a:lnSpc>
            </a:pPr>
            <a:endParaRPr lang="de-DE" sz="2200" b="1" i="1" dirty="0">
              <a:latin typeface="+mn-lt"/>
            </a:endParaRPr>
          </a:p>
          <a:p>
            <a:pPr>
              <a:lnSpc>
                <a:spcPct val="100000"/>
              </a:lnSpc>
            </a:pPr>
            <a:r>
              <a:rPr lang="de-DE" sz="2200" b="1" i="1" dirty="0">
                <a:latin typeface="+mn-lt"/>
              </a:rPr>
              <a:t>EA: </a:t>
            </a:r>
            <a:r>
              <a:rPr lang="de-DE" sz="2200" dirty="0">
                <a:latin typeface="+mn-lt"/>
              </a:rPr>
              <a:t>Wähle ein Thema aus einem deiner Fächer. Formuliere unter Verwendung von Operatoren Aufgaben aus allen Anforderungsbereichen für alle Anforderungsebenen. (Handout S. 4)</a:t>
            </a:r>
          </a:p>
          <a:p>
            <a:pPr>
              <a:lnSpc>
                <a:spcPct val="100000"/>
              </a:lnSpc>
            </a:pPr>
            <a:r>
              <a:rPr lang="de-DE" sz="2200" b="1" i="1" dirty="0">
                <a:latin typeface="+mn-lt"/>
              </a:rPr>
              <a:t>Plenum:</a:t>
            </a:r>
            <a:r>
              <a:rPr lang="de-DE" sz="2200" dirty="0">
                <a:latin typeface="+mn-lt"/>
              </a:rPr>
              <a:t> Auswertung der Aufgabe: Berichte, wie du die Aufgabe gelöst hast. Was ist dir eher leicht, was ist dir eher schwer gefallen?</a:t>
            </a:r>
          </a:p>
        </p:txBody>
      </p:sp>
      <p:sp>
        <p:nvSpPr>
          <p:cNvPr id="3" name="Titel 2"/>
          <p:cNvSpPr>
            <a:spLocks noGrp="1"/>
          </p:cNvSpPr>
          <p:nvPr>
            <p:ph type="title"/>
          </p:nvPr>
        </p:nvSpPr>
        <p:spPr/>
        <p:txBody>
          <a:bodyPr>
            <a:noAutofit/>
          </a:bodyPr>
          <a:lstStyle/>
          <a:p>
            <a:r>
              <a:rPr lang="de-DE" sz="3600" b="1" u="sng" dirty="0">
                <a:latin typeface="+mn-lt"/>
              </a:rPr>
              <a:t>Praxisübung</a:t>
            </a:r>
          </a:p>
        </p:txBody>
      </p:sp>
      <p:pic>
        <p:nvPicPr>
          <p:cNvPr id="5" name="Grafik 4">
            <a:extLst>
              <a:ext uri="{FF2B5EF4-FFF2-40B4-BE49-F238E27FC236}">
                <a16:creationId xmlns:a16="http://schemas.microsoft.com/office/drawing/2014/main" id="{69D5D7F2-6FCC-2489-91A4-81103E802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184" y="633500"/>
            <a:ext cx="2466975" cy="1847850"/>
          </a:xfrm>
          <a:prstGeom prst="rect">
            <a:avLst/>
          </a:prstGeom>
          <a:ln>
            <a:noFill/>
          </a:ln>
          <a:effectLst>
            <a:softEdge rad="112500"/>
          </a:effectLst>
        </p:spPr>
      </p:pic>
    </p:spTree>
    <p:extLst>
      <p:ext uri="{BB962C8B-B14F-4D97-AF65-F5344CB8AC3E}">
        <p14:creationId xmlns:p14="http://schemas.microsoft.com/office/powerpoint/2010/main" val="3273112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3869181876"/>
              </p:ext>
            </p:extLst>
          </p:nvPr>
        </p:nvGraphicFramePr>
        <p:xfrm>
          <a:off x="475490" y="1709929"/>
          <a:ext cx="8156445" cy="4645152"/>
        </p:xfrm>
        <a:graphic>
          <a:graphicData uri="http://schemas.openxmlformats.org/drawingml/2006/table">
            <a:tbl>
              <a:tblPr firstRow="1" firstCol="1" bandRow="1">
                <a:tableStyleId>{5C22544A-7EE6-4342-B048-85BDC9FD1C3A}</a:tableStyleId>
              </a:tblPr>
              <a:tblGrid>
                <a:gridCol w="1663969">
                  <a:extLst>
                    <a:ext uri="{9D8B030D-6E8A-4147-A177-3AD203B41FA5}">
                      <a16:colId xmlns:a16="http://schemas.microsoft.com/office/drawing/2014/main" val="20000"/>
                    </a:ext>
                  </a:extLst>
                </a:gridCol>
                <a:gridCol w="2163782">
                  <a:extLst>
                    <a:ext uri="{9D8B030D-6E8A-4147-A177-3AD203B41FA5}">
                      <a16:colId xmlns:a16="http://schemas.microsoft.com/office/drawing/2014/main" val="20001"/>
                    </a:ext>
                  </a:extLst>
                </a:gridCol>
                <a:gridCol w="2164347">
                  <a:extLst>
                    <a:ext uri="{9D8B030D-6E8A-4147-A177-3AD203B41FA5}">
                      <a16:colId xmlns:a16="http://schemas.microsoft.com/office/drawing/2014/main" val="20002"/>
                    </a:ext>
                  </a:extLst>
                </a:gridCol>
                <a:gridCol w="2164347">
                  <a:extLst>
                    <a:ext uri="{9D8B030D-6E8A-4147-A177-3AD203B41FA5}">
                      <a16:colId xmlns:a16="http://schemas.microsoft.com/office/drawing/2014/main" val="20003"/>
                    </a:ext>
                  </a:extLst>
                </a:gridCol>
              </a:tblGrid>
              <a:tr h="256925">
                <a:tc>
                  <a:txBody>
                    <a:bodyPr/>
                    <a:lstStyle/>
                    <a:p>
                      <a:pPr algn="ctr">
                        <a:lnSpc>
                          <a:spcPct val="115000"/>
                        </a:lnSpc>
                        <a:spcAft>
                          <a:spcPts val="0"/>
                        </a:spcAft>
                      </a:pPr>
                      <a:r>
                        <a:rPr lang="de-DE" sz="900" dirty="0">
                          <a:effectLst/>
                        </a:rPr>
                        <a:t> </a:t>
                      </a:r>
                      <a:endParaRPr lang="de-DE" sz="900" dirty="0">
                        <a:effectLst/>
                        <a:latin typeface="Calibri"/>
                        <a:ea typeface="Calibri"/>
                        <a:cs typeface="Times New Roman"/>
                      </a:endParaRPr>
                    </a:p>
                  </a:txBody>
                  <a:tcPr marL="53751" marR="53751" marT="0" marB="0"/>
                </a:tc>
                <a:tc>
                  <a:txBody>
                    <a:bodyPr/>
                    <a:lstStyle/>
                    <a:p>
                      <a:pPr algn="ctr">
                        <a:lnSpc>
                          <a:spcPct val="115000"/>
                        </a:lnSpc>
                        <a:spcAft>
                          <a:spcPts val="0"/>
                        </a:spcAft>
                      </a:pPr>
                      <a:r>
                        <a:rPr lang="de-DE" sz="900">
                          <a:effectLst/>
                        </a:rPr>
                        <a:t>Anforderungsebene ESA</a:t>
                      </a:r>
                      <a:endParaRPr lang="de-DE" sz="900">
                        <a:effectLst/>
                        <a:latin typeface="Calibri"/>
                        <a:ea typeface="Calibri"/>
                        <a:cs typeface="Times New Roman"/>
                      </a:endParaRPr>
                    </a:p>
                  </a:txBody>
                  <a:tcPr marL="53751" marR="53751" marT="0" marB="0"/>
                </a:tc>
                <a:tc>
                  <a:txBody>
                    <a:bodyPr/>
                    <a:lstStyle/>
                    <a:p>
                      <a:pPr algn="ctr">
                        <a:lnSpc>
                          <a:spcPct val="115000"/>
                        </a:lnSpc>
                        <a:spcAft>
                          <a:spcPts val="0"/>
                        </a:spcAft>
                      </a:pPr>
                      <a:r>
                        <a:rPr lang="de-DE" sz="900">
                          <a:effectLst/>
                        </a:rPr>
                        <a:t>Anforderungsebene MSA</a:t>
                      </a:r>
                      <a:endParaRPr lang="de-DE" sz="900">
                        <a:effectLst/>
                        <a:latin typeface="Calibri"/>
                        <a:ea typeface="Calibri"/>
                        <a:cs typeface="Times New Roman"/>
                      </a:endParaRPr>
                    </a:p>
                  </a:txBody>
                  <a:tcPr marL="53751" marR="53751" marT="0" marB="0"/>
                </a:tc>
                <a:tc>
                  <a:txBody>
                    <a:bodyPr/>
                    <a:lstStyle/>
                    <a:p>
                      <a:pPr algn="ctr">
                        <a:lnSpc>
                          <a:spcPct val="115000"/>
                        </a:lnSpc>
                        <a:spcAft>
                          <a:spcPts val="0"/>
                        </a:spcAft>
                      </a:pPr>
                      <a:r>
                        <a:rPr lang="de-DE" sz="900">
                          <a:effectLst/>
                        </a:rPr>
                        <a:t>Anforderungsebene ÜO</a:t>
                      </a:r>
                      <a:endParaRPr lang="de-DE" sz="900">
                        <a:effectLst/>
                        <a:latin typeface="Calibri"/>
                        <a:ea typeface="Calibri"/>
                        <a:cs typeface="Times New Roman"/>
                      </a:endParaRPr>
                    </a:p>
                  </a:txBody>
                  <a:tcPr marL="53751" marR="53751" marT="0" marB="0"/>
                </a:tc>
                <a:extLst>
                  <a:ext uri="{0D108BD9-81ED-4DB2-BD59-A6C34878D82A}">
                    <a16:rowId xmlns:a16="http://schemas.microsoft.com/office/drawing/2014/main" val="10000"/>
                  </a:ext>
                </a:extLst>
              </a:tr>
              <a:tr h="953962">
                <a:tc>
                  <a:txBody>
                    <a:bodyPr/>
                    <a:lstStyle/>
                    <a:p>
                      <a:pPr>
                        <a:lnSpc>
                          <a:spcPct val="115000"/>
                        </a:lnSpc>
                        <a:spcAft>
                          <a:spcPts val="0"/>
                        </a:spcAft>
                      </a:pPr>
                      <a:r>
                        <a:rPr lang="de-DE" sz="900">
                          <a:effectLst/>
                        </a:rPr>
                        <a:t> </a:t>
                      </a:r>
                    </a:p>
                    <a:p>
                      <a:pPr>
                        <a:lnSpc>
                          <a:spcPct val="115000"/>
                        </a:lnSpc>
                        <a:spcAft>
                          <a:spcPts val="0"/>
                        </a:spcAft>
                      </a:pPr>
                      <a:r>
                        <a:rPr lang="de-DE" sz="900">
                          <a:effectLst/>
                        </a:rPr>
                        <a:t>Anforderungsbereich I</a:t>
                      </a: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endParaRPr lang="de-DE" sz="900" dirty="0">
                        <a:effectLst/>
                      </a:endParaRPr>
                    </a:p>
                  </a:txBody>
                  <a:tcPr marL="53751" marR="53751" marT="0" marB="0"/>
                </a:tc>
                <a:tc>
                  <a:txBody>
                    <a:bodyPr/>
                    <a:lstStyle/>
                    <a:p>
                      <a:pPr>
                        <a:lnSpc>
                          <a:spcPct val="115000"/>
                        </a:lnSpc>
                        <a:spcAft>
                          <a:spcPts val="0"/>
                        </a:spcAft>
                      </a:pPr>
                      <a:endParaRPr lang="de-DE" sz="900" dirty="0">
                        <a:effectLst/>
                        <a:latin typeface="Calibri"/>
                        <a:ea typeface="Calibri"/>
                        <a:cs typeface="Times New Roman"/>
                      </a:endParaRPr>
                    </a:p>
                  </a:txBody>
                  <a:tcPr marL="53751" marR="53751" marT="0" marB="0"/>
                </a:tc>
                <a:tc>
                  <a:txBody>
                    <a:bodyPr/>
                    <a:lstStyle/>
                    <a:p>
                      <a:pPr>
                        <a:lnSpc>
                          <a:spcPct val="115000"/>
                        </a:lnSpc>
                        <a:spcAft>
                          <a:spcPts val="0"/>
                        </a:spcAft>
                      </a:pPr>
                      <a:endParaRPr lang="de-DE" sz="900" dirty="0">
                        <a:effectLst/>
                        <a:latin typeface="Calibri"/>
                        <a:ea typeface="Calibri"/>
                        <a:cs typeface="Times New Roman"/>
                      </a:endParaRPr>
                    </a:p>
                  </a:txBody>
                  <a:tcPr marL="53751" marR="53751" marT="0" marB="0"/>
                </a:tc>
                <a:extLst>
                  <a:ext uri="{0D108BD9-81ED-4DB2-BD59-A6C34878D82A}">
                    <a16:rowId xmlns:a16="http://schemas.microsoft.com/office/drawing/2014/main" val="10001"/>
                  </a:ext>
                </a:extLst>
              </a:tr>
              <a:tr h="1526340">
                <a:tc>
                  <a:txBody>
                    <a:bodyPr/>
                    <a:lstStyle/>
                    <a:p>
                      <a:pPr>
                        <a:lnSpc>
                          <a:spcPct val="115000"/>
                        </a:lnSpc>
                        <a:spcAft>
                          <a:spcPts val="0"/>
                        </a:spcAft>
                      </a:pPr>
                      <a:r>
                        <a:rPr lang="de-DE" sz="900">
                          <a:effectLst/>
                        </a:rPr>
                        <a:t> </a:t>
                      </a:r>
                    </a:p>
                    <a:p>
                      <a:pPr>
                        <a:lnSpc>
                          <a:spcPct val="115000"/>
                        </a:lnSpc>
                        <a:spcAft>
                          <a:spcPts val="0"/>
                        </a:spcAft>
                      </a:pPr>
                      <a:r>
                        <a:rPr lang="de-DE" sz="900">
                          <a:effectLst/>
                        </a:rPr>
                        <a:t>Anforderungsbereich II</a:t>
                      </a: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endParaRPr lang="de-DE" sz="900" dirty="0">
                        <a:effectLst/>
                        <a:latin typeface="Calibri"/>
                        <a:ea typeface="Calibri"/>
                        <a:cs typeface="Times New Roman"/>
                      </a:endParaRPr>
                    </a:p>
                  </a:txBody>
                  <a:tcPr marL="53751" marR="53751" marT="0" marB="0"/>
                </a:tc>
                <a:extLst>
                  <a:ext uri="{0D108BD9-81ED-4DB2-BD59-A6C34878D82A}">
                    <a16:rowId xmlns:a16="http://schemas.microsoft.com/office/drawing/2014/main" val="10002"/>
                  </a:ext>
                </a:extLst>
              </a:tr>
              <a:tr h="1907925">
                <a:tc>
                  <a:txBody>
                    <a:bodyPr/>
                    <a:lstStyle/>
                    <a:p>
                      <a:pPr>
                        <a:lnSpc>
                          <a:spcPct val="115000"/>
                        </a:lnSpc>
                        <a:spcAft>
                          <a:spcPts val="0"/>
                        </a:spcAft>
                      </a:pPr>
                      <a:r>
                        <a:rPr lang="de-DE" sz="900">
                          <a:effectLst/>
                        </a:rPr>
                        <a:t> </a:t>
                      </a:r>
                    </a:p>
                    <a:p>
                      <a:pPr>
                        <a:lnSpc>
                          <a:spcPct val="115000"/>
                        </a:lnSpc>
                        <a:spcAft>
                          <a:spcPts val="0"/>
                        </a:spcAft>
                      </a:pPr>
                      <a:r>
                        <a:rPr lang="de-DE" sz="900">
                          <a:effectLst/>
                        </a:rPr>
                        <a:t>Anforderungsbereich III</a:t>
                      </a: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endParaRPr lang="de-DE" sz="900">
                        <a:effectLst/>
                        <a:latin typeface="Calibri"/>
                        <a:ea typeface="Calibri"/>
                        <a:cs typeface="Times New Roman"/>
                      </a:endParaRPr>
                    </a:p>
                  </a:txBody>
                  <a:tcPr marL="53751" marR="53751" marT="0" marB="0"/>
                </a:tc>
                <a:tc>
                  <a:txBody>
                    <a:bodyPr/>
                    <a:lstStyle/>
                    <a:p>
                      <a:pPr>
                        <a:lnSpc>
                          <a:spcPct val="115000"/>
                        </a:lnSpc>
                        <a:spcAft>
                          <a:spcPts val="0"/>
                        </a:spcAft>
                      </a:pPr>
                      <a:endParaRPr lang="de-DE" sz="900" dirty="0">
                        <a:effectLst/>
                        <a:latin typeface="Calibri"/>
                        <a:ea typeface="Calibri"/>
                        <a:cs typeface="Times New Roman"/>
                      </a:endParaRPr>
                    </a:p>
                  </a:txBody>
                  <a:tcPr marL="53751" marR="53751" marT="0" marB="0"/>
                </a:tc>
                <a:extLst>
                  <a:ext uri="{0D108BD9-81ED-4DB2-BD59-A6C34878D82A}">
                    <a16:rowId xmlns:a16="http://schemas.microsoft.com/office/drawing/2014/main" val="10003"/>
                  </a:ext>
                </a:extLst>
              </a:tr>
            </a:tbl>
          </a:graphicData>
        </a:graphic>
      </p:graphicFrame>
      <p:sp>
        <p:nvSpPr>
          <p:cNvPr id="3" name="Titel 2"/>
          <p:cNvSpPr>
            <a:spLocks noGrp="1"/>
          </p:cNvSpPr>
          <p:nvPr>
            <p:ph type="title"/>
          </p:nvPr>
        </p:nvSpPr>
        <p:spPr/>
        <p:txBody>
          <a:bodyPr>
            <a:noAutofit/>
          </a:bodyPr>
          <a:lstStyle/>
          <a:p>
            <a:r>
              <a:rPr lang="de-DE" sz="3200" b="1" u="sng" dirty="0">
                <a:latin typeface="+mn-lt"/>
              </a:rPr>
              <a:t>Aufgaben aus allen Anforderungsbereichen für alle Anforderungsebenen</a:t>
            </a:r>
          </a:p>
        </p:txBody>
      </p:sp>
    </p:spTree>
    <p:extLst>
      <p:ext uri="{BB962C8B-B14F-4D97-AF65-F5344CB8AC3E}">
        <p14:creationId xmlns:p14="http://schemas.microsoft.com/office/powerpoint/2010/main" val="842986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D1E5432F-00DA-49C1-A996-EC40840C3C26}"/>
              </a:ext>
            </a:extLst>
          </p:cNvPr>
          <p:cNvSpPr txBox="1"/>
          <p:nvPr/>
        </p:nvSpPr>
        <p:spPr>
          <a:xfrm>
            <a:off x="2008057" y="204281"/>
            <a:ext cx="4758547" cy="707886"/>
          </a:xfrm>
          <a:prstGeom prst="rect">
            <a:avLst/>
          </a:prstGeom>
          <a:noFill/>
        </p:spPr>
        <p:txBody>
          <a:bodyPr wrap="none" rtlCol="0">
            <a:spAutoFit/>
          </a:bodyPr>
          <a:lstStyle/>
          <a:p>
            <a:r>
              <a:rPr lang="de-DE" sz="4000" b="1" u="sng" dirty="0"/>
              <a:t>Kognitive Aktivierung</a:t>
            </a:r>
          </a:p>
        </p:txBody>
      </p:sp>
      <p:pic>
        <p:nvPicPr>
          <p:cNvPr id="11" name="Inhaltsplatzhalter 10">
            <a:extLst>
              <a:ext uri="{FF2B5EF4-FFF2-40B4-BE49-F238E27FC236}">
                <a16:creationId xmlns:a16="http://schemas.microsoft.com/office/drawing/2014/main" id="{51CFAEDB-A5C1-B30A-3E9C-ABCB984659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9209" y="1792224"/>
            <a:ext cx="5645582" cy="4175379"/>
          </a:xfrm>
        </p:spPr>
      </p:pic>
    </p:spTree>
    <p:extLst>
      <p:ext uri="{BB962C8B-B14F-4D97-AF65-F5344CB8AC3E}">
        <p14:creationId xmlns:p14="http://schemas.microsoft.com/office/powerpoint/2010/main" val="2145985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C8F20FE9-4461-AFA2-ACAB-C3FE60F9A7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8754" y="2537491"/>
            <a:ext cx="4171696" cy="2346579"/>
          </a:xfrm>
        </p:spPr>
      </p:pic>
      <p:sp>
        <p:nvSpPr>
          <p:cNvPr id="6" name="Textfeld 5">
            <a:extLst>
              <a:ext uri="{FF2B5EF4-FFF2-40B4-BE49-F238E27FC236}">
                <a16:creationId xmlns:a16="http://schemas.microsoft.com/office/drawing/2014/main" id="{BAD2E795-ED87-4577-AE28-417B6DE874A7}"/>
              </a:ext>
            </a:extLst>
          </p:cNvPr>
          <p:cNvSpPr txBox="1"/>
          <p:nvPr/>
        </p:nvSpPr>
        <p:spPr>
          <a:xfrm>
            <a:off x="175097" y="1874271"/>
            <a:ext cx="2675107" cy="830997"/>
          </a:xfrm>
          <a:prstGeom prst="rect">
            <a:avLst/>
          </a:prstGeom>
          <a:solidFill>
            <a:srgbClr val="00B050"/>
          </a:solidFill>
        </p:spPr>
        <p:txBody>
          <a:bodyPr wrap="square" rtlCol="0">
            <a:spAutoFit/>
          </a:bodyPr>
          <a:lstStyle/>
          <a:p>
            <a:r>
              <a:rPr lang="de-DE" sz="2400" dirty="0"/>
              <a:t>… erklären ihre Gedankengänge</a:t>
            </a:r>
          </a:p>
        </p:txBody>
      </p:sp>
      <p:sp>
        <p:nvSpPr>
          <p:cNvPr id="8" name="Textfeld 7">
            <a:extLst>
              <a:ext uri="{FF2B5EF4-FFF2-40B4-BE49-F238E27FC236}">
                <a16:creationId xmlns:a16="http://schemas.microsoft.com/office/drawing/2014/main" id="{FDC5BCD4-0F8E-4E99-9028-BD5B744366EB}"/>
              </a:ext>
            </a:extLst>
          </p:cNvPr>
          <p:cNvSpPr txBox="1"/>
          <p:nvPr/>
        </p:nvSpPr>
        <p:spPr>
          <a:xfrm>
            <a:off x="6332706" y="1877789"/>
            <a:ext cx="2548647" cy="830997"/>
          </a:xfrm>
          <a:prstGeom prst="rect">
            <a:avLst/>
          </a:prstGeom>
          <a:solidFill>
            <a:srgbClr val="00B050"/>
          </a:solidFill>
        </p:spPr>
        <p:txBody>
          <a:bodyPr wrap="square" rtlCol="0">
            <a:spAutoFit/>
          </a:bodyPr>
          <a:lstStyle/>
          <a:p>
            <a:r>
              <a:rPr lang="de-DE" dirty="0"/>
              <a:t> </a:t>
            </a:r>
            <a:r>
              <a:rPr lang="de-DE" sz="2400" dirty="0"/>
              <a:t>… begründen ihre Gedankengänge</a:t>
            </a:r>
          </a:p>
        </p:txBody>
      </p:sp>
      <p:sp>
        <p:nvSpPr>
          <p:cNvPr id="9" name="Textfeld 8">
            <a:extLst>
              <a:ext uri="{FF2B5EF4-FFF2-40B4-BE49-F238E27FC236}">
                <a16:creationId xmlns:a16="http://schemas.microsoft.com/office/drawing/2014/main" id="{79D13B11-1BF7-4379-AAEE-8500D7B2D456}"/>
              </a:ext>
            </a:extLst>
          </p:cNvPr>
          <p:cNvSpPr txBox="1"/>
          <p:nvPr/>
        </p:nvSpPr>
        <p:spPr>
          <a:xfrm>
            <a:off x="155641" y="4728746"/>
            <a:ext cx="3132307" cy="1200329"/>
          </a:xfrm>
          <a:prstGeom prst="rect">
            <a:avLst/>
          </a:prstGeom>
          <a:solidFill>
            <a:srgbClr val="00B050"/>
          </a:solidFill>
        </p:spPr>
        <p:txBody>
          <a:bodyPr wrap="square" rtlCol="0">
            <a:spAutoFit/>
          </a:bodyPr>
          <a:lstStyle/>
          <a:p>
            <a:r>
              <a:rPr lang="de-DE" sz="2400" dirty="0"/>
              <a:t>… können selbst Fehler in ihrem Vorgehen entdecken</a:t>
            </a:r>
          </a:p>
        </p:txBody>
      </p:sp>
      <p:sp>
        <p:nvSpPr>
          <p:cNvPr id="10" name="Textfeld 9">
            <a:extLst>
              <a:ext uri="{FF2B5EF4-FFF2-40B4-BE49-F238E27FC236}">
                <a16:creationId xmlns:a16="http://schemas.microsoft.com/office/drawing/2014/main" id="{20AAC2AA-ED51-4782-A502-0C8FA89BB503}"/>
              </a:ext>
            </a:extLst>
          </p:cNvPr>
          <p:cNvSpPr txBox="1"/>
          <p:nvPr/>
        </p:nvSpPr>
        <p:spPr>
          <a:xfrm>
            <a:off x="5680953" y="4722519"/>
            <a:ext cx="3132306" cy="830997"/>
          </a:xfrm>
          <a:prstGeom prst="rect">
            <a:avLst/>
          </a:prstGeom>
          <a:solidFill>
            <a:srgbClr val="00B050"/>
          </a:solidFill>
        </p:spPr>
        <p:txBody>
          <a:bodyPr wrap="square" rtlCol="0">
            <a:spAutoFit/>
          </a:bodyPr>
          <a:lstStyle/>
          <a:p>
            <a:r>
              <a:rPr lang="de-DE" sz="2400" dirty="0"/>
              <a:t>… bekommen anregendes Feedback</a:t>
            </a:r>
          </a:p>
        </p:txBody>
      </p:sp>
      <p:sp>
        <p:nvSpPr>
          <p:cNvPr id="11" name="Textfeld 10">
            <a:extLst>
              <a:ext uri="{FF2B5EF4-FFF2-40B4-BE49-F238E27FC236}">
                <a16:creationId xmlns:a16="http://schemas.microsoft.com/office/drawing/2014/main" id="{7E06CB44-4669-4620-9CB9-5E15B73D1329}"/>
              </a:ext>
            </a:extLst>
          </p:cNvPr>
          <p:cNvSpPr txBox="1"/>
          <p:nvPr/>
        </p:nvSpPr>
        <p:spPr>
          <a:xfrm>
            <a:off x="1536969" y="475540"/>
            <a:ext cx="6546985" cy="769441"/>
          </a:xfrm>
          <a:prstGeom prst="rect">
            <a:avLst/>
          </a:prstGeom>
          <a:noFill/>
        </p:spPr>
        <p:txBody>
          <a:bodyPr wrap="none" rtlCol="0">
            <a:spAutoFit/>
          </a:bodyPr>
          <a:lstStyle/>
          <a:p>
            <a:r>
              <a:rPr lang="de-DE" sz="4400" dirty="0"/>
              <a:t>Schülerinnen und Schüler …</a:t>
            </a:r>
          </a:p>
        </p:txBody>
      </p:sp>
    </p:spTree>
    <p:extLst>
      <p:ext uri="{BB962C8B-B14F-4D97-AF65-F5344CB8AC3E}">
        <p14:creationId xmlns:p14="http://schemas.microsoft.com/office/powerpoint/2010/main" val="3119584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5838" y="1640396"/>
            <a:ext cx="7920000" cy="4012786"/>
          </a:xfrm>
        </p:spPr>
        <p:txBody>
          <a:bodyPr>
            <a:normAutofit fontScale="55000" lnSpcReduction="20000"/>
          </a:bodyPr>
          <a:lstStyle/>
          <a:p>
            <a:pPr marL="0" indent="0">
              <a:lnSpc>
                <a:spcPct val="120000"/>
              </a:lnSpc>
              <a:buNone/>
            </a:pPr>
            <a:r>
              <a:rPr lang="de-DE" sz="5100" b="1" dirty="0"/>
              <a:t>Aufgabe:</a:t>
            </a:r>
          </a:p>
          <a:p>
            <a:pPr>
              <a:lnSpc>
                <a:spcPct val="120000"/>
              </a:lnSpc>
            </a:pPr>
            <a:endParaRPr lang="de-DE" dirty="0"/>
          </a:p>
          <a:p>
            <a:pPr marL="0" indent="0">
              <a:lnSpc>
                <a:spcPct val="120000"/>
              </a:lnSpc>
              <a:buNone/>
            </a:pPr>
            <a:r>
              <a:rPr lang="de-DE" dirty="0"/>
              <a:t>                                   www.</a:t>
            </a:r>
            <a:r>
              <a:rPr lang="de-DE" dirty="0">
                <a:hlinkClick r:id="rId2"/>
              </a:rPr>
              <a:t>Guterunterricht/Unterrichtsgespraeche</a:t>
            </a:r>
            <a:r>
              <a:rPr lang="de-DE" dirty="0"/>
              <a:t> </a:t>
            </a:r>
            <a:br>
              <a:rPr lang="de-DE" dirty="0"/>
            </a:br>
            <a:r>
              <a:rPr lang="de-DE" dirty="0"/>
              <a:t>                                   </a:t>
            </a:r>
            <a:r>
              <a:rPr lang="de-DE" i="1" dirty="0"/>
              <a:t>(Die 2 Filme dauern insgesamt ca. 20 Minuten.)</a:t>
            </a:r>
          </a:p>
          <a:p>
            <a:pPr marL="0" indent="0">
              <a:lnSpc>
                <a:spcPct val="120000"/>
              </a:lnSpc>
              <a:buNone/>
            </a:pPr>
            <a:endParaRPr lang="de-DE" i="1" dirty="0"/>
          </a:p>
          <a:p>
            <a:pPr marL="0" indent="0">
              <a:lnSpc>
                <a:spcPct val="120000"/>
              </a:lnSpc>
              <a:buNone/>
            </a:pPr>
            <a:endParaRPr lang="de-DE" i="1" dirty="0"/>
          </a:p>
          <a:p>
            <a:pPr marL="0" indent="0">
              <a:lnSpc>
                <a:spcPct val="120000"/>
              </a:lnSpc>
              <a:buNone/>
            </a:pPr>
            <a:r>
              <a:rPr lang="de-DE" dirty="0"/>
              <a:t>1) Erläutere, warum Unterrichtsgespräche häufig unbefriedigend verlaufen und nicht zur kognitiven Aktivierung führen. Erinnere dich dafür auch an Situationen im Unterricht aus deiner eigenen Schulzeit, aber auch als Lehrkraft. (Handout S. 7)</a:t>
            </a:r>
          </a:p>
          <a:p>
            <a:pPr marL="0" indent="0">
              <a:lnSpc>
                <a:spcPct val="120000"/>
              </a:lnSpc>
              <a:buNone/>
            </a:pPr>
            <a:r>
              <a:rPr lang="de-DE" dirty="0"/>
              <a:t>2) Notiere den Ablauf eines kognitiv aktivierenden Unterrichtsgesprächs, den Thomas Unruh vorstellt.   (Handout S. 7)</a:t>
            </a:r>
          </a:p>
          <a:p>
            <a:pPr>
              <a:lnSpc>
                <a:spcPct val="120000"/>
              </a:lnSpc>
            </a:pPr>
            <a:r>
              <a:rPr lang="de-DE" b="1" i="1" dirty="0"/>
              <a:t>Plenum:</a:t>
            </a:r>
            <a:r>
              <a:rPr lang="de-DE" dirty="0"/>
              <a:t> Besprechung der Ergebnisse, Fragen und Anmerkungen.</a:t>
            </a:r>
          </a:p>
        </p:txBody>
      </p:sp>
      <p:sp>
        <p:nvSpPr>
          <p:cNvPr id="7" name="Textfeld 6">
            <a:extLst>
              <a:ext uri="{FF2B5EF4-FFF2-40B4-BE49-F238E27FC236}">
                <a16:creationId xmlns:a16="http://schemas.microsoft.com/office/drawing/2014/main" id="{333D1F52-A6B2-41E9-95BC-9137443C6608}"/>
              </a:ext>
            </a:extLst>
          </p:cNvPr>
          <p:cNvSpPr txBox="1"/>
          <p:nvPr/>
        </p:nvSpPr>
        <p:spPr>
          <a:xfrm>
            <a:off x="486383" y="354208"/>
            <a:ext cx="8593609" cy="646331"/>
          </a:xfrm>
          <a:prstGeom prst="rect">
            <a:avLst/>
          </a:prstGeom>
          <a:noFill/>
        </p:spPr>
        <p:txBody>
          <a:bodyPr wrap="square" rtlCol="0">
            <a:spAutoFit/>
          </a:bodyPr>
          <a:lstStyle/>
          <a:p>
            <a:r>
              <a:rPr lang="de-DE" sz="3600" b="1" u="sng" dirty="0"/>
              <a:t>Kognitiv aktivierende Unterrichtsgespräche</a:t>
            </a:r>
          </a:p>
        </p:txBody>
      </p:sp>
      <p:pic>
        <p:nvPicPr>
          <p:cNvPr id="4" name="Grafik 3">
            <a:extLst>
              <a:ext uri="{FF2B5EF4-FFF2-40B4-BE49-F238E27FC236}">
                <a16:creationId xmlns:a16="http://schemas.microsoft.com/office/drawing/2014/main" id="{25BB37E7-39AE-ABF7-8188-AF5F0F17B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38" y="2266642"/>
            <a:ext cx="1760220" cy="1455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0745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0" indent="0">
              <a:lnSpc>
                <a:spcPct val="120000"/>
              </a:lnSpc>
              <a:buNone/>
            </a:pPr>
            <a:r>
              <a:rPr lang="de-DE" sz="1600" b="1" dirty="0">
                <a:latin typeface="+mn-lt"/>
              </a:rPr>
              <a:t>Sieben Schritte zu einem kognitiv aktivierenden Unterrichtsgespräch:</a:t>
            </a:r>
          </a:p>
          <a:p>
            <a:pPr marL="342900" indent="-342900">
              <a:lnSpc>
                <a:spcPct val="120000"/>
              </a:lnSpc>
              <a:buFont typeface="+mj-lt"/>
              <a:buAutoNum type="arabicPeriod"/>
            </a:pPr>
            <a:r>
              <a:rPr lang="de-DE" sz="1400" dirty="0">
                <a:latin typeface="+mn-lt"/>
              </a:rPr>
              <a:t>Unterrichtsgespräch ankündigen, auf Regeln verweisen.</a:t>
            </a:r>
          </a:p>
          <a:p>
            <a:pPr marL="342900" indent="-342900">
              <a:lnSpc>
                <a:spcPct val="120000"/>
              </a:lnSpc>
              <a:buFont typeface="+mj-lt"/>
              <a:buAutoNum type="arabicPeriod"/>
            </a:pPr>
            <a:r>
              <a:rPr lang="de-DE" sz="1400" dirty="0">
                <a:latin typeface="+mn-lt"/>
              </a:rPr>
              <a:t>Thema bzw. Fragestellung nennen (mündlich und schriftlich).</a:t>
            </a:r>
          </a:p>
          <a:p>
            <a:pPr marL="342900" indent="-342900">
              <a:lnSpc>
                <a:spcPct val="120000"/>
              </a:lnSpc>
              <a:buFont typeface="+mj-lt"/>
              <a:buAutoNum type="arabicPeriod"/>
            </a:pPr>
            <a:r>
              <a:rPr lang="de-DE" sz="1400" dirty="0">
                <a:latin typeface="+mn-lt"/>
              </a:rPr>
              <a:t>Schülern Zeit geben, sich auf das Thema bzw. die Fragestellung vorzubereiten: Murmelphase.</a:t>
            </a:r>
          </a:p>
          <a:p>
            <a:pPr marL="342900" indent="-342900">
              <a:lnSpc>
                <a:spcPct val="120000"/>
              </a:lnSpc>
              <a:buFont typeface="+mj-lt"/>
              <a:buAutoNum type="arabicPeriod"/>
            </a:pPr>
            <a:r>
              <a:rPr lang="de-DE" sz="1400" dirty="0">
                <a:latin typeface="+mn-lt"/>
              </a:rPr>
              <a:t>Beiträge der Schüler sammeln, Schüler können sich gegenseitig aufrufen („Meldekette“), Lehrkraft macht sich in dieser Phase nur Notizen.</a:t>
            </a:r>
          </a:p>
          <a:p>
            <a:pPr marL="342900" indent="-342900">
              <a:lnSpc>
                <a:spcPct val="120000"/>
              </a:lnSpc>
              <a:buFont typeface="+mj-lt"/>
              <a:buAutoNum type="arabicPeriod"/>
            </a:pPr>
            <a:r>
              <a:rPr lang="de-DE" sz="1400" dirty="0">
                <a:latin typeface="+mn-lt"/>
              </a:rPr>
              <a:t>Lehrkraft fasst die Beiträge der Schüler zusammen: kurz, sachlich, dicht an den Äußerungen der Schüler.</a:t>
            </a:r>
          </a:p>
          <a:p>
            <a:pPr marL="342900" indent="-342900">
              <a:lnSpc>
                <a:spcPct val="120000"/>
              </a:lnSpc>
              <a:buFont typeface="+mj-lt"/>
              <a:buAutoNum type="arabicPeriod"/>
            </a:pPr>
            <a:r>
              <a:rPr lang="de-DE" sz="1400" dirty="0">
                <a:latin typeface="+mn-lt"/>
              </a:rPr>
              <a:t>Auswertung der Beiträge: </a:t>
            </a:r>
            <a:r>
              <a:rPr lang="de-DE" sz="1400" i="1" dirty="0">
                <a:latin typeface="+mn-lt"/>
              </a:rPr>
              <a:t>Gibt es noch Klärungsbedarf? </a:t>
            </a:r>
            <a:r>
              <a:rPr lang="de-DE" sz="1400" dirty="0">
                <a:latin typeface="+mn-lt"/>
              </a:rPr>
              <a:t>Ergänzungen, berichtigen von Fehlern … Hier kann auch erneut bei Punkt 2 gestartet werden.</a:t>
            </a:r>
          </a:p>
          <a:p>
            <a:pPr marL="342900" indent="-342900">
              <a:lnSpc>
                <a:spcPct val="120000"/>
              </a:lnSpc>
              <a:buFont typeface="+mj-lt"/>
              <a:buAutoNum type="arabicPeriod"/>
            </a:pPr>
            <a:r>
              <a:rPr lang="de-DE" sz="1400" dirty="0">
                <a:latin typeface="+mn-lt"/>
              </a:rPr>
              <a:t>Abschluss der Gesprächs: </a:t>
            </a:r>
            <a:r>
              <a:rPr lang="de-DE" sz="1400" i="1" dirty="0">
                <a:latin typeface="+mn-lt"/>
              </a:rPr>
              <a:t>Was haben wir erfahren und geklärt? Wo stehen wir</a:t>
            </a:r>
            <a:r>
              <a:rPr lang="de-DE" sz="1600" i="1" dirty="0">
                <a:latin typeface="+mn-lt"/>
              </a:rPr>
              <a:t>?</a:t>
            </a:r>
          </a:p>
        </p:txBody>
      </p:sp>
      <p:sp>
        <p:nvSpPr>
          <p:cNvPr id="3" name="Titel 2"/>
          <p:cNvSpPr>
            <a:spLocks noGrp="1"/>
          </p:cNvSpPr>
          <p:nvPr>
            <p:ph type="title"/>
          </p:nvPr>
        </p:nvSpPr>
        <p:spPr>
          <a:xfrm>
            <a:off x="369651" y="113841"/>
            <a:ext cx="9970881" cy="1332000"/>
          </a:xfrm>
        </p:spPr>
        <p:txBody>
          <a:bodyPr>
            <a:normAutofit/>
          </a:bodyPr>
          <a:lstStyle/>
          <a:p>
            <a:r>
              <a:rPr lang="de-DE" sz="3600" b="1" u="sng" dirty="0">
                <a:latin typeface="+mn-lt"/>
              </a:rPr>
              <a:t>Kognitiv aktivierende Unterrichtsgespräche</a:t>
            </a:r>
          </a:p>
        </p:txBody>
      </p:sp>
    </p:spTree>
    <p:extLst>
      <p:ext uri="{BB962C8B-B14F-4D97-AF65-F5344CB8AC3E}">
        <p14:creationId xmlns:p14="http://schemas.microsoft.com/office/powerpoint/2010/main" val="360994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0" indent="0">
              <a:lnSpc>
                <a:spcPct val="120000"/>
              </a:lnSpc>
              <a:buNone/>
            </a:pPr>
            <a:r>
              <a:rPr lang="de-DE" b="1" dirty="0">
                <a:latin typeface="+mn-lt"/>
              </a:rPr>
              <a:t>Folgende Fragen müssen vorab geklärt werden:</a:t>
            </a:r>
          </a:p>
          <a:p>
            <a:pPr>
              <a:lnSpc>
                <a:spcPct val="120000"/>
              </a:lnSpc>
            </a:pPr>
            <a:endParaRPr lang="de-DE" i="1" dirty="0"/>
          </a:p>
          <a:p>
            <a:pPr>
              <a:lnSpc>
                <a:spcPct val="120000"/>
              </a:lnSpc>
            </a:pPr>
            <a:r>
              <a:rPr lang="de-DE" i="1" dirty="0">
                <a:latin typeface="+mn-lt"/>
              </a:rPr>
              <a:t>Macht ein Unterrichtsgespräch an dieser Stelle des Unterrichts Sinn?</a:t>
            </a:r>
            <a:r>
              <a:rPr lang="de-DE" dirty="0">
                <a:latin typeface="+mn-lt"/>
              </a:rPr>
              <a:t> </a:t>
            </a:r>
          </a:p>
          <a:p>
            <a:pPr>
              <a:lnSpc>
                <a:spcPct val="120000"/>
              </a:lnSpc>
            </a:pPr>
            <a:r>
              <a:rPr lang="de-DE" i="1" dirty="0">
                <a:latin typeface="+mn-lt"/>
              </a:rPr>
              <a:t>Was ist das Ziel des Unterrichtsgesprächs? </a:t>
            </a:r>
          </a:p>
          <a:p>
            <a:pPr>
              <a:lnSpc>
                <a:spcPct val="120000"/>
              </a:lnSpc>
            </a:pPr>
            <a:r>
              <a:rPr lang="de-DE" i="1" dirty="0">
                <a:latin typeface="+mn-lt"/>
              </a:rPr>
              <a:t>Handelt es sich um ein Gespräch oder um eine Lehrer-Info? </a:t>
            </a:r>
            <a:endParaRPr lang="de-DE" dirty="0">
              <a:latin typeface="+mn-lt"/>
            </a:endParaRPr>
          </a:p>
        </p:txBody>
      </p:sp>
      <p:sp>
        <p:nvSpPr>
          <p:cNvPr id="3" name="Titel 2"/>
          <p:cNvSpPr>
            <a:spLocks noGrp="1"/>
          </p:cNvSpPr>
          <p:nvPr>
            <p:ph type="title"/>
          </p:nvPr>
        </p:nvSpPr>
        <p:spPr>
          <a:xfrm>
            <a:off x="309630" y="186514"/>
            <a:ext cx="9241306" cy="1332000"/>
          </a:xfrm>
        </p:spPr>
        <p:txBody>
          <a:bodyPr>
            <a:normAutofit/>
          </a:bodyPr>
          <a:lstStyle/>
          <a:p>
            <a:r>
              <a:rPr lang="de-DE" sz="3600" b="1" u="sng" dirty="0">
                <a:latin typeface="+mn-lt"/>
              </a:rPr>
              <a:t>Kognitiv aktivierende Unterrichtsgespräche</a:t>
            </a:r>
          </a:p>
        </p:txBody>
      </p:sp>
    </p:spTree>
    <p:extLst>
      <p:ext uri="{BB962C8B-B14F-4D97-AF65-F5344CB8AC3E}">
        <p14:creationId xmlns:p14="http://schemas.microsoft.com/office/powerpoint/2010/main" val="3667605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0000" lnSpcReduction="20000"/>
          </a:bodyPr>
          <a:lstStyle/>
          <a:p>
            <a:pPr marL="0" indent="0">
              <a:lnSpc>
                <a:spcPct val="110000"/>
              </a:lnSpc>
              <a:buNone/>
            </a:pPr>
            <a:r>
              <a:rPr lang="de-DE" b="1" dirty="0">
                <a:latin typeface="+mn-lt"/>
              </a:rPr>
              <a:t>Kriterien für die Formulierung kognitiv aktivierender Gesprächsthemen:</a:t>
            </a:r>
          </a:p>
          <a:p>
            <a:pPr marL="0" indent="0">
              <a:lnSpc>
                <a:spcPct val="110000"/>
              </a:lnSpc>
              <a:buNone/>
            </a:pPr>
            <a:endParaRPr lang="de-DE" b="1" dirty="0">
              <a:latin typeface="+mn-lt"/>
            </a:endParaRPr>
          </a:p>
          <a:p>
            <a:pPr marL="0" indent="0">
              <a:lnSpc>
                <a:spcPct val="110000"/>
              </a:lnSpc>
              <a:buNone/>
            </a:pPr>
            <a:r>
              <a:rPr lang="de-DE" b="1" dirty="0">
                <a:latin typeface="+mn-lt"/>
              </a:rPr>
              <a:t>Das Thema bzw. die Fragestellung …</a:t>
            </a:r>
          </a:p>
          <a:p>
            <a:pPr>
              <a:lnSpc>
                <a:spcPct val="110000"/>
              </a:lnSpc>
            </a:pPr>
            <a:r>
              <a:rPr lang="de-DE" dirty="0">
                <a:latin typeface="+mn-lt"/>
              </a:rPr>
              <a:t>muss klar fokussieren: Wozu genau sollen sich die Schüler äußern?</a:t>
            </a:r>
          </a:p>
          <a:p>
            <a:pPr>
              <a:lnSpc>
                <a:spcPct val="110000"/>
              </a:lnSpc>
            </a:pPr>
            <a:r>
              <a:rPr lang="de-DE" dirty="0">
                <a:latin typeface="+mn-lt"/>
              </a:rPr>
              <a:t>muss offen genug sein, dass sich möglichst viele Schüler dazu äußern können.</a:t>
            </a:r>
          </a:p>
          <a:p>
            <a:pPr>
              <a:lnSpc>
                <a:spcPct val="110000"/>
              </a:lnSpc>
            </a:pPr>
            <a:r>
              <a:rPr lang="de-DE" dirty="0">
                <a:latin typeface="+mn-lt"/>
              </a:rPr>
              <a:t>muss so eindeutig und klar formuliert sein, dass „Nachbessern“ überflüssig ist.</a:t>
            </a:r>
          </a:p>
          <a:p>
            <a:pPr marL="457200" lvl="1" indent="0">
              <a:lnSpc>
                <a:spcPct val="110000"/>
              </a:lnSpc>
              <a:buNone/>
            </a:pPr>
            <a:endParaRPr lang="de-DE" dirty="0">
              <a:latin typeface="+mn-lt"/>
            </a:endParaRPr>
          </a:p>
          <a:p>
            <a:pPr marL="457200" lvl="1" indent="0">
              <a:lnSpc>
                <a:spcPct val="110000"/>
              </a:lnSpc>
              <a:buNone/>
            </a:pPr>
            <a:r>
              <a:rPr lang="de-DE" b="1" dirty="0">
                <a:latin typeface="+mn-lt"/>
              </a:rPr>
              <a:t>Tipp: Bei der Vorbereitung bereits überlegen, was man selbst als Lehrkraft dazu sagen könnte.</a:t>
            </a:r>
          </a:p>
        </p:txBody>
      </p:sp>
      <p:sp>
        <p:nvSpPr>
          <p:cNvPr id="3" name="Titel 2"/>
          <p:cNvSpPr>
            <a:spLocks noGrp="1"/>
          </p:cNvSpPr>
          <p:nvPr>
            <p:ph type="title"/>
          </p:nvPr>
        </p:nvSpPr>
        <p:spPr>
          <a:xfrm>
            <a:off x="612813" y="225425"/>
            <a:ext cx="8385272" cy="1332000"/>
          </a:xfrm>
        </p:spPr>
        <p:txBody>
          <a:bodyPr>
            <a:normAutofit/>
          </a:bodyPr>
          <a:lstStyle/>
          <a:p>
            <a:r>
              <a:rPr lang="de-DE" sz="3600" b="1" u="sng" dirty="0">
                <a:latin typeface="+mn-lt"/>
              </a:rPr>
              <a:t>Kognitiv aktivierende Unterrichtsgespräche</a:t>
            </a:r>
          </a:p>
        </p:txBody>
      </p:sp>
    </p:spTree>
    <p:extLst>
      <p:ext uri="{BB962C8B-B14F-4D97-AF65-F5344CB8AC3E}">
        <p14:creationId xmlns:p14="http://schemas.microsoft.com/office/powerpoint/2010/main" val="3354354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2000" y="1251287"/>
            <a:ext cx="7920000" cy="4012786"/>
          </a:xfrm>
        </p:spPr>
        <p:txBody>
          <a:bodyPr>
            <a:normAutofit lnSpcReduction="10000"/>
          </a:bodyPr>
          <a:lstStyle/>
          <a:p>
            <a:pPr marL="0" indent="0">
              <a:lnSpc>
                <a:spcPct val="100000"/>
              </a:lnSpc>
              <a:buNone/>
            </a:pPr>
            <a:endParaRPr lang="de-DE" sz="3200" b="1" dirty="0">
              <a:latin typeface="+mn-lt"/>
            </a:endParaRPr>
          </a:p>
          <a:p>
            <a:pPr>
              <a:lnSpc>
                <a:spcPct val="100000"/>
              </a:lnSpc>
            </a:pPr>
            <a:endParaRPr lang="de-DE" sz="2400" dirty="0">
              <a:latin typeface="+mn-lt"/>
            </a:endParaRPr>
          </a:p>
          <a:p>
            <a:pPr>
              <a:lnSpc>
                <a:spcPct val="100000"/>
              </a:lnSpc>
            </a:pPr>
            <a:r>
              <a:rPr lang="de-DE" sz="2400" dirty="0">
                <a:latin typeface="+mn-lt"/>
              </a:rPr>
              <a:t>sind Handlungsanweisungen,</a:t>
            </a:r>
          </a:p>
          <a:p>
            <a:pPr>
              <a:lnSpc>
                <a:spcPct val="100000"/>
              </a:lnSpc>
            </a:pPr>
            <a:r>
              <a:rPr lang="de-DE" sz="2400" dirty="0">
                <a:latin typeface="+mn-lt"/>
              </a:rPr>
              <a:t>sind komplexer als Aufgaben,</a:t>
            </a:r>
          </a:p>
          <a:p>
            <a:pPr>
              <a:lnSpc>
                <a:spcPct val="100000"/>
              </a:lnSpc>
            </a:pPr>
            <a:r>
              <a:rPr lang="de-DE" sz="2400" dirty="0">
                <a:latin typeface="+mn-lt"/>
              </a:rPr>
              <a:t>sollten klar, kurz und präzise formuliert sein,</a:t>
            </a:r>
          </a:p>
          <a:p>
            <a:pPr>
              <a:lnSpc>
                <a:spcPct val="100000"/>
              </a:lnSpc>
            </a:pPr>
            <a:r>
              <a:rPr lang="de-DE" sz="2400" dirty="0">
                <a:latin typeface="+mn-lt"/>
              </a:rPr>
              <a:t>sollten mit einem Operator beginnen,</a:t>
            </a:r>
          </a:p>
          <a:p>
            <a:pPr>
              <a:lnSpc>
                <a:spcPct val="100000"/>
              </a:lnSpc>
            </a:pPr>
            <a:r>
              <a:rPr lang="de-DE" sz="2400" dirty="0">
                <a:latin typeface="+mn-lt"/>
              </a:rPr>
              <a:t>sollten erst erteilt werden, wenn alle aufmerksam sind,</a:t>
            </a:r>
          </a:p>
          <a:p>
            <a:pPr>
              <a:lnSpc>
                <a:spcPct val="100000"/>
              </a:lnSpc>
            </a:pPr>
            <a:r>
              <a:rPr lang="de-DE" sz="2400" dirty="0">
                <a:latin typeface="+mn-lt"/>
              </a:rPr>
              <a:t>sollten mündlich und schriftlich erteilt werden.</a:t>
            </a:r>
          </a:p>
          <a:p>
            <a:endParaRPr lang="de-DE" dirty="0">
              <a:latin typeface="+mn-lt"/>
            </a:endParaRPr>
          </a:p>
          <a:p>
            <a:endParaRPr lang="de-DE" dirty="0"/>
          </a:p>
        </p:txBody>
      </p:sp>
      <p:sp>
        <p:nvSpPr>
          <p:cNvPr id="3" name="Titel 2"/>
          <p:cNvSpPr>
            <a:spLocks noGrp="1"/>
          </p:cNvSpPr>
          <p:nvPr>
            <p:ph type="title"/>
          </p:nvPr>
        </p:nvSpPr>
        <p:spPr/>
        <p:txBody>
          <a:bodyPr/>
          <a:lstStyle/>
          <a:p>
            <a:r>
              <a:rPr lang="de-DE" b="1" u="sng" dirty="0">
                <a:latin typeface="+mn-lt"/>
              </a:rPr>
              <a:t>Arbeitsaufträge</a:t>
            </a:r>
          </a:p>
        </p:txBody>
      </p:sp>
      <p:sp>
        <p:nvSpPr>
          <p:cNvPr id="4" name="Textfeld 3"/>
          <p:cNvSpPr txBox="1"/>
          <p:nvPr/>
        </p:nvSpPr>
        <p:spPr>
          <a:xfrm>
            <a:off x="694944" y="6117336"/>
            <a:ext cx="4940968" cy="553998"/>
          </a:xfrm>
          <a:prstGeom prst="rect">
            <a:avLst/>
          </a:prstGeom>
          <a:noFill/>
        </p:spPr>
        <p:txBody>
          <a:bodyPr wrap="none" rtlCol="0">
            <a:spAutoFit/>
          </a:bodyPr>
          <a:lstStyle/>
          <a:p>
            <a:r>
              <a:rPr lang="de-DE" sz="1200" dirty="0"/>
              <a:t>(Vgl. Günther Hoppe: Handbuch Quereinsteiger. Frankfurt/M. 2021. S. 170ff)</a:t>
            </a:r>
          </a:p>
          <a:p>
            <a:endParaRPr lang="de-DE" dirty="0"/>
          </a:p>
        </p:txBody>
      </p:sp>
    </p:spTree>
    <p:extLst>
      <p:ext uri="{BB962C8B-B14F-4D97-AF65-F5344CB8AC3E}">
        <p14:creationId xmlns:p14="http://schemas.microsoft.com/office/powerpoint/2010/main" val="316683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3600" b="1" u="sng" dirty="0">
                <a:latin typeface="+mn-lt"/>
              </a:rPr>
              <a:t>Allgemeiner Austausch: Wie geht es mir heute, kurz vor den Ferien?</a:t>
            </a:r>
          </a:p>
        </p:txBody>
      </p:sp>
      <p:sp>
        <p:nvSpPr>
          <p:cNvPr id="8" name="Textfeld 7"/>
          <p:cNvSpPr txBox="1"/>
          <p:nvPr/>
        </p:nvSpPr>
        <p:spPr>
          <a:xfrm>
            <a:off x="286327" y="6173788"/>
            <a:ext cx="4966609" cy="369332"/>
          </a:xfrm>
          <a:prstGeom prst="rect">
            <a:avLst/>
          </a:prstGeom>
          <a:noFill/>
        </p:spPr>
        <p:txBody>
          <a:bodyPr wrap="square" rtlCol="0">
            <a:spAutoFit/>
          </a:bodyPr>
          <a:lstStyle/>
          <a:p>
            <a:r>
              <a:rPr lang="de-DE" dirty="0"/>
              <a:t>Wer mag beginnen ….ihr kommt eh alle dran….</a:t>
            </a:r>
          </a:p>
        </p:txBody>
      </p:sp>
      <p:sp>
        <p:nvSpPr>
          <p:cNvPr id="5" name="Inhaltsplatzhalter 4">
            <a:extLst>
              <a:ext uri="{FF2B5EF4-FFF2-40B4-BE49-F238E27FC236}">
                <a16:creationId xmlns:a16="http://schemas.microsoft.com/office/drawing/2014/main" id="{9D208262-7219-7711-6427-67C15B828993}"/>
              </a:ext>
            </a:extLst>
          </p:cNvPr>
          <p:cNvSpPr>
            <a:spLocks noGrp="1"/>
          </p:cNvSpPr>
          <p:nvPr>
            <p:ph idx="1"/>
          </p:nvPr>
        </p:nvSpPr>
        <p:spPr>
          <a:xfrm>
            <a:off x="4182895" y="1721796"/>
            <a:ext cx="4466650" cy="4328808"/>
          </a:xfrm>
        </p:spPr>
        <p:txBody>
          <a:bodyPr>
            <a:noAutofit/>
          </a:bodyPr>
          <a:lstStyle/>
          <a:p>
            <a:r>
              <a:rPr lang="de-DE" sz="2400" dirty="0">
                <a:latin typeface="+mn-lt"/>
              </a:rPr>
              <a:t>Ihr könnt euch einem der Bilder zuordnen ;-)</a:t>
            </a:r>
          </a:p>
          <a:p>
            <a:r>
              <a:rPr lang="de-DE" sz="2400" dirty="0">
                <a:latin typeface="+mn-lt"/>
              </a:rPr>
              <a:t>Was lief gut die letzten Wochen?</a:t>
            </a:r>
          </a:p>
          <a:p>
            <a:r>
              <a:rPr lang="de-DE" sz="2400" dirty="0">
                <a:latin typeface="+mn-lt"/>
              </a:rPr>
              <a:t>Was lief nicht optimal?</a:t>
            </a:r>
          </a:p>
          <a:p>
            <a:r>
              <a:rPr lang="de-DE" sz="2400" dirty="0">
                <a:latin typeface="+mn-lt"/>
              </a:rPr>
              <a:t>Wo habt ihr Fortschritte gemacht?</a:t>
            </a:r>
          </a:p>
          <a:p>
            <a:r>
              <a:rPr lang="de-DE" sz="2400" dirty="0">
                <a:latin typeface="+mn-lt"/>
              </a:rPr>
              <a:t>Was liegt euch auf der Seele?</a:t>
            </a:r>
          </a:p>
          <a:p>
            <a:r>
              <a:rPr lang="de-DE" sz="2400" dirty="0">
                <a:latin typeface="+mn-lt"/>
              </a:rPr>
              <a:t>Wann hast du das letzte Mal richtig gelacht in der Schule?</a:t>
            </a:r>
          </a:p>
        </p:txBody>
      </p:sp>
      <p:pic>
        <p:nvPicPr>
          <p:cNvPr id="17" name="Grafik 16">
            <a:extLst>
              <a:ext uri="{FF2B5EF4-FFF2-40B4-BE49-F238E27FC236}">
                <a16:creationId xmlns:a16="http://schemas.microsoft.com/office/drawing/2014/main" id="{655AFC18-BEBE-5778-6586-96567B69B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6398" y="6064510"/>
            <a:ext cx="610251" cy="610251"/>
          </a:xfrm>
          <a:prstGeom prst="rect">
            <a:avLst/>
          </a:prstGeom>
        </p:spPr>
      </p:pic>
      <p:pic>
        <p:nvPicPr>
          <p:cNvPr id="6" name="Grafik 5">
            <a:extLst>
              <a:ext uri="{FF2B5EF4-FFF2-40B4-BE49-F238E27FC236}">
                <a16:creationId xmlns:a16="http://schemas.microsoft.com/office/drawing/2014/main" id="{199A13E0-5207-4E4A-CD8E-9AFD048EA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 y="1666703"/>
            <a:ext cx="4160520" cy="4160520"/>
          </a:xfrm>
          <a:prstGeom prst="rect">
            <a:avLst/>
          </a:prstGeom>
        </p:spPr>
      </p:pic>
    </p:spTree>
    <p:extLst>
      <p:ext uri="{BB962C8B-B14F-4D97-AF65-F5344CB8AC3E}">
        <p14:creationId xmlns:p14="http://schemas.microsoft.com/office/powerpoint/2010/main" val="2370001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514350" indent="-514350">
              <a:buFont typeface="+mj-lt"/>
              <a:buAutoNum type="arabicPeriod"/>
            </a:pPr>
            <a:endParaRPr lang="de-DE" sz="2400" dirty="0"/>
          </a:p>
          <a:p>
            <a:pPr marL="514350" indent="-514350">
              <a:buFont typeface="+mj-lt"/>
              <a:buAutoNum type="arabicPeriod"/>
            </a:pPr>
            <a:r>
              <a:rPr lang="de-DE" sz="2400" dirty="0">
                <a:latin typeface="+mn-lt"/>
              </a:rPr>
              <a:t>Arbeitsauftrag visualisieren.</a:t>
            </a:r>
          </a:p>
          <a:p>
            <a:pPr marL="514350" indent="-514350">
              <a:buFont typeface="+mj-lt"/>
              <a:buAutoNum type="arabicPeriod"/>
            </a:pPr>
            <a:r>
              <a:rPr lang="de-DE" sz="2400" dirty="0">
                <a:latin typeface="+mn-lt"/>
              </a:rPr>
              <a:t>Arbeitsauftrag vorlesen (lassen).</a:t>
            </a:r>
          </a:p>
          <a:p>
            <a:pPr marL="514350" indent="-514350">
              <a:buFont typeface="+mj-lt"/>
              <a:buAutoNum type="arabicPeriod"/>
            </a:pPr>
            <a:r>
              <a:rPr lang="de-DE" sz="2400" dirty="0">
                <a:latin typeface="+mn-lt"/>
              </a:rPr>
              <a:t>Ein Schüler wiederholt den Auftrag mit eigenen Worten.</a:t>
            </a:r>
          </a:p>
          <a:p>
            <a:pPr marL="514350" indent="-514350">
              <a:buFont typeface="+mj-lt"/>
              <a:buAutoNum type="arabicPeriod"/>
            </a:pPr>
            <a:r>
              <a:rPr lang="de-DE" sz="2400" dirty="0">
                <a:latin typeface="+mn-lt"/>
              </a:rPr>
              <a:t>Schüler können Fragen stellen.</a:t>
            </a:r>
          </a:p>
          <a:p>
            <a:pPr marL="514350" indent="-514350">
              <a:buFont typeface="+mj-lt"/>
              <a:buAutoNum type="arabicPeriod"/>
            </a:pPr>
            <a:r>
              <a:rPr lang="de-DE" sz="2400" dirty="0">
                <a:latin typeface="+mn-lt"/>
              </a:rPr>
              <a:t>Ein Startsignal geben: </a:t>
            </a:r>
            <a:r>
              <a:rPr lang="de-DE" sz="2400" i="1" dirty="0">
                <a:latin typeface="+mn-lt"/>
              </a:rPr>
              <a:t>„Los geht‘s!“</a:t>
            </a:r>
          </a:p>
        </p:txBody>
      </p:sp>
      <p:sp>
        <p:nvSpPr>
          <p:cNvPr id="3" name="Titel 2"/>
          <p:cNvSpPr>
            <a:spLocks noGrp="1"/>
          </p:cNvSpPr>
          <p:nvPr>
            <p:ph type="title"/>
          </p:nvPr>
        </p:nvSpPr>
        <p:spPr/>
        <p:txBody>
          <a:bodyPr/>
          <a:lstStyle/>
          <a:p>
            <a:r>
              <a:rPr lang="de-DE" b="1" u="sng" dirty="0">
                <a:latin typeface="+mn-lt"/>
              </a:rPr>
              <a:t>Erteilen von Arbeitsaufträgen</a:t>
            </a:r>
          </a:p>
        </p:txBody>
      </p:sp>
    </p:spTree>
    <p:extLst>
      <p:ext uri="{BB962C8B-B14F-4D97-AF65-F5344CB8AC3E}">
        <p14:creationId xmlns:p14="http://schemas.microsoft.com/office/powerpoint/2010/main" val="2551718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62500" lnSpcReduction="20000"/>
          </a:bodyPr>
          <a:lstStyle/>
          <a:p>
            <a:pPr marL="0" indent="0">
              <a:lnSpc>
                <a:spcPct val="120000"/>
              </a:lnSpc>
              <a:buNone/>
            </a:pPr>
            <a:r>
              <a:rPr lang="de-DE" sz="3400" b="1" dirty="0">
                <a:latin typeface="+mn-lt"/>
              </a:rPr>
              <a:t>Mögliche Fehler bei der Formulierung von Arbeitsaufträgen:</a:t>
            </a:r>
          </a:p>
          <a:p>
            <a:pPr marL="0" indent="0">
              <a:lnSpc>
                <a:spcPct val="120000"/>
              </a:lnSpc>
              <a:buNone/>
            </a:pPr>
            <a:endParaRPr lang="de-DE" sz="3400" b="1" dirty="0">
              <a:latin typeface="+mn-lt"/>
            </a:endParaRPr>
          </a:p>
          <a:p>
            <a:pPr>
              <a:lnSpc>
                <a:spcPct val="120000"/>
              </a:lnSpc>
            </a:pPr>
            <a:r>
              <a:rPr lang="de-DE" dirty="0">
                <a:latin typeface="+mn-lt"/>
              </a:rPr>
              <a:t>Arbeitsaufträge werden zu vielschrittig formuliert.</a:t>
            </a:r>
          </a:p>
          <a:p>
            <a:pPr>
              <a:lnSpc>
                <a:spcPct val="120000"/>
              </a:lnSpc>
            </a:pPr>
            <a:r>
              <a:rPr lang="de-DE" dirty="0">
                <a:latin typeface="+mn-lt"/>
              </a:rPr>
              <a:t>Schülerinnen und Schüler sind während der Erteilung des Arbeitsauftrages nicht aufmerksam.</a:t>
            </a:r>
          </a:p>
          <a:p>
            <a:pPr>
              <a:lnSpc>
                <a:spcPct val="120000"/>
              </a:lnSpc>
            </a:pPr>
            <a:r>
              <a:rPr lang="de-DE" dirty="0">
                <a:latin typeface="+mn-lt"/>
              </a:rPr>
              <a:t>Vermischung von Organisation und Arbeitsauftrag (z. B. Organisation von Gruppen, Lernumgebung etc.).</a:t>
            </a:r>
          </a:p>
          <a:p>
            <a:pPr>
              <a:lnSpc>
                <a:spcPct val="120000"/>
              </a:lnSpc>
            </a:pPr>
            <a:r>
              <a:rPr lang="de-DE" dirty="0">
                <a:latin typeface="+mn-lt"/>
              </a:rPr>
              <a:t>Arbeitsaufträge sind unverständlich für Schüler.</a:t>
            </a:r>
          </a:p>
          <a:p>
            <a:pPr>
              <a:lnSpc>
                <a:spcPct val="120000"/>
              </a:lnSpc>
            </a:pPr>
            <a:r>
              <a:rPr lang="de-DE" dirty="0">
                <a:latin typeface="+mn-lt"/>
              </a:rPr>
              <a:t>Ein Teil der Schüler fühlt sich nicht angesprochen, z. B. bei „schlechter Stimmung“ oder zu unverbindlichem Auftrag.</a:t>
            </a:r>
          </a:p>
        </p:txBody>
      </p:sp>
      <p:sp>
        <p:nvSpPr>
          <p:cNvPr id="3" name="Titel 2"/>
          <p:cNvSpPr>
            <a:spLocks noGrp="1"/>
          </p:cNvSpPr>
          <p:nvPr>
            <p:ph type="title"/>
          </p:nvPr>
        </p:nvSpPr>
        <p:spPr/>
        <p:txBody>
          <a:bodyPr>
            <a:normAutofit/>
          </a:bodyPr>
          <a:lstStyle/>
          <a:p>
            <a:r>
              <a:rPr lang="de-DE" sz="4000" b="1" u="sng" dirty="0">
                <a:latin typeface="+mn-lt"/>
              </a:rPr>
              <a:t>Arbeitsaufträge: Fehler vermeiden</a:t>
            </a:r>
          </a:p>
        </p:txBody>
      </p:sp>
      <p:sp>
        <p:nvSpPr>
          <p:cNvPr id="5" name="Textfeld 4"/>
          <p:cNvSpPr txBox="1"/>
          <p:nvPr/>
        </p:nvSpPr>
        <p:spPr>
          <a:xfrm>
            <a:off x="649224" y="6053328"/>
            <a:ext cx="4793556" cy="646331"/>
          </a:xfrm>
          <a:prstGeom prst="rect">
            <a:avLst/>
          </a:prstGeom>
          <a:noFill/>
        </p:spPr>
        <p:txBody>
          <a:bodyPr wrap="none" rtlCol="0">
            <a:spAutoFit/>
          </a:bodyPr>
          <a:lstStyle/>
          <a:p>
            <a:r>
              <a:rPr lang="de-DE" sz="1200" dirty="0"/>
              <a:t>(Vgl. Der Lehrerfreund: Guter Unterricht. Bessere Arbeitsaufträge.</a:t>
            </a:r>
          </a:p>
          <a:p>
            <a:r>
              <a:rPr lang="de-DE" sz="1200" dirty="0">
                <a:hlinkClick r:id="rId2"/>
              </a:rPr>
              <a:t>https://www.lehrerfreund.de/schule/1s/arbeitsauftraege-unterricht/3163</a:t>
            </a:r>
            <a:endParaRPr lang="de-DE" sz="1200" dirty="0"/>
          </a:p>
          <a:p>
            <a:r>
              <a:rPr lang="de-DE" sz="1200" dirty="0"/>
              <a:t>Zugriff am 14.03.21)</a:t>
            </a:r>
          </a:p>
        </p:txBody>
      </p:sp>
    </p:spTree>
    <p:extLst>
      <p:ext uri="{BB962C8B-B14F-4D97-AF65-F5344CB8AC3E}">
        <p14:creationId xmlns:p14="http://schemas.microsoft.com/office/powerpoint/2010/main" val="3747549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3200" b="1" dirty="0">
                <a:latin typeface="+mn-lt"/>
              </a:rPr>
              <a:t>Aufgabe:</a:t>
            </a:r>
          </a:p>
          <a:p>
            <a:endParaRPr lang="de-DE" dirty="0">
              <a:latin typeface="+mn-lt"/>
            </a:endParaRPr>
          </a:p>
          <a:p>
            <a:pPr>
              <a:lnSpc>
                <a:spcPct val="100000"/>
              </a:lnSpc>
            </a:pPr>
            <a:r>
              <a:rPr lang="de-DE" sz="2400" b="1" i="1" dirty="0">
                <a:latin typeface="+mn-lt"/>
              </a:rPr>
              <a:t>EA:</a:t>
            </a:r>
            <a:r>
              <a:rPr lang="de-DE" sz="2400" dirty="0">
                <a:latin typeface="+mn-lt"/>
              </a:rPr>
              <a:t> Lies dir die verschiedenen Arbeitsaufträge durch und markiere diejenigen, die klar formuliert sind und die zu einer Aktivierung aller Lernenden führen.</a:t>
            </a:r>
          </a:p>
          <a:p>
            <a:pPr>
              <a:lnSpc>
                <a:spcPct val="100000"/>
              </a:lnSpc>
            </a:pPr>
            <a:r>
              <a:rPr lang="de-DE" sz="2400" dirty="0">
                <a:latin typeface="+mn-lt"/>
              </a:rPr>
              <a:t>Benenne Gemeinsamkeiten der gut gelungenen Arbeitsaufträge.</a:t>
            </a:r>
          </a:p>
          <a:p>
            <a:endParaRPr lang="de-DE" dirty="0"/>
          </a:p>
        </p:txBody>
      </p:sp>
      <p:sp>
        <p:nvSpPr>
          <p:cNvPr id="3" name="Titel 2"/>
          <p:cNvSpPr>
            <a:spLocks noGrp="1"/>
          </p:cNvSpPr>
          <p:nvPr>
            <p:ph type="title"/>
          </p:nvPr>
        </p:nvSpPr>
        <p:spPr/>
        <p:txBody>
          <a:bodyPr>
            <a:normAutofit/>
          </a:bodyPr>
          <a:lstStyle/>
          <a:p>
            <a:r>
              <a:rPr lang="de-DE" sz="3600" b="1" u="sng" dirty="0">
                <a:latin typeface="+mn-lt"/>
              </a:rPr>
              <a:t>Arbeitsaufträge formulieren</a:t>
            </a:r>
          </a:p>
        </p:txBody>
      </p:sp>
    </p:spTree>
    <p:extLst>
      <p:ext uri="{BB962C8B-B14F-4D97-AF65-F5344CB8AC3E}">
        <p14:creationId xmlns:p14="http://schemas.microsoft.com/office/powerpoint/2010/main" val="2606926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6459" y="1849275"/>
            <a:ext cx="8891081" cy="4012786"/>
          </a:xfrm>
        </p:spPr>
        <p:txBody>
          <a:bodyPr>
            <a:noAutofit/>
          </a:bodyPr>
          <a:lstStyle/>
          <a:p>
            <a:pPr marL="514350" indent="-514350">
              <a:lnSpc>
                <a:spcPct val="120000"/>
              </a:lnSpc>
              <a:buFont typeface="+mj-lt"/>
              <a:buAutoNum type="arabicPeriod"/>
            </a:pPr>
            <a:r>
              <a:rPr lang="de-DE" sz="1600" dirty="0">
                <a:latin typeface="+mn-lt"/>
              </a:rPr>
              <a:t>Wer kann mir sagen, was wir in der letzten Stunde gelernt haben?</a:t>
            </a:r>
          </a:p>
          <a:p>
            <a:pPr marL="514350" indent="-514350">
              <a:lnSpc>
                <a:spcPct val="120000"/>
              </a:lnSpc>
              <a:buFont typeface="+mj-lt"/>
              <a:buAutoNum type="arabicPeriod"/>
            </a:pPr>
            <a:r>
              <a:rPr lang="de-DE" sz="1600" dirty="0">
                <a:latin typeface="+mn-lt"/>
              </a:rPr>
              <a:t>Denke eine Minute alleine nach, was wir in der letzten Stunde zum … erarbeitet haben. Tausche dich anschließend zwei Minuten mit deinem Partner aus. Dann werde ich jemanden aufrufen.</a:t>
            </a:r>
          </a:p>
          <a:p>
            <a:pPr marL="514350" indent="-514350">
              <a:lnSpc>
                <a:spcPct val="120000"/>
              </a:lnSpc>
              <a:buFont typeface="+mj-lt"/>
              <a:buAutoNum type="arabicPeriod"/>
            </a:pPr>
            <a:r>
              <a:rPr lang="de-DE" sz="1600" dirty="0">
                <a:latin typeface="+mn-lt"/>
              </a:rPr>
              <a:t>Ihr habt jetzt 20 Minuten an der Aufgabe gearbeitet. Wer kann mir die Ergebnisse aus der Gruppenarbeit vorstellen?</a:t>
            </a:r>
          </a:p>
          <a:p>
            <a:pPr marL="514350" indent="-514350">
              <a:lnSpc>
                <a:spcPct val="120000"/>
              </a:lnSpc>
              <a:buFont typeface="+mj-lt"/>
              <a:buAutoNum type="arabicPeriod"/>
            </a:pPr>
            <a:r>
              <a:rPr lang="de-DE" sz="1600" dirty="0">
                <a:latin typeface="+mn-lt"/>
              </a:rPr>
              <a:t>Lies  den Text und markiere fünf Schlüsselbegriffe. Vergleiche anschließend mit deinem Partner und begründe deine Wahl. Einigt euch gemeinsam auf fünf Begriffe. Ihr habt 10 Minuten Zeit. Danach muss jemand das Ergebnis in der Klasse vorstellen und begründen.</a:t>
            </a:r>
          </a:p>
          <a:p>
            <a:pPr marL="514350" indent="-514350">
              <a:lnSpc>
                <a:spcPct val="120000"/>
              </a:lnSpc>
              <a:buFont typeface="+mj-lt"/>
              <a:buAutoNum type="arabicPeriod"/>
            </a:pPr>
            <a:r>
              <a:rPr lang="de-DE" sz="1600" dirty="0">
                <a:latin typeface="+mn-lt"/>
              </a:rPr>
              <a:t>Jeder überlegt bitte, was … bedeutet. Das haben wir letzte Woche gemeinsam besprochen.</a:t>
            </a:r>
          </a:p>
          <a:p>
            <a:pPr marL="514350" indent="-514350">
              <a:lnSpc>
                <a:spcPct val="120000"/>
              </a:lnSpc>
              <a:buFont typeface="+mj-lt"/>
              <a:buAutoNum type="arabicPeriod"/>
            </a:pPr>
            <a:r>
              <a:rPr lang="de-DE" sz="1600" dirty="0">
                <a:latin typeface="+mn-lt"/>
              </a:rPr>
              <a:t>Denke für dich nach und schreibe auf, was … bedeutet. Vergleiche anschließend dein Ergebnis mit dem Partner. Nach fünf Minuten werde ich jemanden aufrufen.</a:t>
            </a:r>
          </a:p>
        </p:txBody>
      </p:sp>
      <p:sp>
        <p:nvSpPr>
          <p:cNvPr id="3" name="Titel 2"/>
          <p:cNvSpPr>
            <a:spLocks noGrp="1"/>
          </p:cNvSpPr>
          <p:nvPr>
            <p:ph type="title"/>
          </p:nvPr>
        </p:nvSpPr>
        <p:spPr/>
        <p:txBody>
          <a:bodyPr>
            <a:normAutofit/>
          </a:bodyPr>
          <a:lstStyle/>
          <a:p>
            <a:r>
              <a:rPr lang="de-DE" sz="3600" b="1" u="sng" dirty="0">
                <a:latin typeface="+mn-lt"/>
              </a:rPr>
              <a:t>Arbeitsaufträge formulieren</a:t>
            </a:r>
          </a:p>
        </p:txBody>
      </p:sp>
      <p:sp>
        <p:nvSpPr>
          <p:cNvPr id="5" name="Textfeld 4"/>
          <p:cNvSpPr txBox="1"/>
          <p:nvPr/>
        </p:nvSpPr>
        <p:spPr>
          <a:xfrm>
            <a:off x="576071" y="6153912"/>
            <a:ext cx="5522537" cy="461665"/>
          </a:xfrm>
          <a:prstGeom prst="rect">
            <a:avLst/>
          </a:prstGeom>
          <a:noFill/>
        </p:spPr>
        <p:txBody>
          <a:bodyPr wrap="none" rtlCol="0">
            <a:spAutoFit/>
          </a:bodyPr>
          <a:lstStyle/>
          <a:p>
            <a:r>
              <a:rPr lang="de-DE" sz="1200" dirty="0"/>
              <a:t>(Vgl. Ludger Brüning/Tobias Saum: Erfolgreich unterrichten durch kooperatives Lernen.</a:t>
            </a:r>
          </a:p>
          <a:p>
            <a:r>
              <a:rPr lang="de-DE" sz="1200" dirty="0"/>
              <a:t>Strategien zur Schüleraktivierung. Essen 2009. S. 12ff)</a:t>
            </a:r>
          </a:p>
        </p:txBody>
      </p:sp>
    </p:spTree>
    <p:extLst>
      <p:ext uri="{BB962C8B-B14F-4D97-AF65-F5344CB8AC3E}">
        <p14:creationId xmlns:p14="http://schemas.microsoft.com/office/powerpoint/2010/main" val="1766378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74971" y="1834947"/>
            <a:ext cx="8668999" cy="4012786"/>
          </a:xfrm>
        </p:spPr>
        <p:txBody>
          <a:bodyPr>
            <a:normAutofit fontScale="70000" lnSpcReduction="20000"/>
          </a:bodyPr>
          <a:lstStyle/>
          <a:p>
            <a:pPr marL="0" indent="0">
              <a:lnSpc>
                <a:spcPct val="120000"/>
              </a:lnSpc>
              <a:buNone/>
            </a:pPr>
            <a:r>
              <a:rPr lang="de-DE" b="1" dirty="0">
                <a:latin typeface="+mn-lt"/>
              </a:rPr>
              <a:t>In den gelungenen Arbeitsanweisungen werden die Grundprinzipien des kooperativen Lernens sichtbar:</a:t>
            </a:r>
          </a:p>
          <a:p>
            <a:pPr>
              <a:lnSpc>
                <a:spcPct val="120000"/>
              </a:lnSpc>
            </a:pPr>
            <a:endParaRPr lang="de-DE" dirty="0">
              <a:latin typeface="+mn-lt"/>
            </a:endParaRPr>
          </a:p>
          <a:p>
            <a:pPr>
              <a:lnSpc>
                <a:spcPct val="120000"/>
              </a:lnSpc>
            </a:pPr>
            <a:r>
              <a:rPr lang="de-DE" dirty="0">
                <a:latin typeface="+mn-lt"/>
              </a:rPr>
              <a:t>Individuelle </a:t>
            </a:r>
            <a:r>
              <a:rPr lang="de-DE" b="1" dirty="0">
                <a:latin typeface="+mn-lt"/>
              </a:rPr>
              <a:t>Denkzeit</a:t>
            </a:r>
            <a:r>
              <a:rPr lang="de-DE" dirty="0">
                <a:latin typeface="+mn-lt"/>
              </a:rPr>
              <a:t>,</a:t>
            </a:r>
          </a:p>
          <a:p>
            <a:pPr>
              <a:lnSpc>
                <a:spcPct val="120000"/>
              </a:lnSpc>
            </a:pPr>
            <a:r>
              <a:rPr lang="de-DE" b="1" dirty="0">
                <a:latin typeface="+mn-lt"/>
              </a:rPr>
              <a:t>Austausch</a:t>
            </a:r>
            <a:r>
              <a:rPr lang="de-DE" dirty="0">
                <a:latin typeface="+mn-lt"/>
              </a:rPr>
              <a:t> mit einem Partner oder in der Gruppe,</a:t>
            </a:r>
          </a:p>
          <a:p>
            <a:pPr>
              <a:lnSpc>
                <a:spcPct val="120000"/>
              </a:lnSpc>
            </a:pPr>
            <a:r>
              <a:rPr lang="de-DE" dirty="0">
                <a:latin typeface="+mn-lt"/>
              </a:rPr>
              <a:t>Persönliche </a:t>
            </a:r>
            <a:r>
              <a:rPr lang="de-DE" b="1" dirty="0">
                <a:latin typeface="+mn-lt"/>
              </a:rPr>
              <a:t>Verantwortung</a:t>
            </a:r>
            <a:r>
              <a:rPr lang="de-DE" dirty="0">
                <a:latin typeface="+mn-lt"/>
              </a:rPr>
              <a:t>: Jeder muss damit rechen, das Ergebnis vorstellen zu müssen.</a:t>
            </a:r>
          </a:p>
          <a:p>
            <a:pPr>
              <a:lnSpc>
                <a:spcPct val="120000"/>
              </a:lnSpc>
            </a:pPr>
            <a:r>
              <a:rPr lang="de-DE" b="1" dirty="0">
                <a:latin typeface="+mn-lt"/>
              </a:rPr>
              <a:t>Aktivierung</a:t>
            </a:r>
            <a:r>
              <a:rPr lang="de-DE" dirty="0">
                <a:latin typeface="+mn-lt"/>
              </a:rPr>
              <a:t>: Jeder Schüler muss an der Aufgabe arbeiten (Verbindlichkeit).</a:t>
            </a:r>
          </a:p>
          <a:p>
            <a:pPr>
              <a:lnSpc>
                <a:spcPct val="120000"/>
              </a:lnSpc>
            </a:pPr>
            <a:r>
              <a:rPr lang="de-DE" b="1" dirty="0">
                <a:latin typeface="+mn-lt"/>
              </a:rPr>
              <a:t>Sicherheit</a:t>
            </a:r>
            <a:r>
              <a:rPr lang="de-DE" dirty="0">
                <a:latin typeface="+mn-lt"/>
              </a:rPr>
              <a:t>: Die Schüler können sich bei dem Partner rückversichern, bevor sie das Ergebnis vorstellen müssen.</a:t>
            </a:r>
          </a:p>
        </p:txBody>
      </p:sp>
      <p:sp>
        <p:nvSpPr>
          <p:cNvPr id="3" name="Titel 2"/>
          <p:cNvSpPr>
            <a:spLocks noGrp="1"/>
          </p:cNvSpPr>
          <p:nvPr>
            <p:ph type="title"/>
          </p:nvPr>
        </p:nvSpPr>
        <p:spPr/>
        <p:txBody>
          <a:bodyPr>
            <a:normAutofit/>
          </a:bodyPr>
          <a:lstStyle/>
          <a:p>
            <a:r>
              <a:rPr lang="de-DE" sz="3600" b="1" u="sng" dirty="0">
                <a:latin typeface="+mn-lt"/>
              </a:rPr>
              <a:t>Arbeitsaufträge formulieren</a:t>
            </a:r>
          </a:p>
        </p:txBody>
      </p:sp>
    </p:spTree>
    <p:extLst>
      <p:ext uri="{BB962C8B-B14F-4D97-AF65-F5344CB8AC3E}">
        <p14:creationId xmlns:p14="http://schemas.microsoft.com/office/powerpoint/2010/main" val="1680871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4553" y="1893313"/>
            <a:ext cx="9056451" cy="4012786"/>
          </a:xfrm>
        </p:spPr>
        <p:txBody>
          <a:bodyPr/>
          <a:lstStyle/>
          <a:p>
            <a:pPr marL="0" indent="0">
              <a:buNone/>
            </a:pPr>
            <a:r>
              <a:rPr lang="de-DE" sz="3200" b="1" dirty="0">
                <a:latin typeface="+mn-lt"/>
              </a:rPr>
              <a:t>Aufgabe:</a:t>
            </a:r>
          </a:p>
          <a:p>
            <a:endParaRPr lang="de-DE" sz="2400" b="1" i="1" dirty="0">
              <a:latin typeface="+mn-lt"/>
            </a:endParaRPr>
          </a:p>
          <a:p>
            <a:pPr>
              <a:lnSpc>
                <a:spcPct val="100000"/>
              </a:lnSpc>
            </a:pPr>
            <a:r>
              <a:rPr lang="de-DE" sz="2400" b="1" i="1" dirty="0">
                <a:latin typeface="+mn-lt"/>
              </a:rPr>
              <a:t>EA:</a:t>
            </a:r>
            <a:r>
              <a:rPr lang="de-DE" sz="2400" dirty="0">
                <a:latin typeface="+mn-lt"/>
              </a:rPr>
              <a:t> Formuliere einen Arbeitsauftrag, den du deinen Schülern kürzlich erteilt hast, so um, dass er die Grundprinzipien des kooperativen Lernens enthält.</a:t>
            </a:r>
          </a:p>
          <a:p>
            <a:pPr>
              <a:lnSpc>
                <a:spcPct val="100000"/>
              </a:lnSpc>
            </a:pPr>
            <a:r>
              <a:rPr lang="de-DE" sz="2400" b="1" i="1" dirty="0">
                <a:latin typeface="+mn-lt"/>
              </a:rPr>
              <a:t>GA:</a:t>
            </a:r>
            <a:r>
              <a:rPr lang="de-DE" sz="2400" dirty="0">
                <a:latin typeface="+mn-lt"/>
              </a:rPr>
              <a:t> Stellt euch eure Arbeitsaufträge gegenseitig vor und ergänzt ggf.</a:t>
            </a:r>
          </a:p>
          <a:p>
            <a:pPr>
              <a:lnSpc>
                <a:spcPct val="100000"/>
              </a:lnSpc>
            </a:pPr>
            <a:r>
              <a:rPr lang="de-DE" sz="2400" b="1" i="1" dirty="0">
                <a:latin typeface="+mn-lt"/>
              </a:rPr>
              <a:t>Plenum:</a:t>
            </a:r>
            <a:r>
              <a:rPr lang="de-DE" sz="2400" dirty="0">
                <a:latin typeface="+mn-lt"/>
              </a:rPr>
              <a:t> Vorstellen und Besprechen einzelner Ergebnisse.</a:t>
            </a:r>
          </a:p>
        </p:txBody>
      </p:sp>
      <p:sp>
        <p:nvSpPr>
          <p:cNvPr id="3" name="Titel 2"/>
          <p:cNvSpPr>
            <a:spLocks noGrp="1"/>
          </p:cNvSpPr>
          <p:nvPr>
            <p:ph type="title"/>
          </p:nvPr>
        </p:nvSpPr>
        <p:spPr/>
        <p:txBody>
          <a:bodyPr>
            <a:normAutofit/>
          </a:bodyPr>
          <a:lstStyle/>
          <a:p>
            <a:r>
              <a:rPr lang="de-DE" sz="3600" b="1" u="sng" dirty="0">
                <a:latin typeface="+mn-lt"/>
              </a:rPr>
              <a:t>Arbeitsaufträge</a:t>
            </a:r>
          </a:p>
        </p:txBody>
      </p:sp>
    </p:spTree>
    <p:extLst>
      <p:ext uri="{BB962C8B-B14F-4D97-AF65-F5344CB8AC3E}">
        <p14:creationId xmlns:p14="http://schemas.microsoft.com/office/powerpoint/2010/main" val="1692655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Bild 2" descr="Bildergebnis für osterwimmelbild">
            <a:extLst>
              <a:ext uri="{FF2B5EF4-FFF2-40B4-BE49-F238E27FC236}">
                <a16:creationId xmlns:a16="http://schemas.microsoft.com/office/drawing/2014/main" id="{CBC3ADF6-F572-4EA9-81AB-439C1C71C8FE}"/>
              </a:ext>
            </a:extLst>
          </p:cNvPr>
          <p:cNvPicPr>
            <a:picLocks noGrp="1"/>
          </p:cNvPicPr>
          <p:nvPr>
            <p:ph type="pic" sz="quarter" idx="15"/>
          </p:nvPr>
        </p:nvPicPr>
        <p:blipFill rotWithShape="1">
          <a:blip r:embed="rId2">
            <a:extLst>
              <a:ext uri="{28A0092B-C50C-407E-A947-70E740481C1C}">
                <a14:useLocalDpi xmlns:a14="http://schemas.microsoft.com/office/drawing/2010/main" val="0"/>
              </a:ext>
            </a:extLst>
          </a:blip>
          <a:srcRect l="11651" r="-2" b="-2"/>
          <a:stretch/>
        </p:blipFill>
        <p:spPr bwMode="auto">
          <a:xfrm>
            <a:off x="20" y="1282"/>
            <a:ext cx="9143980" cy="6856718"/>
          </a:xfrm>
          <a:prstGeom prst="rect">
            <a:avLst/>
          </a:prstGeom>
          <a:noFill/>
        </p:spPr>
      </p:pic>
      <p:sp>
        <p:nvSpPr>
          <p:cNvPr id="8" name="Textfeld 7">
            <a:extLst>
              <a:ext uri="{FF2B5EF4-FFF2-40B4-BE49-F238E27FC236}">
                <a16:creationId xmlns:a16="http://schemas.microsoft.com/office/drawing/2014/main" id="{0EB6B08A-BA67-4A65-838C-0CAA40EBD4E2}"/>
              </a:ext>
            </a:extLst>
          </p:cNvPr>
          <p:cNvSpPr txBox="1"/>
          <p:nvPr/>
        </p:nvSpPr>
        <p:spPr>
          <a:xfrm>
            <a:off x="7159557" y="4134255"/>
            <a:ext cx="1857983" cy="923330"/>
          </a:xfrm>
          <a:prstGeom prst="rect">
            <a:avLst/>
          </a:prstGeom>
          <a:solidFill>
            <a:srgbClr val="FFC000"/>
          </a:solidFill>
        </p:spPr>
        <p:txBody>
          <a:bodyPr wrap="square" rtlCol="0">
            <a:spAutoFit/>
          </a:bodyPr>
          <a:lstStyle/>
          <a:p>
            <a:r>
              <a:rPr lang="de-DE" b="1" dirty="0"/>
              <a:t>3</a:t>
            </a:r>
          </a:p>
          <a:p>
            <a:endParaRPr lang="de-DE" b="1" dirty="0"/>
          </a:p>
          <a:p>
            <a:endParaRPr lang="de-DE" b="1" dirty="0"/>
          </a:p>
        </p:txBody>
      </p:sp>
      <p:sp>
        <p:nvSpPr>
          <p:cNvPr id="9" name="Textfeld 8">
            <a:extLst>
              <a:ext uri="{FF2B5EF4-FFF2-40B4-BE49-F238E27FC236}">
                <a16:creationId xmlns:a16="http://schemas.microsoft.com/office/drawing/2014/main" id="{C402CDDD-E14A-4767-B434-BE1BBE3357EF}"/>
              </a:ext>
            </a:extLst>
          </p:cNvPr>
          <p:cNvSpPr txBox="1"/>
          <p:nvPr/>
        </p:nvSpPr>
        <p:spPr>
          <a:xfrm>
            <a:off x="787940" y="5603132"/>
            <a:ext cx="1284051" cy="1200329"/>
          </a:xfrm>
          <a:prstGeom prst="rect">
            <a:avLst/>
          </a:prstGeom>
          <a:solidFill>
            <a:srgbClr val="FFC000"/>
          </a:solidFill>
        </p:spPr>
        <p:txBody>
          <a:bodyPr wrap="square" rtlCol="0">
            <a:spAutoFit/>
          </a:bodyPr>
          <a:lstStyle/>
          <a:p>
            <a:r>
              <a:rPr lang="de-DE" b="1" dirty="0"/>
              <a:t>7</a:t>
            </a:r>
          </a:p>
          <a:p>
            <a:endParaRPr lang="de-DE" b="1" dirty="0"/>
          </a:p>
          <a:p>
            <a:endParaRPr lang="de-DE" b="1" dirty="0"/>
          </a:p>
          <a:p>
            <a:endParaRPr lang="de-DE" b="1" dirty="0"/>
          </a:p>
        </p:txBody>
      </p:sp>
      <p:sp>
        <p:nvSpPr>
          <p:cNvPr id="11" name="Textfeld 10">
            <a:extLst>
              <a:ext uri="{FF2B5EF4-FFF2-40B4-BE49-F238E27FC236}">
                <a16:creationId xmlns:a16="http://schemas.microsoft.com/office/drawing/2014/main" id="{F224766C-C883-4DF7-B6E7-623D306382C1}"/>
              </a:ext>
            </a:extLst>
          </p:cNvPr>
          <p:cNvSpPr txBox="1"/>
          <p:nvPr/>
        </p:nvSpPr>
        <p:spPr>
          <a:xfrm>
            <a:off x="4357992" y="6088558"/>
            <a:ext cx="1040859" cy="646331"/>
          </a:xfrm>
          <a:prstGeom prst="rect">
            <a:avLst/>
          </a:prstGeom>
          <a:solidFill>
            <a:srgbClr val="FFC000"/>
          </a:solidFill>
        </p:spPr>
        <p:txBody>
          <a:bodyPr wrap="square" rtlCol="0">
            <a:spAutoFit/>
          </a:bodyPr>
          <a:lstStyle/>
          <a:p>
            <a:r>
              <a:rPr lang="de-DE" b="1" dirty="0"/>
              <a:t>6</a:t>
            </a:r>
          </a:p>
          <a:p>
            <a:endParaRPr lang="de-DE" b="1" dirty="0"/>
          </a:p>
        </p:txBody>
      </p:sp>
      <p:sp>
        <p:nvSpPr>
          <p:cNvPr id="13" name="Textfeld 12">
            <a:extLst>
              <a:ext uri="{FF2B5EF4-FFF2-40B4-BE49-F238E27FC236}">
                <a16:creationId xmlns:a16="http://schemas.microsoft.com/office/drawing/2014/main" id="{9D15BACE-4B7C-4AAC-B31D-0215B1C15566}"/>
              </a:ext>
            </a:extLst>
          </p:cNvPr>
          <p:cNvSpPr txBox="1"/>
          <p:nvPr/>
        </p:nvSpPr>
        <p:spPr>
          <a:xfrm>
            <a:off x="4445541" y="3244334"/>
            <a:ext cx="1040859" cy="1754326"/>
          </a:xfrm>
          <a:prstGeom prst="rect">
            <a:avLst/>
          </a:prstGeom>
          <a:solidFill>
            <a:srgbClr val="FFC000"/>
          </a:solidFill>
        </p:spPr>
        <p:txBody>
          <a:bodyPr wrap="square" rtlCol="0">
            <a:spAutoFit/>
          </a:bodyPr>
          <a:lstStyle/>
          <a:p>
            <a:r>
              <a:rPr lang="de-DE" b="1" dirty="0"/>
              <a:t>5</a:t>
            </a:r>
          </a:p>
          <a:p>
            <a:endParaRPr lang="de-DE" b="1" dirty="0"/>
          </a:p>
          <a:p>
            <a:endParaRPr lang="de-DE" b="1" dirty="0"/>
          </a:p>
          <a:p>
            <a:endParaRPr lang="de-DE" b="1" dirty="0"/>
          </a:p>
          <a:p>
            <a:endParaRPr lang="de-DE" b="1" dirty="0"/>
          </a:p>
          <a:p>
            <a:endParaRPr lang="de-DE" b="1" dirty="0"/>
          </a:p>
        </p:txBody>
      </p:sp>
      <p:sp>
        <p:nvSpPr>
          <p:cNvPr id="14" name="Textfeld 13">
            <a:extLst>
              <a:ext uri="{FF2B5EF4-FFF2-40B4-BE49-F238E27FC236}">
                <a16:creationId xmlns:a16="http://schemas.microsoft.com/office/drawing/2014/main" id="{DAA4EF91-794B-4AA2-A419-B5B279F2D344}"/>
              </a:ext>
            </a:extLst>
          </p:cNvPr>
          <p:cNvSpPr txBox="1"/>
          <p:nvPr/>
        </p:nvSpPr>
        <p:spPr>
          <a:xfrm>
            <a:off x="2607013" y="593387"/>
            <a:ext cx="1215957" cy="1077218"/>
          </a:xfrm>
          <a:prstGeom prst="rect">
            <a:avLst/>
          </a:prstGeom>
          <a:solidFill>
            <a:srgbClr val="FFC000"/>
          </a:solidFill>
        </p:spPr>
        <p:txBody>
          <a:bodyPr wrap="square" rtlCol="0">
            <a:spAutoFit/>
          </a:bodyPr>
          <a:lstStyle/>
          <a:p>
            <a:r>
              <a:rPr lang="de-DE" sz="2800" dirty="0"/>
              <a:t>1</a:t>
            </a:r>
          </a:p>
          <a:p>
            <a:endParaRPr lang="de-DE" dirty="0"/>
          </a:p>
          <a:p>
            <a:endParaRPr lang="de-DE" dirty="0"/>
          </a:p>
        </p:txBody>
      </p:sp>
      <p:sp>
        <p:nvSpPr>
          <p:cNvPr id="15" name="Textfeld 14">
            <a:extLst>
              <a:ext uri="{FF2B5EF4-FFF2-40B4-BE49-F238E27FC236}">
                <a16:creationId xmlns:a16="http://schemas.microsoft.com/office/drawing/2014/main" id="{8409B9A7-71AF-43F9-B187-7F6E5D64C0E4}"/>
              </a:ext>
            </a:extLst>
          </p:cNvPr>
          <p:cNvSpPr txBox="1"/>
          <p:nvPr/>
        </p:nvSpPr>
        <p:spPr>
          <a:xfrm>
            <a:off x="4966541" y="0"/>
            <a:ext cx="1516372" cy="1508105"/>
          </a:xfrm>
          <a:prstGeom prst="rect">
            <a:avLst/>
          </a:prstGeom>
          <a:solidFill>
            <a:srgbClr val="FFC000"/>
          </a:solidFill>
        </p:spPr>
        <p:txBody>
          <a:bodyPr wrap="square" rtlCol="0">
            <a:spAutoFit/>
          </a:bodyPr>
          <a:lstStyle/>
          <a:p>
            <a:r>
              <a:rPr lang="de-DE" b="1" dirty="0"/>
              <a:t>2</a:t>
            </a:r>
          </a:p>
          <a:p>
            <a:endParaRPr lang="de-DE" b="1" dirty="0"/>
          </a:p>
          <a:p>
            <a:endParaRPr lang="de-DE" b="1" dirty="0"/>
          </a:p>
          <a:p>
            <a:endParaRPr lang="de-DE" b="1" dirty="0"/>
          </a:p>
          <a:p>
            <a:endParaRPr lang="de-DE" sz="2000" b="1" dirty="0"/>
          </a:p>
        </p:txBody>
      </p:sp>
      <p:sp>
        <p:nvSpPr>
          <p:cNvPr id="16" name="Textfeld 15">
            <a:extLst>
              <a:ext uri="{FF2B5EF4-FFF2-40B4-BE49-F238E27FC236}">
                <a16:creationId xmlns:a16="http://schemas.microsoft.com/office/drawing/2014/main" id="{0F76739E-AF36-48B5-B218-6B6830FF53C4}"/>
              </a:ext>
            </a:extLst>
          </p:cNvPr>
          <p:cNvSpPr txBox="1"/>
          <p:nvPr/>
        </p:nvSpPr>
        <p:spPr>
          <a:xfrm>
            <a:off x="8453336" y="5576899"/>
            <a:ext cx="689521" cy="1200329"/>
          </a:xfrm>
          <a:prstGeom prst="rect">
            <a:avLst/>
          </a:prstGeom>
          <a:solidFill>
            <a:srgbClr val="FFC000"/>
          </a:solidFill>
        </p:spPr>
        <p:txBody>
          <a:bodyPr wrap="square" rtlCol="0">
            <a:spAutoFit/>
          </a:bodyPr>
          <a:lstStyle/>
          <a:p>
            <a:r>
              <a:rPr lang="de-DE" b="1" dirty="0"/>
              <a:t>4</a:t>
            </a:r>
          </a:p>
          <a:p>
            <a:endParaRPr lang="de-DE" b="1" dirty="0"/>
          </a:p>
          <a:p>
            <a:endParaRPr lang="de-DE" b="1" dirty="0"/>
          </a:p>
          <a:p>
            <a:endParaRPr lang="de-DE" b="1" dirty="0"/>
          </a:p>
        </p:txBody>
      </p:sp>
      <p:sp>
        <p:nvSpPr>
          <p:cNvPr id="17" name="Textfeld 16">
            <a:extLst>
              <a:ext uri="{FF2B5EF4-FFF2-40B4-BE49-F238E27FC236}">
                <a16:creationId xmlns:a16="http://schemas.microsoft.com/office/drawing/2014/main" id="{50C39F32-A08C-4404-89EB-69007CFCF883}"/>
              </a:ext>
            </a:extLst>
          </p:cNvPr>
          <p:cNvSpPr txBox="1"/>
          <p:nvPr/>
        </p:nvSpPr>
        <p:spPr>
          <a:xfrm>
            <a:off x="428017" y="4309353"/>
            <a:ext cx="1488332" cy="1200329"/>
          </a:xfrm>
          <a:prstGeom prst="rect">
            <a:avLst/>
          </a:prstGeom>
          <a:solidFill>
            <a:srgbClr val="FFC000"/>
          </a:solidFill>
        </p:spPr>
        <p:txBody>
          <a:bodyPr wrap="square" rtlCol="0">
            <a:spAutoFit/>
          </a:bodyPr>
          <a:lstStyle/>
          <a:p>
            <a:r>
              <a:rPr lang="de-DE" b="1" dirty="0"/>
              <a:t>8</a:t>
            </a:r>
          </a:p>
          <a:p>
            <a:endParaRPr lang="de-DE" b="1" dirty="0"/>
          </a:p>
          <a:p>
            <a:endParaRPr lang="de-DE" b="1" dirty="0"/>
          </a:p>
          <a:p>
            <a:endParaRPr lang="de-DE" b="1" dirty="0"/>
          </a:p>
        </p:txBody>
      </p:sp>
    </p:spTree>
    <p:extLst>
      <p:ext uri="{BB962C8B-B14F-4D97-AF65-F5344CB8AC3E}">
        <p14:creationId xmlns:p14="http://schemas.microsoft.com/office/powerpoint/2010/main" val="3180422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Bild 2" descr="Bildergebnis für osterwimmelbild">
            <a:extLst>
              <a:ext uri="{FF2B5EF4-FFF2-40B4-BE49-F238E27FC236}">
                <a16:creationId xmlns:a16="http://schemas.microsoft.com/office/drawing/2014/main" id="{CBC3ADF6-F572-4EA9-81AB-439C1C71C8FE}"/>
              </a:ext>
            </a:extLst>
          </p:cNvPr>
          <p:cNvPicPr>
            <a:picLocks noGrp="1"/>
          </p:cNvPicPr>
          <p:nvPr>
            <p:ph type="pic" sz="quarter" idx="15"/>
          </p:nvPr>
        </p:nvPicPr>
        <p:blipFill rotWithShape="1">
          <a:blip r:embed="rId3">
            <a:extLst>
              <a:ext uri="{28A0092B-C50C-407E-A947-70E740481C1C}">
                <a14:useLocalDpi xmlns:a14="http://schemas.microsoft.com/office/drawing/2010/main" val="0"/>
              </a:ext>
            </a:extLst>
          </a:blip>
          <a:srcRect l="11651" r="-2" b="-2"/>
          <a:stretch/>
        </p:blipFill>
        <p:spPr bwMode="auto">
          <a:xfrm>
            <a:off x="20" y="1282"/>
            <a:ext cx="9143980" cy="6856718"/>
          </a:xfrm>
          <a:prstGeom prst="rect">
            <a:avLst/>
          </a:prstGeom>
          <a:noFill/>
        </p:spPr>
      </p:pic>
      <p:sp>
        <p:nvSpPr>
          <p:cNvPr id="8" name="Textfeld 7">
            <a:extLst>
              <a:ext uri="{FF2B5EF4-FFF2-40B4-BE49-F238E27FC236}">
                <a16:creationId xmlns:a16="http://schemas.microsoft.com/office/drawing/2014/main" id="{0EB6B08A-BA67-4A65-838C-0CAA40EBD4E2}"/>
              </a:ext>
            </a:extLst>
          </p:cNvPr>
          <p:cNvSpPr txBox="1"/>
          <p:nvPr/>
        </p:nvSpPr>
        <p:spPr>
          <a:xfrm>
            <a:off x="7159557" y="4134255"/>
            <a:ext cx="1857983" cy="865762"/>
          </a:xfrm>
          <a:prstGeom prst="rect">
            <a:avLst/>
          </a:prstGeom>
          <a:noFill/>
          <a:ln w="57150">
            <a:solidFill>
              <a:schemeClr val="tx1"/>
            </a:solidFill>
          </a:ln>
        </p:spPr>
        <p:txBody>
          <a:bodyPr wrap="square" rtlCol="0">
            <a:spAutoFit/>
          </a:bodyPr>
          <a:lstStyle/>
          <a:p>
            <a:endParaRPr lang="de-DE" dirty="0"/>
          </a:p>
        </p:txBody>
      </p:sp>
      <p:sp>
        <p:nvSpPr>
          <p:cNvPr id="9" name="Textfeld 8">
            <a:extLst>
              <a:ext uri="{FF2B5EF4-FFF2-40B4-BE49-F238E27FC236}">
                <a16:creationId xmlns:a16="http://schemas.microsoft.com/office/drawing/2014/main" id="{C402CDDD-E14A-4767-B434-BE1BBE3357EF}"/>
              </a:ext>
            </a:extLst>
          </p:cNvPr>
          <p:cNvSpPr txBox="1"/>
          <p:nvPr/>
        </p:nvSpPr>
        <p:spPr>
          <a:xfrm>
            <a:off x="787940" y="5603132"/>
            <a:ext cx="1284051" cy="1147864"/>
          </a:xfrm>
          <a:prstGeom prst="rect">
            <a:avLst/>
          </a:prstGeom>
          <a:noFill/>
          <a:ln w="57150">
            <a:solidFill>
              <a:schemeClr val="tx1"/>
            </a:solidFill>
          </a:ln>
        </p:spPr>
        <p:txBody>
          <a:bodyPr wrap="square" rtlCol="0">
            <a:spAutoFit/>
          </a:bodyPr>
          <a:lstStyle/>
          <a:p>
            <a:endParaRPr lang="de-DE" dirty="0"/>
          </a:p>
        </p:txBody>
      </p:sp>
      <p:sp>
        <p:nvSpPr>
          <p:cNvPr id="11" name="Textfeld 10">
            <a:extLst>
              <a:ext uri="{FF2B5EF4-FFF2-40B4-BE49-F238E27FC236}">
                <a16:creationId xmlns:a16="http://schemas.microsoft.com/office/drawing/2014/main" id="{F224766C-C883-4DF7-B6E7-623D306382C1}"/>
              </a:ext>
            </a:extLst>
          </p:cNvPr>
          <p:cNvSpPr txBox="1"/>
          <p:nvPr/>
        </p:nvSpPr>
        <p:spPr>
          <a:xfrm>
            <a:off x="4348264" y="6089515"/>
            <a:ext cx="1040859" cy="768485"/>
          </a:xfrm>
          <a:prstGeom prst="rect">
            <a:avLst/>
          </a:prstGeom>
          <a:noFill/>
          <a:ln w="57150">
            <a:solidFill>
              <a:schemeClr val="tx1"/>
            </a:solidFill>
          </a:ln>
        </p:spPr>
        <p:txBody>
          <a:bodyPr wrap="square" rtlCol="0">
            <a:spAutoFit/>
          </a:bodyPr>
          <a:lstStyle/>
          <a:p>
            <a:endParaRPr lang="de-DE" dirty="0"/>
          </a:p>
        </p:txBody>
      </p:sp>
      <p:sp>
        <p:nvSpPr>
          <p:cNvPr id="13" name="Textfeld 12">
            <a:extLst>
              <a:ext uri="{FF2B5EF4-FFF2-40B4-BE49-F238E27FC236}">
                <a16:creationId xmlns:a16="http://schemas.microsoft.com/office/drawing/2014/main" id="{9D15BACE-4B7C-4AAC-B31D-0215B1C15566}"/>
              </a:ext>
            </a:extLst>
          </p:cNvPr>
          <p:cNvSpPr txBox="1"/>
          <p:nvPr/>
        </p:nvSpPr>
        <p:spPr>
          <a:xfrm>
            <a:off x="4474723" y="3229583"/>
            <a:ext cx="914400" cy="1566153"/>
          </a:xfrm>
          <a:prstGeom prst="rect">
            <a:avLst/>
          </a:prstGeom>
          <a:noFill/>
          <a:ln w="57150">
            <a:solidFill>
              <a:schemeClr val="tx1"/>
            </a:solidFill>
          </a:ln>
        </p:spPr>
        <p:txBody>
          <a:bodyPr wrap="square" rtlCol="0">
            <a:spAutoFit/>
          </a:bodyPr>
          <a:lstStyle/>
          <a:p>
            <a:endParaRPr lang="de-DE" dirty="0"/>
          </a:p>
        </p:txBody>
      </p:sp>
      <p:sp>
        <p:nvSpPr>
          <p:cNvPr id="14" name="Textfeld 13">
            <a:extLst>
              <a:ext uri="{FF2B5EF4-FFF2-40B4-BE49-F238E27FC236}">
                <a16:creationId xmlns:a16="http://schemas.microsoft.com/office/drawing/2014/main" id="{DAA4EF91-794B-4AA2-A419-B5B279F2D344}"/>
              </a:ext>
            </a:extLst>
          </p:cNvPr>
          <p:cNvSpPr txBox="1"/>
          <p:nvPr/>
        </p:nvSpPr>
        <p:spPr>
          <a:xfrm>
            <a:off x="2607013" y="593387"/>
            <a:ext cx="1215957" cy="729575"/>
          </a:xfrm>
          <a:prstGeom prst="rect">
            <a:avLst/>
          </a:prstGeom>
          <a:noFill/>
          <a:ln w="57150">
            <a:solidFill>
              <a:schemeClr val="tx1"/>
            </a:solidFill>
          </a:ln>
        </p:spPr>
        <p:txBody>
          <a:bodyPr wrap="square" rtlCol="0">
            <a:spAutoFit/>
          </a:bodyPr>
          <a:lstStyle/>
          <a:p>
            <a:endParaRPr lang="de-DE" dirty="0"/>
          </a:p>
        </p:txBody>
      </p:sp>
      <p:sp>
        <p:nvSpPr>
          <p:cNvPr id="15" name="Textfeld 14">
            <a:extLst>
              <a:ext uri="{FF2B5EF4-FFF2-40B4-BE49-F238E27FC236}">
                <a16:creationId xmlns:a16="http://schemas.microsoft.com/office/drawing/2014/main" id="{8409B9A7-71AF-43F9-B187-7F6E5D64C0E4}"/>
              </a:ext>
            </a:extLst>
          </p:cNvPr>
          <p:cNvSpPr txBox="1"/>
          <p:nvPr/>
        </p:nvSpPr>
        <p:spPr>
          <a:xfrm>
            <a:off x="4966541" y="34844"/>
            <a:ext cx="1516372" cy="1477328"/>
          </a:xfrm>
          <a:prstGeom prst="rect">
            <a:avLst/>
          </a:prstGeom>
          <a:noFill/>
          <a:ln w="57150">
            <a:solidFill>
              <a:schemeClr val="tx1"/>
            </a:solidFill>
          </a:ln>
        </p:spPr>
        <p:txBody>
          <a:bodyPr wrap="square" rtlCol="0">
            <a:spAutoFit/>
          </a:bodyPr>
          <a:lstStyle/>
          <a:p>
            <a:endParaRPr lang="de-DE" dirty="0"/>
          </a:p>
          <a:p>
            <a:endParaRPr lang="de-DE" dirty="0"/>
          </a:p>
          <a:p>
            <a:endParaRPr lang="de-DE" dirty="0"/>
          </a:p>
          <a:p>
            <a:endParaRPr lang="de-DE" dirty="0"/>
          </a:p>
          <a:p>
            <a:endParaRPr lang="de-DE" dirty="0"/>
          </a:p>
        </p:txBody>
      </p:sp>
      <p:sp>
        <p:nvSpPr>
          <p:cNvPr id="16" name="Textfeld 15">
            <a:extLst>
              <a:ext uri="{FF2B5EF4-FFF2-40B4-BE49-F238E27FC236}">
                <a16:creationId xmlns:a16="http://schemas.microsoft.com/office/drawing/2014/main" id="{0F76739E-AF36-48B5-B218-6B6830FF53C4}"/>
              </a:ext>
            </a:extLst>
          </p:cNvPr>
          <p:cNvSpPr txBox="1"/>
          <p:nvPr/>
        </p:nvSpPr>
        <p:spPr>
          <a:xfrm>
            <a:off x="8453336" y="5700409"/>
            <a:ext cx="689521" cy="1050587"/>
          </a:xfrm>
          <a:prstGeom prst="rect">
            <a:avLst/>
          </a:prstGeom>
          <a:noFill/>
          <a:ln w="57150">
            <a:solidFill>
              <a:schemeClr val="tx1"/>
            </a:solidFill>
          </a:ln>
        </p:spPr>
        <p:txBody>
          <a:bodyPr wrap="square" rtlCol="0">
            <a:spAutoFit/>
          </a:bodyPr>
          <a:lstStyle/>
          <a:p>
            <a:endParaRPr lang="de-DE" dirty="0"/>
          </a:p>
        </p:txBody>
      </p:sp>
      <p:sp>
        <p:nvSpPr>
          <p:cNvPr id="17" name="Textfeld 16">
            <a:extLst>
              <a:ext uri="{FF2B5EF4-FFF2-40B4-BE49-F238E27FC236}">
                <a16:creationId xmlns:a16="http://schemas.microsoft.com/office/drawing/2014/main" id="{50C39F32-A08C-4404-89EB-69007CFCF883}"/>
              </a:ext>
            </a:extLst>
          </p:cNvPr>
          <p:cNvSpPr txBox="1"/>
          <p:nvPr/>
        </p:nvSpPr>
        <p:spPr>
          <a:xfrm>
            <a:off x="428017" y="4309353"/>
            <a:ext cx="1488332" cy="1200329"/>
          </a:xfrm>
          <a:prstGeom prst="rect">
            <a:avLst/>
          </a:prstGeom>
          <a:noFill/>
          <a:ln w="57150">
            <a:solidFill>
              <a:schemeClr val="tx1"/>
            </a:solidFill>
          </a:ln>
        </p:spPr>
        <p:txBody>
          <a:bodyPr wrap="square" rtlCol="0">
            <a:spAutoFit/>
          </a:bodyPr>
          <a:lstStyle/>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340550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62500" lnSpcReduction="20000"/>
          </a:bodyPr>
          <a:lstStyle/>
          <a:p>
            <a:pPr marL="0" indent="0">
              <a:buNone/>
            </a:pPr>
            <a:r>
              <a:rPr lang="de-DE" sz="3800" b="1" dirty="0"/>
              <a:t>Verstehendes Lernen: die drei Denkebenen</a:t>
            </a:r>
          </a:p>
          <a:p>
            <a:endParaRPr lang="de-DE" dirty="0"/>
          </a:p>
          <a:p>
            <a:pPr marL="0" indent="0" algn="ctr">
              <a:lnSpc>
                <a:spcPct val="120000"/>
              </a:lnSpc>
              <a:buNone/>
            </a:pPr>
            <a:r>
              <a:rPr lang="de-DE" dirty="0"/>
              <a:t>Damit Schülerinnen und Schüler erworbene Kenntnisse </a:t>
            </a:r>
            <a:r>
              <a:rPr lang="de-DE" b="1" dirty="0"/>
              <a:t>in neuen Zusammenhängen anwenden</a:t>
            </a:r>
            <a:r>
              <a:rPr lang="de-DE" dirty="0"/>
              <a:t> können (Kompetenzorientierung), müssen sie Sachverhalte nicht nur kennen, sondern sie auch </a:t>
            </a:r>
            <a:r>
              <a:rPr lang="de-DE" b="1" dirty="0"/>
              <a:t>verstanden</a:t>
            </a:r>
            <a:r>
              <a:rPr lang="de-DE" dirty="0"/>
              <a:t> haben. Die </a:t>
            </a:r>
            <a:r>
              <a:rPr lang="de-DE" b="1" dirty="0"/>
              <a:t>Auseinandersetzung</a:t>
            </a:r>
            <a:r>
              <a:rPr lang="de-DE" dirty="0"/>
              <a:t> mit den Kenntnissen führt zu einem Prozess des Verstehens. In Unterrichtsgesprächen, bei der Erledigung von Aufgaben oder bei der Beantwortung von Fragen setzen sich die Schülerinnen und Schüler mit den Beispielen und deren Gemeinsamkeiten, die oft in Form von Modellen, Begriffen und Regeln vorliegen, auseinander. Verstehendes Lernen setzt eine Dynamik zwischen den Ebenen voraus, die die Gegenstände immer wieder in neue Zusammenhänge stellt und anwendet.</a:t>
            </a:r>
          </a:p>
        </p:txBody>
      </p:sp>
      <p:sp>
        <p:nvSpPr>
          <p:cNvPr id="3" name="Titel 2"/>
          <p:cNvSpPr>
            <a:spLocks noGrp="1"/>
          </p:cNvSpPr>
          <p:nvPr>
            <p:ph type="title"/>
          </p:nvPr>
        </p:nvSpPr>
        <p:spPr/>
        <p:txBody>
          <a:bodyPr/>
          <a:lstStyle/>
          <a:p>
            <a:r>
              <a:rPr lang="de-DE" dirty="0"/>
              <a:t>Exkurs: Drei Denkebenen</a:t>
            </a:r>
          </a:p>
        </p:txBody>
      </p:sp>
      <p:sp>
        <p:nvSpPr>
          <p:cNvPr id="5" name="Textfeld 4"/>
          <p:cNvSpPr txBox="1"/>
          <p:nvPr/>
        </p:nvSpPr>
        <p:spPr>
          <a:xfrm>
            <a:off x="630936" y="6199632"/>
            <a:ext cx="6457152" cy="276999"/>
          </a:xfrm>
          <a:prstGeom prst="rect">
            <a:avLst/>
          </a:prstGeom>
          <a:noFill/>
        </p:spPr>
        <p:txBody>
          <a:bodyPr wrap="none" rtlCol="0">
            <a:spAutoFit/>
          </a:bodyPr>
          <a:lstStyle/>
          <a:p>
            <a:r>
              <a:rPr lang="de-DE" sz="1200" dirty="0"/>
              <a:t>(Vgl. </a:t>
            </a:r>
            <a:r>
              <a:rPr lang="de-DE" sz="1200" dirty="0" err="1"/>
              <a:t>Tschekan</a:t>
            </a:r>
            <a:r>
              <a:rPr lang="de-DE" sz="1200" dirty="0"/>
              <a:t>, Kerstin: Kompetenzorientiert unterrichten. Eine Didaktik. Berlin, 2. Aufl. 2011, S. 51ff)</a:t>
            </a:r>
          </a:p>
        </p:txBody>
      </p:sp>
    </p:spTree>
    <p:extLst>
      <p:ext uri="{BB962C8B-B14F-4D97-AF65-F5344CB8AC3E}">
        <p14:creationId xmlns:p14="http://schemas.microsoft.com/office/powerpoint/2010/main" val="4210949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7500" lnSpcReduction="20000"/>
          </a:bodyPr>
          <a:lstStyle/>
          <a:p>
            <a:pPr marL="0" indent="0">
              <a:lnSpc>
                <a:spcPct val="120000"/>
              </a:lnSpc>
              <a:buNone/>
            </a:pPr>
            <a:r>
              <a:rPr lang="de-DE" sz="3100" b="1" dirty="0"/>
              <a:t>Bei der Anwendung der drei Denkebenen in Aufgabenstellungen sollte man folgendes beachten:</a:t>
            </a:r>
          </a:p>
          <a:p>
            <a:pPr lvl="0">
              <a:lnSpc>
                <a:spcPct val="120000"/>
              </a:lnSpc>
            </a:pPr>
            <a:endParaRPr lang="de-DE" dirty="0"/>
          </a:p>
          <a:p>
            <a:pPr lvl="0">
              <a:lnSpc>
                <a:spcPct val="120000"/>
              </a:lnSpc>
            </a:pPr>
            <a:r>
              <a:rPr lang="de-DE" sz="2400" dirty="0"/>
              <a:t>Aufgaben zu allen drei Denkebenen erstellen.</a:t>
            </a:r>
          </a:p>
          <a:p>
            <a:pPr lvl="0">
              <a:lnSpc>
                <a:spcPct val="120000"/>
              </a:lnSpc>
            </a:pPr>
            <a:r>
              <a:rPr lang="de-DE" sz="2400" dirty="0"/>
              <a:t>Aufgaben auf der dritten Denkebene erst dann bearbeiten lassen, wenn die Schülerinnen und Schüler den Sachverhalt auch wirklich verstanden haben.</a:t>
            </a:r>
          </a:p>
          <a:p>
            <a:pPr lvl="0">
              <a:lnSpc>
                <a:spcPct val="120000"/>
              </a:lnSpc>
            </a:pPr>
            <a:r>
              <a:rPr lang="de-DE" sz="2400" dirty="0"/>
              <a:t>Wenn Schülerinnen und Schüler etwas nicht verstanden haben, mehr Beispiele zum Herstellen des Zusammenhangs zur Verfügung stellen.</a:t>
            </a:r>
          </a:p>
          <a:p>
            <a:pPr lvl="0">
              <a:lnSpc>
                <a:spcPct val="120000"/>
              </a:lnSpc>
            </a:pPr>
            <a:r>
              <a:rPr lang="de-DE" sz="2400" dirty="0"/>
              <a:t>Nicht von der ersten zur dritten Denkebene springen.</a:t>
            </a:r>
          </a:p>
        </p:txBody>
      </p:sp>
      <p:sp>
        <p:nvSpPr>
          <p:cNvPr id="3" name="Titel 2"/>
          <p:cNvSpPr>
            <a:spLocks noGrp="1"/>
          </p:cNvSpPr>
          <p:nvPr>
            <p:ph type="title"/>
          </p:nvPr>
        </p:nvSpPr>
        <p:spPr/>
        <p:txBody>
          <a:bodyPr/>
          <a:lstStyle/>
          <a:p>
            <a:r>
              <a:rPr lang="de-DE" dirty="0"/>
              <a:t>Anwendung der drei Denkebenen</a:t>
            </a:r>
          </a:p>
        </p:txBody>
      </p:sp>
    </p:spTree>
    <p:extLst>
      <p:ext uri="{BB962C8B-B14F-4D97-AF65-F5344CB8AC3E}">
        <p14:creationId xmlns:p14="http://schemas.microsoft.com/office/powerpoint/2010/main" val="264540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75F50C3-EA50-4F45-BB6F-4C0B844495F4}"/>
              </a:ext>
            </a:extLst>
          </p:cNvPr>
          <p:cNvSpPr>
            <a:spLocks noGrp="1"/>
          </p:cNvSpPr>
          <p:nvPr>
            <p:ph idx="1"/>
          </p:nvPr>
        </p:nvSpPr>
        <p:spPr>
          <a:xfrm>
            <a:off x="612813" y="1943324"/>
            <a:ext cx="7920000" cy="4012786"/>
          </a:xfrm>
        </p:spPr>
        <p:txBody>
          <a:bodyPr/>
          <a:lstStyle/>
          <a:p>
            <a:pPr marL="0" indent="0">
              <a:buNone/>
            </a:pPr>
            <a:r>
              <a:rPr lang="de-DE" dirty="0">
                <a:latin typeface="+mn-lt"/>
              </a:rPr>
              <a:t>Du hast jetzt 1 Minute Zeit, dir das nächste Bild genau anzuschauen und dir so viele Details wie möglich einzuprägen.</a:t>
            </a:r>
          </a:p>
        </p:txBody>
      </p:sp>
      <p:sp>
        <p:nvSpPr>
          <p:cNvPr id="3" name="Titel 2">
            <a:extLst>
              <a:ext uri="{FF2B5EF4-FFF2-40B4-BE49-F238E27FC236}">
                <a16:creationId xmlns:a16="http://schemas.microsoft.com/office/drawing/2014/main" id="{696FD6F5-87E2-49DD-B2F5-C9F398CEE4F0}"/>
              </a:ext>
            </a:extLst>
          </p:cNvPr>
          <p:cNvSpPr>
            <a:spLocks noGrp="1"/>
          </p:cNvSpPr>
          <p:nvPr>
            <p:ph type="title"/>
          </p:nvPr>
        </p:nvSpPr>
        <p:spPr/>
        <p:txBody>
          <a:bodyPr>
            <a:normAutofit/>
          </a:bodyPr>
          <a:lstStyle/>
          <a:p>
            <a:r>
              <a:rPr lang="de-DE" sz="3600" b="1" u="sng" dirty="0">
                <a:latin typeface="+mn-lt"/>
              </a:rPr>
              <a:t>Einstieg</a:t>
            </a:r>
          </a:p>
        </p:txBody>
      </p:sp>
      <p:sp>
        <p:nvSpPr>
          <p:cNvPr id="4" name="Bildplatzhalter 3">
            <a:extLst>
              <a:ext uri="{FF2B5EF4-FFF2-40B4-BE49-F238E27FC236}">
                <a16:creationId xmlns:a16="http://schemas.microsoft.com/office/drawing/2014/main" id="{83756EBA-2741-42B3-8611-075A4251D7D9}"/>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3117277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lnSpc>
                <a:spcPct val="100000"/>
              </a:lnSpc>
            </a:pPr>
            <a:endParaRPr lang="de-DE" sz="2000" dirty="0"/>
          </a:p>
          <a:p>
            <a:pPr>
              <a:lnSpc>
                <a:spcPct val="100000"/>
              </a:lnSpc>
            </a:pPr>
            <a:r>
              <a:rPr lang="de-DE" sz="2000" dirty="0"/>
              <a:t>Wenn du noch mehr über </a:t>
            </a:r>
            <a:r>
              <a:rPr lang="de-DE" sz="2000" b="1" dirty="0"/>
              <a:t>Sicht- und Tiefenstrukturen </a:t>
            </a:r>
            <a:r>
              <a:rPr lang="de-DE" sz="2000" dirty="0"/>
              <a:t>und wie man diese bei der </a:t>
            </a:r>
            <a:r>
              <a:rPr lang="de-DE" sz="2000" b="1" dirty="0"/>
              <a:t>Unterrichtsplanung </a:t>
            </a:r>
            <a:r>
              <a:rPr lang="de-DE" sz="2000" dirty="0"/>
              <a:t>berücksichtigt, wissen möchtest, dann sieh dir diesen </a:t>
            </a:r>
            <a:r>
              <a:rPr lang="de-DE" sz="2000" b="1" dirty="0"/>
              <a:t>Film</a:t>
            </a:r>
            <a:r>
              <a:rPr lang="de-DE" sz="2000" dirty="0"/>
              <a:t> an: </a:t>
            </a:r>
            <a:r>
              <a:rPr lang="de-DE" sz="2000" dirty="0">
                <a:hlinkClick r:id="rId2"/>
              </a:rPr>
              <a:t>2021 01 22 Guter Unterricht</a:t>
            </a:r>
            <a:r>
              <a:rPr lang="de-DE" sz="2000" dirty="0"/>
              <a:t> </a:t>
            </a:r>
            <a:r>
              <a:rPr lang="de-DE" sz="1600" dirty="0"/>
              <a:t>(oder https://www.youtube.com/watch?v=rl-EsadYTuA&amp;feature=youtu.be)</a:t>
            </a:r>
          </a:p>
          <a:p>
            <a:pPr>
              <a:lnSpc>
                <a:spcPct val="100000"/>
              </a:lnSpc>
            </a:pPr>
            <a:r>
              <a:rPr lang="de-DE" sz="2000" dirty="0"/>
              <a:t>Dieser Film ist von Maike </a:t>
            </a:r>
            <a:r>
              <a:rPr lang="de-DE" sz="2000" dirty="0" err="1"/>
              <a:t>Abshagen</a:t>
            </a:r>
            <a:r>
              <a:rPr lang="de-DE" sz="2000" dirty="0"/>
              <a:t>, der Leiterin der Abteilung Ausbildung im IQSH.</a:t>
            </a:r>
          </a:p>
          <a:p>
            <a:pPr>
              <a:lnSpc>
                <a:spcPct val="100000"/>
              </a:lnSpc>
            </a:pPr>
            <a:r>
              <a:rPr lang="de-DE" sz="2000" dirty="0"/>
              <a:t>Den Film hast du vermutlich schon während der Einführungsveranstaltung gesehen. Nun kannst du ihn mit einem vertieften Verständnis noch einmal schauen.</a:t>
            </a:r>
          </a:p>
        </p:txBody>
      </p:sp>
      <p:sp>
        <p:nvSpPr>
          <p:cNvPr id="3" name="Titel 2"/>
          <p:cNvSpPr>
            <a:spLocks noGrp="1"/>
          </p:cNvSpPr>
          <p:nvPr>
            <p:ph type="title"/>
          </p:nvPr>
        </p:nvSpPr>
        <p:spPr/>
        <p:txBody>
          <a:bodyPr/>
          <a:lstStyle/>
          <a:p>
            <a:r>
              <a:rPr lang="de-DE" dirty="0"/>
              <a:t>Weiterführendes</a:t>
            </a:r>
          </a:p>
        </p:txBody>
      </p:sp>
    </p:spTree>
    <p:extLst>
      <p:ext uri="{BB962C8B-B14F-4D97-AF65-F5344CB8AC3E}">
        <p14:creationId xmlns:p14="http://schemas.microsoft.com/office/powerpoint/2010/main" val="59842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Bild 2" descr="Bildergebnis für osterwimmelbild">
            <a:extLst>
              <a:ext uri="{FF2B5EF4-FFF2-40B4-BE49-F238E27FC236}">
                <a16:creationId xmlns:a16="http://schemas.microsoft.com/office/drawing/2014/main" id="{A8ABE1DA-2246-4D58-A046-0FAC698E313E}"/>
              </a:ext>
            </a:extLst>
          </p:cNvPr>
          <p:cNvPicPr>
            <a:picLocks noGrp="1"/>
          </p:cNvPicPr>
          <p:nvPr>
            <p:ph type="pic" sz="quarter" idx="15"/>
          </p:nvPr>
        </p:nvPicPr>
        <p:blipFill rotWithShape="1">
          <a:blip r:embed="rId2">
            <a:extLst>
              <a:ext uri="{28A0092B-C50C-407E-A947-70E740481C1C}">
                <a14:useLocalDpi xmlns:a14="http://schemas.microsoft.com/office/drawing/2010/main" val="0"/>
              </a:ext>
            </a:extLst>
          </a:blip>
          <a:srcRect l="11651" r="-2" b="-2"/>
          <a:stretch/>
        </p:blipFill>
        <p:spPr bwMode="auto">
          <a:xfrm>
            <a:off x="20" y="1282"/>
            <a:ext cx="9143980" cy="6856718"/>
          </a:xfrm>
          <a:prstGeom prst="rect">
            <a:avLst/>
          </a:prstGeom>
          <a:noFill/>
        </p:spPr>
      </p:pic>
    </p:spTree>
    <p:extLst>
      <p:ext uri="{BB962C8B-B14F-4D97-AF65-F5344CB8AC3E}">
        <p14:creationId xmlns:p14="http://schemas.microsoft.com/office/powerpoint/2010/main" val="239563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84FD757-C202-4644-9593-984CA9B6957F}"/>
              </a:ext>
            </a:extLst>
          </p:cNvPr>
          <p:cNvSpPr>
            <a:spLocks noGrp="1"/>
          </p:cNvSpPr>
          <p:nvPr>
            <p:ph idx="1"/>
          </p:nvPr>
        </p:nvSpPr>
        <p:spPr/>
        <p:txBody>
          <a:bodyPr/>
          <a:lstStyle/>
          <a:p>
            <a:pPr marL="0" indent="0">
              <a:buNone/>
            </a:pPr>
            <a:r>
              <a:rPr lang="de-DE" dirty="0">
                <a:latin typeface="+mn-lt"/>
              </a:rPr>
              <a:t>Arbeitsauftrag:    </a:t>
            </a:r>
          </a:p>
          <a:p>
            <a:pPr marL="0" indent="0">
              <a:buNone/>
            </a:pPr>
            <a:endParaRPr lang="de-DE" dirty="0">
              <a:latin typeface="+mn-lt"/>
            </a:endParaRPr>
          </a:p>
          <a:p>
            <a:pPr marL="457200" indent="-457200">
              <a:buAutoNum type="arabicParenR"/>
            </a:pPr>
            <a:r>
              <a:rPr lang="de-DE" sz="1400" dirty="0">
                <a:latin typeface="+mn-lt"/>
              </a:rPr>
              <a:t>Ihr arbeitet als Team zusammen. Abwechselnd nennt jeder Partner ein Detail. Zählt die Anzahl eurer genannten Details. Merkt euch die Zahl. </a:t>
            </a:r>
          </a:p>
          <a:p>
            <a:pPr marL="457200" indent="-457200">
              <a:buAutoNum type="arabicParenR"/>
            </a:pPr>
            <a:r>
              <a:rPr lang="de-DE" sz="1400" dirty="0">
                <a:latin typeface="+mn-lt"/>
              </a:rPr>
              <a:t>Was sagt das über mündliche Instruktionen bei </a:t>
            </a:r>
            <a:r>
              <a:rPr lang="de-DE" sz="1400" dirty="0" err="1">
                <a:latin typeface="+mn-lt"/>
              </a:rPr>
              <a:t>SuS</a:t>
            </a:r>
            <a:r>
              <a:rPr lang="de-DE" sz="1400" dirty="0">
                <a:latin typeface="+mn-lt"/>
              </a:rPr>
              <a:t> aus?</a:t>
            </a:r>
          </a:p>
        </p:txBody>
      </p:sp>
      <p:sp>
        <p:nvSpPr>
          <p:cNvPr id="3" name="Titel 2">
            <a:extLst>
              <a:ext uri="{FF2B5EF4-FFF2-40B4-BE49-F238E27FC236}">
                <a16:creationId xmlns:a16="http://schemas.microsoft.com/office/drawing/2014/main" id="{80AC12B1-111E-4A0E-9F2F-031FB71A6B8E}"/>
              </a:ext>
            </a:extLst>
          </p:cNvPr>
          <p:cNvSpPr>
            <a:spLocks noGrp="1"/>
          </p:cNvSpPr>
          <p:nvPr>
            <p:ph type="title"/>
          </p:nvPr>
        </p:nvSpPr>
        <p:spPr/>
        <p:txBody>
          <a:bodyPr>
            <a:normAutofit/>
          </a:bodyPr>
          <a:lstStyle/>
          <a:p>
            <a:r>
              <a:rPr lang="de-DE" sz="3600" dirty="0">
                <a:latin typeface="+mn-lt"/>
              </a:rPr>
              <a:t>Was habe ich mir gemerkt?</a:t>
            </a:r>
          </a:p>
        </p:txBody>
      </p:sp>
      <p:pic>
        <p:nvPicPr>
          <p:cNvPr id="4" name="Grafik 3">
            <a:extLst>
              <a:ext uri="{FF2B5EF4-FFF2-40B4-BE49-F238E27FC236}">
                <a16:creationId xmlns:a16="http://schemas.microsoft.com/office/drawing/2014/main" id="{76F31E01-129A-4D0A-B3F4-C542F81C1EF9}"/>
              </a:ext>
            </a:extLst>
          </p:cNvPr>
          <p:cNvPicPr>
            <a:picLocks noChangeAspect="1"/>
          </p:cNvPicPr>
          <p:nvPr/>
        </p:nvPicPr>
        <p:blipFill>
          <a:blip r:embed="rId2"/>
          <a:stretch>
            <a:fillRect/>
          </a:stretch>
        </p:blipFill>
        <p:spPr>
          <a:xfrm>
            <a:off x="5931066" y="307121"/>
            <a:ext cx="1774090" cy="1158340"/>
          </a:xfrm>
          <a:prstGeom prst="rect">
            <a:avLst/>
          </a:prstGeom>
        </p:spPr>
      </p:pic>
      <p:pic>
        <p:nvPicPr>
          <p:cNvPr id="5" name="Picture 8" descr="&quot;15 MINUTES ICON&quot; Stock image and royalty-free vector ...">
            <a:extLst>
              <a:ext uri="{FF2B5EF4-FFF2-40B4-BE49-F238E27FC236}">
                <a16:creationId xmlns:a16="http://schemas.microsoft.com/office/drawing/2014/main" id="{46F29E68-1F05-41C7-9C2C-B512D0A285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561" y="133461"/>
            <a:ext cx="1332000" cy="13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6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Drei Dimensionen der Tiefenstruktur</a:t>
            </a:r>
          </a:p>
        </p:txBody>
      </p:sp>
      <p:sp>
        <p:nvSpPr>
          <p:cNvPr id="3" name="Inhaltsplatzhalter 2"/>
          <p:cNvSpPr>
            <a:spLocks noGrp="1"/>
          </p:cNvSpPr>
          <p:nvPr>
            <p:ph sz="quarter" idx="1"/>
          </p:nvPr>
        </p:nvSpPr>
        <p:spPr>
          <a:xfrm>
            <a:off x="914400" y="1665312"/>
            <a:ext cx="7772400" cy="4572000"/>
          </a:xfrm>
        </p:spPr>
        <p:txBody>
          <a:bodyPr/>
          <a:lstStyle/>
          <a:p>
            <a:endParaRPr lang="de-DE" dirty="0"/>
          </a:p>
          <a:p>
            <a:r>
              <a:rPr lang="de-DE" dirty="0"/>
              <a:t>Die drei </a:t>
            </a:r>
            <a:r>
              <a:rPr lang="de-DE" dirty="0" err="1"/>
              <a:t>K‘s</a:t>
            </a:r>
            <a:r>
              <a:rPr lang="de-DE" dirty="0"/>
              <a:t>: </a:t>
            </a:r>
          </a:p>
          <a:p>
            <a:pPr marL="457200" lvl="1" indent="0">
              <a:buNone/>
            </a:pPr>
            <a:endParaRPr lang="de-DE" b="1" dirty="0"/>
          </a:p>
          <a:p>
            <a:pPr lvl="1"/>
            <a:r>
              <a:rPr lang="de-DE" b="1" dirty="0"/>
              <a:t>Klassenführung</a:t>
            </a:r>
          </a:p>
          <a:p>
            <a:pPr lvl="1"/>
            <a:r>
              <a:rPr lang="de-DE" b="1" dirty="0"/>
              <a:t>Konstruktive Unterstützung</a:t>
            </a:r>
          </a:p>
          <a:p>
            <a:pPr lvl="1"/>
            <a:r>
              <a:rPr lang="de-DE" b="1" i="1" dirty="0"/>
              <a:t>Kognitive Aktivierung</a:t>
            </a:r>
          </a:p>
        </p:txBody>
      </p:sp>
      <p:pic>
        <p:nvPicPr>
          <p:cNvPr id="6" name="Grafik 5">
            <a:extLst>
              <a:ext uri="{FF2B5EF4-FFF2-40B4-BE49-F238E27FC236}">
                <a16:creationId xmlns:a16="http://schemas.microsoft.com/office/drawing/2014/main" id="{C143878A-D3E3-004D-B4F3-CB483EF47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320" y="975360"/>
            <a:ext cx="3507867" cy="2338578"/>
          </a:xfrm>
          <a:prstGeom prst="rect">
            <a:avLst/>
          </a:prstGeom>
          <a:ln>
            <a:noFill/>
          </a:ln>
          <a:effectLst>
            <a:softEdge rad="112500"/>
          </a:effectLst>
        </p:spPr>
      </p:pic>
    </p:spTree>
    <p:extLst>
      <p:ext uri="{BB962C8B-B14F-4D97-AF65-F5344CB8AC3E}">
        <p14:creationId xmlns:p14="http://schemas.microsoft.com/office/powerpoint/2010/main" val="368486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u="sng" dirty="0">
                <a:latin typeface="+mn-lt"/>
              </a:rPr>
              <a:t>Kognitive Aktivierung</a:t>
            </a:r>
          </a:p>
        </p:txBody>
      </p:sp>
      <p:sp>
        <p:nvSpPr>
          <p:cNvPr id="3" name="Inhaltsplatzhalter 2"/>
          <p:cNvSpPr>
            <a:spLocks noGrp="1"/>
          </p:cNvSpPr>
          <p:nvPr>
            <p:ph sz="quarter" idx="1"/>
          </p:nvPr>
        </p:nvSpPr>
        <p:spPr>
          <a:xfrm>
            <a:off x="914400" y="1665312"/>
            <a:ext cx="7772400" cy="4572000"/>
          </a:xfrm>
        </p:spPr>
        <p:txBody>
          <a:bodyPr/>
          <a:lstStyle/>
          <a:p>
            <a:pPr marL="0" indent="0" algn="ctr">
              <a:buNone/>
            </a:pPr>
            <a:endParaRPr lang="de-DE" i="1" dirty="0"/>
          </a:p>
          <a:p>
            <a:pPr marL="0" indent="0" algn="ctr">
              <a:lnSpc>
                <a:spcPct val="100000"/>
              </a:lnSpc>
              <a:buNone/>
            </a:pPr>
            <a:endParaRPr lang="de-DE" sz="2400" i="1" dirty="0"/>
          </a:p>
          <a:p>
            <a:pPr marL="0" indent="0" algn="ctr">
              <a:lnSpc>
                <a:spcPct val="100000"/>
              </a:lnSpc>
              <a:buNone/>
            </a:pPr>
            <a:r>
              <a:rPr lang="de-DE" sz="2400" i="1" dirty="0">
                <a:latin typeface="+mn-lt"/>
              </a:rPr>
              <a:t>Unterricht, der hohe </a:t>
            </a:r>
            <a:r>
              <a:rPr lang="de-DE" sz="2400" b="1" i="1" dirty="0">
                <a:latin typeface="+mn-lt"/>
              </a:rPr>
              <a:t>kognitive Aktivierung </a:t>
            </a:r>
            <a:r>
              <a:rPr lang="de-DE" sz="2400" i="1" dirty="0">
                <a:latin typeface="+mn-lt"/>
              </a:rPr>
              <a:t>aufweist, regt die Lernenden zur vertieften </a:t>
            </a:r>
            <a:r>
              <a:rPr lang="de-DE" sz="2400" b="1" i="1" dirty="0">
                <a:latin typeface="+mn-lt"/>
              </a:rPr>
              <a:t>Auseinandersetzung mit dem Lerngegenstand </a:t>
            </a:r>
            <a:r>
              <a:rPr lang="de-DE" sz="2400" i="1" dirty="0">
                <a:latin typeface="+mn-lt"/>
              </a:rPr>
              <a:t>und zu mentaler Selbstständigkeit an, um eine erfolgreiche Integration neuer Wissensinhalte in bestehendes Wissen zu erreichen.</a:t>
            </a:r>
          </a:p>
          <a:p>
            <a:pPr marL="0" indent="0" algn="ctr">
              <a:buNone/>
            </a:pPr>
            <a:endParaRPr lang="de-DE" dirty="0"/>
          </a:p>
        </p:txBody>
      </p:sp>
      <p:sp>
        <p:nvSpPr>
          <p:cNvPr id="6" name="Textfeld 5"/>
          <p:cNvSpPr txBox="1"/>
          <p:nvPr/>
        </p:nvSpPr>
        <p:spPr>
          <a:xfrm>
            <a:off x="859536" y="6054435"/>
            <a:ext cx="6226576" cy="830997"/>
          </a:xfrm>
          <a:prstGeom prst="rect">
            <a:avLst/>
          </a:prstGeom>
          <a:noFill/>
        </p:spPr>
        <p:txBody>
          <a:bodyPr wrap="none" rtlCol="0">
            <a:spAutoFit/>
          </a:bodyPr>
          <a:lstStyle/>
          <a:p>
            <a:r>
              <a:rPr lang="de-DE" sz="1200" dirty="0"/>
              <a:t>(Doris Holzberger, Mareike </a:t>
            </a:r>
            <a:r>
              <a:rPr lang="de-DE" sz="1200" dirty="0" err="1"/>
              <a:t>Kunter</a:t>
            </a:r>
            <a:r>
              <a:rPr lang="de-DE" sz="1200" dirty="0"/>
              <a:t>: </a:t>
            </a:r>
            <a:r>
              <a:rPr lang="de-DE" sz="1200" i="1" dirty="0"/>
              <a:t>Unterricht aus der Perspektive der Pädagogischen Psychologie</a:t>
            </a:r>
          </a:p>
          <a:p>
            <a:r>
              <a:rPr lang="de-DE" sz="1200" i="1" dirty="0"/>
              <a:t>und der empirischen Unterrichtsforschung. </a:t>
            </a:r>
            <a:r>
              <a:rPr lang="de-DE" sz="1200" dirty="0"/>
              <a:t>In: Möller/Köller/Riecke-</a:t>
            </a:r>
            <a:r>
              <a:rPr lang="de-DE" sz="1200" dirty="0" err="1"/>
              <a:t>Baulecke</a:t>
            </a:r>
            <a:r>
              <a:rPr lang="de-DE" sz="1200" dirty="0"/>
              <a:t>:</a:t>
            </a:r>
          </a:p>
          <a:p>
            <a:r>
              <a:rPr lang="de-DE" sz="1200" i="1" dirty="0"/>
              <a:t>Basiswissen Lehrerbildung: Schule und Unterricht. Lehren und Lernen.</a:t>
            </a:r>
            <a:r>
              <a:rPr lang="de-DE" sz="1200" dirty="0"/>
              <a:t> Seelze 2016. S. 43)</a:t>
            </a:r>
          </a:p>
          <a:p>
            <a:endParaRPr lang="de-DE" sz="1200" dirty="0"/>
          </a:p>
        </p:txBody>
      </p:sp>
    </p:spTree>
    <p:extLst>
      <p:ext uri="{BB962C8B-B14F-4D97-AF65-F5344CB8AC3E}">
        <p14:creationId xmlns:p14="http://schemas.microsoft.com/office/powerpoint/2010/main" val="288618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r>
              <a:rPr lang="de-DE" dirty="0">
                <a:latin typeface="+mn-lt"/>
              </a:rPr>
              <a:t>Aktive und vertiefte Auseinandersetzung mit den Lerninhalten - Schülerwissen wird angereichert, vernetzt, verändert</a:t>
            </a:r>
          </a:p>
          <a:p>
            <a:r>
              <a:rPr lang="de-DE" dirty="0">
                <a:latin typeface="+mn-lt"/>
              </a:rPr>
              <a:t>LK nutzt Vorwissen der </a:t>
            </a:r>
            <a:r>
              <a:rPr lang="de-DE" dirty="0" err="1">
                <a:latin typeface="+mn-lt"/>
              </a:rPr>
              <a:t>SuS</a:t>
            </a:r>
            <a:r>
              <a:rPr lang="de-DE" dirty="0">
                <a:latin typeface="+mn-lt"/>
              </a:rPr>
              <a:t> und baut auf diesem auf</a:t>
            </a:r>
          </a:p>
          <a:p>
            <a:r>
              <a:rPr lang="de-DE" dirty="0">
                <a:latin typeface="+mn-lt"/>
              </a:rPr>
              <a:t>Lernziele und (anspruchsvolle) Aufgabenstellungen sind klar</a:t>
            </a:r>
          </a:p>
          <a:p>
            <a:r>
              <a:rPr lang="de-DE" dirty="0">
                <a:latin typeface="+mn-lt"/>
              </a:rPr>
              <a:t>Didaktische Reduktion des Lehrstoffs auf relevante Aspekte</a:t>
            </a:r>
          </a:p>
          <a:p>
            <a:r>
              <a:rPr lang="de-DE" dirty="0">
                <a:latin typeface="+mn-lt"/>
              </a:rPr>
              <a:t>Ergebnissicherung als Zusammenfassung des Lehrstoffs </a:t>
            </a:r>
          </a:p>
          <a:p>
            <a:r>
              <a:rPr lang="de-DE" dirty="0">
                <a:latin typeface="+mn-lt"/>
              </a:rPr>
              <a:t>Reflexion der Ergebnisse und des Lernprozesses</a:t>
            </a:r>
          </a:p>
        </p:txBody>
      </p:sp>
      <p:sp>
        <p:nvSpPr>
          <p:cNvPr id="3" name="Titel 2"/>
          <p:cNvSpPr>
            <a:spLocks noGrp="1"/>
          </p:cNvSpPr>
          <p:nvPr>
            <p:ph type="title"/>
          </p:nvPr>
        </p:nvSpPr>
        <p:spPr/>
        <p:txBody>
          <a:bodyPr>
            <a:normAutofit/>
          </a:bodyPr>
          <a:lstStyle/>
          <a:p>
            <a:r>
              <a:rPr lang="de-DE" sz="4000" b="1" u="sng" dirty="0">
                <a:latin typeface="+mn-lt"/>
              </a:rPr>
              <a:t>1. Kognitive Aktivierung</a:t>
            </a:r>
          </a:p>
        </p:txBody>
      </p:sp>
      <p:sp>
        <p:nvSpPr>
          <p:cNvPr id="4" name="Bildplatzhalter 3"/>
          <p:cNvSpPr>
            <a:spLocks noGrp="1"/>
          </p:cNvSpPr>
          <p:nvPr>
            <p:ph type="pic" sz="quarter" idx="15"/>
          </p:nvPr>
        </p:nvSpPr>
        <p:spPr/>
        <p:txBody>
          <a:bodyPr/>
          <a:lstStyle/>
          <a:p>
            <a:endParaRPr lang="de-DE"/>
          </a:p>
        </p:txBody>
      </p:sp>
      <p:pic>
        <p:nvPicPr>
          <p:cNvPr id="5" name="Grafik 4"/>
          <p:cNvPicPr>
            <a:picLocks noChangeAspect="1"/>
          </p:cNvPicPr>
          <p:nvPr/>
        </p:nvPicPr>
        <p:blipFill>
          <a:blip r:embed="rId2"/>
          <a:stretch>
            <a:fillRect/>
          </a:stretch>
        </p:blipFill>
        <p:spPr>
          <a:xfrm>
            <a:off x="6753225" y="225425"/>
            <a:ext cx="1792416" cy="995363"/>
          </a:xfrm>
          <a:prstGeom prst="rect">
            <a:avLst/>
          </a:prstGeom>
        </p:spPr>
      </p:pic>
      <p:pic>
        <p:nvPicPr>
          <p:cNvPr id="6" name="Grafik 5"/>
          <p:cNvPicPr>
            <a:picLocks noChangeAspect="1"/>
          </p:cNvPicPr>
          <p:nvPr/>
        </p:nvPicPr>
        <p:blipFill>
          <a:blip r:embed="rId3"/>
          <a:stretch>
            <a:fillRect/>
          </a:stretch>
        </p:blipFill>
        <p:spPr>
          <a:xfrm>
            <a:off x="7829851" y="4462183"/>
            <a:ext cx="1138362" cy="1262342"/>
          </a:xfrm>
          <a:prstGeom prst="rect">
            <a:avLst/>
          </a:prstGeom>
        </p:spPr>
      </p:pic>
    </p:spTree>
    <p:extLst>
      <p:ext uri="{BB962C8B-B14F-4D97-AF65-F5344CB8AC3E}">
        <p14:creationId xmlns:p14="http://schemas.microsoft.com/office/powerpoint/2010/main" val="1646415164"/>
      </p:ext>
    </p:extLst>
  </p:cSld>
  <p:clrMapOvr>
    <a:masterClrMapping/>
  </p:clrMapOvr>
</p:sld>
</file>

<file path=ppt/theme/theme1.xml><?xml version="1.0" encoding="utf-8"?>
<a:theme xmlns:a="http://schemas.openxmlformats.org/drawingml/2006/main" name="IQ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2342</Words>
  <Application>Microsoft Office PowerPoint</Application>
  <PresentationFormat>Bildschirmpräsentation (4:3)</PresentationFormat>
  <Paragraphs>319</Paragraphs>
  <Slides>40</Slides>
  <Notes>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40</vt:i4>
      </vt:variant>
    </vt:vector>
  </HeadingPairs>
  <TitlesOfParts>
    <vt:vector size="43" baseType="lpstr">
      <vt:lpstr>Arial</vt:lpstr>
      <vt:lpstr>Calibri</vt:lpstr>
      <vt:lpstr>IQSH</vt:lpstr>
      <vt:lpstr>Veranstaltung 5: Kognitive Aktivierung</vt:lpstr>
      <vt:lpstr>Ablauf</vt:lpstr>
      <vt:lpstr>Allgemeiner Austausch: Wie geht es mir heute, kurz vor den Ferien?</vt:lpstr>
      <vt:lpstr>Einstieg</vt:lpstr>
      <vt:lpstr>PowerPoint-Präsentation</vt:lpstr>
      <vt:lpstr>Was habe ich mir gemerkt?</vt:lpstr>
      <vt:lpstr>Drei Dimensionen der Tiefenstruktur</vt:lpstr>
      <vt:lpstr>Kognitive Aktivierung</vt:lpstr>
      <vt:lpstr>1. Kognitive Aktivierung</vt:lpstr>
      <vt:lpstr>Bedeutung von Aufgaben</vt:lpstr>
      <vt:lpstr>Lernaufgaben        Leistungsaufgaben</vt:lpstr>
      <vt:lpstr>PowerPoint-Präsentation</vt:lpstr>
      <vt:lpstr>Aufgabentypen</vt:lpstr>
      <vt:lpstr>PowerPoint-Präsentation</vt:lpstr>
      <vt:lpstr>Was sind Operatoren?</vt:lpstr>
      <vt:lpstr>Aufgaben formulieren mit Operatoren</vt:lpstr>
      <vt:lpstr>Checkliste: Differenzierung von Aufgaben</vt:lpstr>
      <vt:lpstr>Anforderungsbereiche</vt:lpstr>
      <vt:lpstr>Wichtig!!!</vt:lpstr>
      <vt:lpstr>Ein Beispiel</vt:lpstr>
      <vt:lpstr>Praxisübung</vt:lpstr>
      <vt:lpstr>Aufgaben aus allen Anforderungsbereichen für alle Anforderungsebenen</vt:lpstr>
      <vt:lpstr>PowerPoint-Präsentation</vt:lpstr>
      <vt:lpstr>PowerPoint-Präsentation</vt:lpstr>
      <vt:lpstr>PowerPoint-Präsentation</vt:lpstr>
      <vt:lpstr>Kognitiv aktivierende Unterrichtsgespräche</vt:lpstr>
      <vt:lpstr>Kognitiv aktivierende Unterrichtsgespräche</vt:lpstr>
      <vt:lpstr>Kognitiv aktivierende Unterrichtsgespräche</vt:lpstr>
      <vt:lpstr>Arbeitsaufträge</vt:lpstr>
      <vt:lpstr>Erteilen von Arbeitsaufträgen</vt:lpstr>
      <vt:lpstr>Arbeitsaufträge: Fehler vermeiden</vt:lpstr>
      <vt:lpstr>Arbeitsaufträge formulieren</vt:lpstr>
      <vt:lpstr>Arbeitsaufträge formulieren</vt:lpstr>
      <vt:lpstr>Arbeitsaufträge formulieren</vt:lpstr>
      <vt:lpstr>Arbeitsaufträge</vt:lpstr>
      <vt:lpstr>PowerPoint-Präsentation</vt:lpstr>
      <vt:lpstr>PowerPoint-Präsentation</vt:lpstr>
      <vt:lpstr>Exkurs: Drei Denkebenen</vt:lpstr>
      <vt:lpstr>Anwendung der drei Denkebenen</vt:lpstr>
      <vt:lpstr>Weiterführendes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Olaf L.</dc:creator>
  <cp:lastModifiedBy>Olaf Lawrenz</cp:lastModifiedBy>
  <cp:revision>3</cp:revision>
  <dcterms:modified xsi:type="dcterms:W3CDTF">2025-04-27T16:23:27Z</dcterms:modified>
</cp:coreProperties>
</file>