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58" r:id="rId3"/>
    <p:sldId id="260" r:id="rId4"/>
    <p:sldId id="270" r:id="rId5"/>
    <p:sldId id="263" r:id="rId6"/>
    <p:sldId id="259" r:id="rId7"/>
    <p:sldId id="264" r:id="rId8"/>
    <p:sldId id="271" r:id="rId9"/>
    <p:sldId id="257" r:id="rId10"/>
    <p:sldId id="261" r:id="rId11"/>
    <p:sldId id="262" r:id="rId12"/>
    <p:sldId id="265" r:id="rId1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66"/>
    <p:restoredTop sz="62617"/>
  </p:normalViewPr>
  <p:slideViewPr>
    <p:cSldViewPr snapToGrid="0" snapToObjects="1">
      <p:cViewPr>
        <p:scale>
          <a:sx n="42" d="100"/>
          <a:sy n="42" d="100"/>
        </p:scale>
        <p:origin x="124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0833E1-F6AF-B047-ACA1-F5A0CC3E064D}" type="datetimeFigureOut">
              <a:rPr lang="de-DE" smtClean="0"/>
              <a:t>22.11.22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DD6D66-7E3E-824B-B8D4-A2B2D4825971}" type="slidenum">
              <a:rPr lang="de-DE" smtClean="0"/>
              <a:t>‹Nr.›</a:t>
            </a:fld>
            <a:endParaRPr lang="de-DE"/>
          </a:p>
        </p:txBody>
      </p:sp>
    </p:spTree>
    <p:extLst>
      <p:ext uri="{BB962C8B-B14F-4D97-AF65-F5344CB8AC3E}">
        <p14:creationId xmlns:p14="http://schemas.microsoft.com/office/powerpoint/2010/main" val="1300822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applewebdata://11237E03-3950-4B76-B81C-688C61A36C65/#_ftn6"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viva-italia.it/Regionen/Lombardei/Seen/Iseo-See.php"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taz.de/Geschlechtsspezifische-Gewalt/!5640442/"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verne.elpais.com/verne/2019/11/28/mexico/1574902455_578060.html" TargetMode="External"/><Relationship Id="rId5" Type="http://schemas.openxmlformats.org/officeDocument/2006/relationships/hyperlink" Target="https://letraschile.com/colectivo-lastesis/un-violador-en-tu-camino" TargetMode="External"/><Relationship Id="rId4" Type="http://schemas.openxmlformats.org/officeDocument/2006/relationships/hyperlink" Target="https://youtu.be/GF5WnTnPqM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solidFill>
                  <a:srgbClr val="000000"/>
                </a:solidFill>
                <a:latin typeface="Bookman Old Style" panose="02050604050505020204" pitchFamily="18" charset="0"/>
                <a:ea typeface="MS Mincho" panose="02020609040205080304" pitchFamily="49" charset="-128"/>
                <a:cs typeface="Times New Roman" panose="02020603050405020304" pitchFamily="18" charset="0"/>
              </a:rPr>
              <a:t>Unter</a:t>
            </a:r>
            <a:r>
              <a:rPr lang="de-DE" sz="1400" i="1" dirty="0">
                <a:solidFill>
                  <a:srgbClr val="000000"/>
                </a:solidFill>
                <a:latin typeface="Bookman Old Style" panose="02050604050505020204" pitchFamily="18" charset="0"/>
                <a:ea typeface="MS Mincho" panose="02020609040205080304" pitchFamily="49" charset="-128"/>
                <a:cs typeface="Times New Roman" panose="02020603050405020304" pitchFamily="18" charset="0"/>
              </a:rPr>
              <a:t> Performance</a:t>
            </a:r>
            <a:r>
              <a:rPr lang="de-DE" sz="1400" dirty="0">
                <a:solidFill>
                  <a:srgbClr val="000000"/>
                </a:solidFill>
                <a:latin typeface="Bookman Old Style" panose="02050604050505020204" pitchFamily="18" charset="0"/>
                <a:ea typeface="MS Mincho" panose="02020609040205080304" pitchFamily="49" charset="-128"/>
                <a:cs typeface="Times New Roman" panose="02020603050405020304" pitchFamily="18" charset="0"/>
              </a:rPr>
              <a:t> wird seit den 90er Jahren zunehmend jede künstlerische Äußerung oder Aktion vor einem Publikum verstanden. In Abgrenzung zur Theateraufführung liegen bei einer Performance keine schriftlich fixierten Dialoge vor (</a:t>
            </a:r>
            <a:r>
              <a:rPr lang="de-DE" sz="1400" dirty="0" err="1">
                <a:solidFill>
                  <a:srgbClr val="000000"/>
                </a:solidFill>
                <a:latin typeface="Bookman Old Style" panose="02050604050505020204" pitchFamily="18" charset="0"/>
                <a:ea typeface="MS Mincho" panose="02020609040205080304" pitchFamily="49" charset="-128"/>
                <a:cs typeface="Times New Roman" panose="02020603050405020304" pitchFamily="18" charset="0"/>
              </a:rPr>
              <a:t>RoseLee</a:t>
            </a:r>
            <a:r>
              <a:rPr lang="de-DE" sz="1400" dirty="0">
                <a:solidFill>
                  <a:srgbClr val="000000"/>
                </a:solidFill>
                <a:latin typeface="Bookman Old Style" panose="02050604050505020204" pitchFamily="18" charset="0"/>
                <a:ea typeface="MS Mincho" panose="02020609040205080304" pitchFamily="49" charset="-128"/>
                <a:cs typeface="Times New Roman" panose="02020603050405020304" pitchFamily="18" charset="0"/>
              </a:rPr>
              <a:t> Goldberg). Spezifischer gefasst, meint Performance eine ausschließlich oder besonders auf den Körper zentrierte Arbeitsform (Lea </a:t>
            </a:r>
            <a:r>
              <a:rPr lang="de-DE" sz="1400" dirty="0" err="1">
                <a:solidFill>
                  <a:srgbClr val="000000"/>
                </a:solidFill>
                <a:latin typeface="Bookman Old Style" panose="02050604050505020204" pitchFamily="18" charset="0"/>
                <a:ea typeface="MS Mincho" panose="02020609040205080304" pitchFamily="49" charset="-128"/>
                <a:cs typeface="Times New Roman" panose="02020603050405020304" pitchFamily="18" charset="0"/>
              </a:rPr>
              <a:t>Vergine</a:t>
            </a:r>
            <a:r>
              <a:rPr lang="de-DE" sz="1400" dirty="0">
                <a:solidFill>
                  <a:srgbClr val="000000"/>
                </a:solidFill>
                <a:latin typeface="Bookman Old Style" panose="02050604050505020204" pitchFamily="18" charset="0"/>
                <a:ea typeface="MS Mincho" panose="02020609040205080304" pitchFamily="49" charset="-128"/>
                <a:cs typeface="Times New Roman" panose="02020603050405020304" pitchFamily="18" charset="0"/>
              </a:rPr>
              <a:t>, 1974). Das </a:t>
            </a:r>
            <a:r>
              <a:rPr lang="de-DE" sz="1400" i="1" dirty="0">
                <a:solidFill>
                  <a:srgbClr val="000000"/>
                </a:solidFill>
                <a:latin typeface="Bookman Old Style" panose="02050604050505020204" pitchFamily="18" charset="0"/>
                <a:ea typeface="MS Mincho" panose="02020609040205080304" pitchFamily="49" charset="-128"/>
                <a:cs typeface="Times New Roman" panose="02020603050405020304" pitchFamily="18" charset="0"/>
              </a:rPr>
              <a:t>Happening </a:t>
            </a:r>
            <a:r>
              <a:rPr lang="de-DE" sz="1400" dirty="0">
                <a:solidFill>
                  <a:srgbClr val="000000"/>
                </a:solidFill>
                <a:latin typeface="Bookman Old Style" panose="02050604050505020204" pitchFamily="18" charset="0"/>
                <a:ea typeface="MS Mincho" panose="02020609040205080304" pitchFamily="49" charset="-128"/>
                <a:cs typeface="Times New Roman" panose="02020603050405020304" pitchFamily="18" charset="0"/>
              </a:rPr>
              <a:t>der 60er Jahre darf als eine Art Vorläufer der Performance betrachtet werden. Es definiert sich als ein partizipatorisches Event, bei dem das Publikum direkt mit einbezogen wird und aktiv beteiligt ist. (z.B. Alan </a:t>
            </a:r>
            <a:r>
              <a:rPr lang="de-DE" sz="1400" dirty="0" err="1">
                <a:solidFill>
                  <a:srgbClr val="000000"/>
                </a:solidFill>
                <a:latin typeface="Bookman Old Style" panose="02050604050505020204" pitchFamily="18" charset="0"/>
                <a:ea typeface="MS Mincho" panose="02020609040205080304" pitchFamily="49" charset="-128"/>
                <a:cs typeface="Times New Roman" panose="02020603050405020304" pitchFamily="18" charset="0"/>
              </a:rPr>
              <a:t>Kaprow</a:t>
            </a:r>
            <a:r>
              <a:rPr lang="de-DE" sz="1400" dirty="0">
                <a:solidFill>
                  <a:srgbClr val="000000"/>
                </a:solidFill>
                <a:latin typeface="Bookman Old Style" panose="02050604050505020204" pitchFamily="18" charset="0"/>
                <a:ea typeface="MS Mincho" panose="02020609040205080304" pitchFamily="49" charset="-128"/>
                <a:cs typeface="Times New Roman" panose="02020603050405020304" pitchFamily="18" charset="0"/>
              </a:rPr>
              <a:t>, Joseph Beuys). Als </a:t>
            </a:r>
            <a:r>
              <a:rPr lang="de-DE" sz="1400" i="1" dirty="0">
                <a:solidFill>
                  <a:srgbClr val="000000"/>
                </a:solidFill>
                <a:latin typeface="Bookman Old Style" panose="02050604050505020204" pitchFamily="18" charset="0"/>
                <a:ea typeface="MS Mincho" panose="02020609040205080304" pitchFamily="49" charset="-128"/>
                <a:cs typeface="Times New Roman" panose="02020603050405020304" pitchFamily="18" charset="0"/>
              </a:rPr>
              <a:t>Happenings</a:t>
            </a:r>
            <a:r>
              <a:rPr lang="de-DE" sz="1400" dirty="0">
                <a:solidFill>
                  <a:srgbClr val="000000"/>
                </a:solidFill>
                <a:latin typeface="Bookman Old Style" panose="02050604050505020204" pitchFamily="18" charset="0"/>
                <a:ea typeface="MS Mincho" panose="02020609040205080304" pitchFamily="49" charset="-128"/>
                <a:cs typeface="Times New Roman" panose="02020603050405020304" pitchFamily="18" charset="0"/>
              </a:rPr>
              <a:t> im heutigen Sinne können z.B. Flashmobs bezeichnet werden.</a:t>
            </a:r>
            <a:endParaRPr lang="de-DE" sz="1400" dirty="0">
              <a:effectLst/>
              <a:latin typeface="Times" pitchFamily="2" charset="0"/>
              <a:ea typeface="MS Mincho" panose="02020609040205080304" pitchFamily="49" charset="-128"/>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3BDD6D66-7E3E-824B-B8D4-A2B2D4825971}" type="slidenum">
              <a:rPr lang="de-DE" smtClean="0"/>
              <a:t>3</a:t>
            </a:fld>
            <a:endParaRPr lang="de-DE"/>
          </a:p>
        </p:txBody>
      </p:sp>
    </p:spTree>
    <p:extLst>
      <p:ext uri="{BB962C8B-B14F-4D97-AF65-F5344CB8AC3E}">
        <p14:creationId xmlns:p14="http://schemas.microsoft.com/office/powerpoint/2010/main" val="3193770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dirty="0">
                <a:solidFill>
                  <a:schemeClr val="tx1"/>
                </a:solidFill>
                <a:effectLst/>
                <a:latin typeface="+mn-lt"/>
                <a:ea typeface="+mn-ea"/>
                <a:cs typeface="+mn-cs"/>
              </a:rPr>
              <a:t>Die Einladung zum supergeheimen Jay-Z-Event kam aus dem Nichts, drei Tage vor dem Termin. Die Produzentin der Show, Kunstwelt-Darling und Galeristin </a:t>
            </a:r>
            <a:r>
              <a:rPr lang="de-DE" sz="1200" b="1" i="0" u="none" strike="noStrike" kern="1200" dirty="0">
                <a:solidFill>
                  <a:schemeClr val="tx1"/>
                </a:solidFill>
                <a:effectLst/>
                <a:latin typeface="+mn-lt"/>
                <a:ea typeface="+mn-ea"/>
                <a:cs typeface="+mn-cs"/>
              </a:rPr>
              <a:t>Jeanne </a:t>
            </a:r>
            <a:r>
              <a:rPr lang="de-DE" sz="1200" b="1" i="0" u="none" strike="noStrike" kern="1200" dirty="0" err="1">
                <a:solidFill>
                  <a:schemeClr val="tx1"/>
                </a:solidFill>
                <a:effectLst/>
                <a:latin typeface="+mn-lt"/>
                <a:ea typeface="+mn-ea"/>
                <a:cs typeface="+mn-cs"/>
              </a:rPr>
              <a:t>Greenberg</a:t>
            </a:r>
            <a:r>
              <a:rPr lang="de-DE" sz="1200" b="1" i="0" u="none" strike="noStrike" kern="1200" dirty="0">
                <a:solidFill>
                  <a:schemeClr val="tx1"/>
                </a:solidFill>
                <a:effectLst/>
                <a:latin typeface="+mn-lt"/>
                <a:ea typeface="+mn-ea"/>
                <a:cs typeface="+mn-cs"/>
              </a:rPr>
              <a:t> </a:t>
            </a:r>
            <a:r>
              <a:rPr lang="de-DE" sz="1200" b="1" i="0" u="none" strike="noStrike" kern="1200" dirty="0" err="1">
                <a:solidFill>
                  <a:schemeClr val="tx1"/>
                </a:solidFill>
                <a:effectLst/>
                <a:latin typeface="+mn-lt"/>
                <a:ea typeface="+mn-ea"/>
                <a:cs typeface="+mn-cs"/>
              </a:rPr>
              <a:t>Rohatyn</a:t>
            </a:r>
            <a:r>
              <a:rPr lang="de-DE" sz="1200" b="0" i="0" u="none" strike="noStrike" kern="1200" dirty="0">
                <a:solidFill>
                  <a:schemeClr val="tx1"/>
                </a:solidFill>
                <a:effectLst/>
                <a:latin typeface="+mn-lt"/>
                <a:ea typeface="+mn-ea"/>
                <a:cs typeface="+mn-cs"/>
              </a:rPr>
              <a:t>, fragte per E-Mail, ob ich Mittwoch um zwölf Zeit hätte. In der Pace Galerie in Chelsea werde der Rap-Künstler, Impresario, Kulturwerker und Kunstsammler Jay-Z seinen neuen Track „Picasso Baby“ vorstellen. Sechs. Volle. Stunden. Wieder und wieder und wieder.</a:t>
            </a:r>
          </a:p>
          <a:p>
            <a:endParaRPr lang="de-DE" sz="1200" b="0" i="0" u="none" strike="noStrike" kern="1200" dirty="0">
              <a:solidFill>
                <a:schemeClr val="tx1"/>
              </a:solidFill>
              <a:effectLst/>
              <a:latin typeface="+mn-lt"/>
              <a:ea typeface="+mn-ea"/>
              <a:cs typeface="+mn-cs"/>
            </a:endParaRPr>
          </a:p>
          <a:p>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Ich kam als Zweifler. </a:t>
            </a:r>
            <a:r>
              <a:rPr lang="de-DE" sz="1200" b="1" i="0" u="none" strike="noStrike" kern="1200" dirty="0">
                <a:solidFill>
                  <a:schemeClr val="tx1"/>
                </a:solidFill>
                <a:effectLst/>
                <a:latin typeface="+mn-lt"/>
                <a:ea typeface="+mn-ea"/>
                <a:cs typeface="+mn-cs"/>
              </a:rPr>
              <a:t>Ich ging begeistert.</a:t>
            </a:r>
            <a:r>
              <a:rPr lang="de-DE" sz="1200" b="0" i="0" u="none" strike="noStrike" kern="1200" dirty="0">
                <a:solidFill>
                  <a:schemeClr val="tx1"/>
                </a:solidFill>
                <a:effectLst/>
                <a:latin typeface="+mn-lt"/>
                <a:ea typeface="+mn-ea"/>
                <a:cs typeface="+mn-cs"/>
              </a:rPr>
              <a:t> Ich finde jeden Performer super, der einen Raum voll fremder Menschen dazu bringt, stundenlang gemeinsam „Picasso, Baby“ zu singen. Aber noch toller fand ich, dass Jay-Z mich dazu gebracht hat, Marina </a:t>
            </a:r>
            <a:r>
              <a:rPr lang="de-DE" sz="1200" b="0" i="0" u="none" strike="noStrike" kern="1200" dirty="0" err="1">
                <a:solidFill>
                  <a:schemeClr val="tx1"/>
                </a:solidFill>
                <a:effectLst/>
                <a:latin typeface="+mn-lt"/>
                <a:ea typeface="+mn-ea"/>
                <a:cs typeface="+mn-cs"/>
              </a:rPr>
              <a:t>Abramovic</a:t>
            </a:r>
            <a:r>
              <a:rPr lang="de-DE" sz="1200" b="0" i="0" u="none" strike="noStrike" kern="1200" dirty="0">
                <a:solidFill>
                  <a:schemeClr val="tx1"/>
                </a:solidFill>
                <a:effectLst/>
                <a:latin typeface="+mn-lt"/>
                <a:ea typeface="+mn-ea"/>
                <a:cs typeface="+mn-cs"/>
              </a:rPr>
              <a:t> zu mögen. Das ist Kunst.</a:t>
            </a:r>
          </a:p>
          <a:p>
            <a:endParaRPr lang="de-DE" sz="1200" b="0" i="0" u="none" strike="noStrike"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3BDD6D66-7E3E-824B-B8D4-A2B2D4825971}" type="slidenum">
              <a:rPr lang="de-DE" smtClean="0"/>
              <a:t>12</a:t>
            </a:fld>
            <a:endParaRPr lang="de-DE"/>
          </a:p>
        </p:txBody>
      </p:sp>
    </p:spTree>
    <p:extLst>
      <p:ext uri="{BB962C8B-B14F-4D97-AF65-F5344CB8AC3E}">
        <p14:creationId xmlns:p14="http://schemas.microsoft.com/office/powerpoint/2010/main" val="4045995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BDD6D66-7E3E-824B-B8D4-A2B2D4825971}" type="slidenum">
              <a:rPr lang="de-DE" smtClean="0"/>
              <a:t>4</a:t>
            </a:fld>
            <a:endParaRPr lang="de-DE"/>
          </a:p>
        </p:txBody>
      </p:sp>
    </p:spTree>
    <p:extLst>
      <p:ext uri="{BB962C8B-B14F-4D97-AF65-F5344CB8AC3E}">
        <p14:creationId xmlns:p14="http://schemas.microsoft.com/office/powerpoint/2010/main" val="66999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Anne Imhof- „Faust“ – Biennale 2017</a:t>
            </a:r>
          </a:p>
          <a:p>
            <a:r>
              <a:rPr lang="de-DE" dirty="0"/>
              <a:t>Goldener Bär</a:t>
            </a:r>
          </a:p>
          <a:p>
            <a:endParaRPr lang="de-DE" dirty="0"/>
          </a:p>
          <a:p>
            <a:r>
              <a:rPr lang="de-DE" b="1" dirty="0"/>
              <a:t>ortsgebundene Elemente?</a:t>
            </a:r>
          </a:p>
          <a:p>
            <a:endParaRPr lang="de-DE" dirty="0"/>
          </a:p>
          <a:p>
            <a:r>
              <a:rPr lang="de-DE" sz="1200" b="0" i="0" u="none" strike="noStrike" kern="1200" dirty="0">
                <a:solidFill>
                  <a:schemeClr val="tx1"/>
                </a:solidFill>
                <a:effectLst/>
                <a:latin typeface="+mn-lt"/>
                <a:ea typeface="+mn-ea"/>
                <a:cs typeface="+mn-cs"/>
              </a:rPr>
              <a:t>Der Deutsche Pavillon auf der Biennale in Venedig gehört zu den ersten. Schon 1905 wurde er ursprünglich als Bayrischer Pavillon vom venezianischen Architekten Daniele </a:t>
            </a:r>
            <a:r>
              <a:rPr lang="de-DE" sz="1200" b="0" i="0" u="none" strike="noStrike" kern="1200" dirty="0" err="1">
                <a:solidFill>
                  <a:schemeClr val="tx1"/>
                </a:solidFill>
                <a:effectLst/>
                <a:latin typeface="+mn-lt"/>
                <a:ea typeface="+mn-ea"/>
                <a:cs typeface="+mn-cs"/>
              </a:rPr>
              <a:t>Donghi</a:t>
            </a:r>
            <a:r>
              <a:rPr lang="de-DE" sz="1200" b="0" i="0" u="none" strike="noStrike" kern="1200" dirty="0">
                <a:solidFill>
                  <a:schemeClr val="tx1"/>
                </a:solidFill>
                <a:effectLst/>
                <a:latin typeface="+mn-lt"/>
                <a:ea typeface="+mn-ea"/>
                <a:cs typeface="+mn-cs"/>
              </a:rPr>
              <a:t>  im neoklassizistischen Stil erbaut. </a:t>
            </a:r>
          </a:p>
          <a:p>
            <a:r>
              <a:rPr lang="de-DE" sz="1200" b="0" i="0" u="none" strike="noStrike" kern="1200" dirty="0">
                <a:solidFill>
                  <a:schemeClr val="tx1"/>
                </a:solidFill>
                <a:effectLst/>
                <a:latin typeface="+mn-lt"/>
                <a:ea typeface="+mn-ea"/>
                <a:cs typeface="+mn-cs"/>
              </a:rPr>
              <a:t>Erst 1938 erlangte das Gebäude durch den von Hitler begünstigten Architekten Ernst Haider</a:t>
            </a:r>
            <a:r>
              <a:rPr lang="de-DE" sz="1200" b="0" i="0" u="none" strike="noStrike" kern="1200" dirty="0">
                <a:solidFill>
                  <a:schemeClr val="tx1"/>
                </a:solidFill>
                <a:effectLst/>
                <a:latin typeface="+mn-lt"/>
                <a:ea typeface="+mn-ea"/>
                <a:cs typeface="+mn-cs"/>
                <a:hlinkClick r:id="rId3"/>
              </a:rPr>
              <a:t>[6]</a:t>
            </a:r>
            <a:r>
              <a:rPr lang="de-DE" sz="1200" b="0" i="0" u="none" strike="noStrike" kern="1200" dirty="0">
                <a:solidFill>
                  <a:schemeClr val="tx1"/>
                </a:solidFill>
                <a:effectLst/>
                <a:latin typeface="+mn-lt"/>
                <a:ea typeface="+mn-ea"/>
                <a:cs typeface="+mn-cs"/>
              </a:rPr>
              <a:t>seine nationalsozialistische Form. Der Giebel wurde abgerissen und durch einen Architrav, einen waagrecht auf Säulen aufliegenden Balken ersetzt, aus den runden schmalen Eingangssäulen wurden imposante rechteckige Pfeiler. Der großen Halle fügte man eine halbrunde Apsis im hinteren Bereich an und schaffte den notwendigen Eindruck von Monumentalität. Der zierliche Bau verwandelte sich zu einem streng geometrischen „Führerbau“ mit der Aufschrift „Germania“. Eine Herausforderung für Künstler, er ist nicht neutral, und nicht nur einmal wurden Stimmen laut, diesen Bau abzureißen, steht er nicht mehr für die Deutschen Ideale und durch eine zeitgemäße Architektur zu ersetzen.</a:t>
            </a:r>
            <a:endParaRPr lang="de-DE" dirty="0"/>
          </a:p>
        </p:txBody>
      </p:sp>
      <p:sp>
        <p:nvSpPr>
          <p:cNvPr id="4" name="Foliennummernplatzhalter 3"/>
          <p:cNvSpPr>
            <a:spLocks noGrp="1"/>
          </p:cNvSpPr>
          <p:nvPr>
            <p:ph type="sldNum" sz="quarter" idx="5"/>
          </p:nvPr>
        </p:nvSpPr>
        <p:spPr/>
        <p:txBody>
          <a:bodyPr/>
          <a:lstStyle/>
          <a:p>
            <a:fld id="{3BDD6D66-7E3E-824B-B8D4-A2B2D4825971}" type="slidenum">
              <a:rPr lang="de-DE" smtClean="0"/>
              <a:t>5</a:t>
            </a:fld>
            <a:endParaRPr lang="de-DE"/>
          </a:p>
        </p:txBody>
      </p:sp>
    </p:spTree>
    <p:extLst>
      <p:ext uri="{BB962C8B-B14F-4D97-AF65-F5344CB8AC3E}">
        <p14:creationId xmlns:p14="http://schemas.microsoft.com/office/powerpoint/2010/main" val="3830966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Bookman Old Style" panose="02050604050505020204" pitchFamily="18" charset="0"/>
                <a:ea typeface="Times New Roman" panose="02020603050405020304" pitchFamily="18" charset="0"/>
                <a:cs typeface="Times New Roman" panose="02020603050405020304" pitchFamily="18" charset="0"/>
              </a:rPr>
              <a:t>Die </a:t>
            </a:r>
            <a:r>
              <a:rPr lang="de-DE" i="1" dirty="0">
                <a:latin typeface="Bookman Old Style" panose="02050604050505020204" pitchFamily="18" charset="0"/>
                <a:ea typeface="Times New Roman" panose="02020603050405020304" pitchFamily="18" charset="0"/>
                <a:cs typeface="Times New Roman" panose="02020603050405020304" pitchFamily="18" charset="0"/>
              </a:rPr>
              <a:t>Installation </a:t>
            </a:r>
            <a:r>
              <a:rPr lang="de-DE" dirty="0">
                <a:latin typeface="Bookman Old Style" panose="02050604050505020204" pitchFamily="18" charset="0"/>
                <a:ea typeface="Times New Roman" panose="02020603050405020304" pitchFamily="18" charset="0"/>
                <a:cs typeface="Times New Roman" panose="02020603050405020304" pitchFamily="18" charset="0"/>
              </a:rPr>
              <a:t>ist in der Bildenden Kunst ein meist raumgreifendes, ortsgebundenes und oft auch orts- oder situationsbezogenes dreidimensionales Kunstwerk. Der im Hinblick auf die Kunst seit Ende der 1970er Jahre gebräuchliche Begriff (früher „Environment“) wird inzwischen auch für frühere raumexpandierende Inszenierungen angewendet (z.B. </a:t>
            </a:r>
            <a:r>
              <a:rPr lang="de-DE" dirty="0" err="1">
                <a:latin typeface="Bookman Old Style" panose="02050604050505020204" pitchFamily="18" charset="0"/>
                <a:ea typeface="Times New Roman" panose="02020603050405020304" pitchFamily="18" charset="0"/>
                <a:cs typeface="Times New Roman" panose="02020603050405020304" pitchFamily="18" charset="0"/>
              </a:rPr>
              <a:t>Schwitters</a:t>
            </a:r>
            <a:r>
              <a:rPr lang="de-DE" dirty="0">
                <a:latin typeface="Bookman Old Style" panose="02050604050505020204" pitchFamily="18" charset="0"/>
                <a:ea typeface="Times New Roman" panose="02020603050405020304" pitchFamily="18" charset="0"/>
                <a:cs typeface="Times New Roman" panose="02020603050405020304" pitchFamily="18" charset="0"/>
              </a:rPr>
              <a:t> </a:t>
            </a:r>
            <a:r>
              <a:rPr lang="de-DE" dirty="0" err="1">
                <a:latin typeface="Bookman Old Style" panose="02050604050505020204" pitchFamily="18" charset="0"/>
                <a:ea typeface="Times New Roman" panose="02020603050405020304" pitchFamily="18" charset="0"/>
                <a:cs typeface="Times New Roman" panose="02020603050405020304" pitchFamily="18" charset="0"/>
              </a:rPr>
              <a:t>Merzbau</a:t>
            </a:r>
            <a:r>
              <a:rPr lang="de-DE" dirty="0">
                <a:latin typeface="Bookman Old Style" panose="02050604050505020204" pitchFamily="18" charset="0"/>
                <a:ea typeface="Times New Roman" panose="02020603050405020304" pitchFamily="18" charset="0"/>
                <a:cs typeface="Times New Roman" panose="02020603050405020304" pitchFamily="18" charset="0"/>
              </a:rPr>
              <a:t> (ab 1924), die Rauminszenierungen von Marcel Duchamps oder Yves Kleins „Le Vide“ (1958)</a:t>
            </a:r>
            <a:endParaRPr lang="de-DE" sz="1000" dirty="0">
              <a:effectLst/>
              <a:latin typeface="Times" pitchFamily="2" charset="0"/>
              <a:ea typeface="MS Mincho" panose="02020609040205080304" pitchFamily="49" charset="-128"/>
              <a:cs typeface="Times New Roman" panose="02020603050405020304" pitchFamily="18" charset="0"/>
            </a:endParaRPr>
          </a:p>
          <a:p>
            <a:r>
              <a:rPr lang="de-DE" dirty="0">
                <a:latin typeface="Bookman Old Style" panose="02050604050505020204" pitchFamily="18" charset="0"/>
                <a:ea typeface="MS Mincho" panose="02020609040205080304" pitchFamily="49" charset="-128"/>
                <a:cs typeface="Times New Roman" panose="02020603050405020304" pitchFamily="18" charset="0"/>
              </a:rPr>
              <a:t>Ein Ausgangspunkt dieser künstlerischen Darstellungsform ist – ähnlich wie bei den „Environments“ der 1950er und 60er Jahre – ein spiritueller oder konzeptueller Ansatz. Verwandt mit der Intervention und der Land Art ist die Installation überwiegend eine dreidimensionale, raumbezogene Kunstform im Innen- und Außenraum und ermöglicht die Verwendung jeglichen Materials, wie auch von Zeit, Licht, Klang und Bewegung im Raum.</a:t>
            </a:r>
            <a:endParaRPr lang="de-DE" sz="1000" dirty="0">
              <a:effectLst/>
              <a:latin typeface="Times" pitchFamily="2" charset="0"/>
              <a:ea typeface="MS Mincho" panose="02020609040205080304" pitchFamily="49" charset="-128"/>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3BDD6D66-7E3E-824B-B8D4-A2B2D4825971}" type="slidenum">
              <a:rPr lang="de-DE" smtClean="0"/>
              <a:t>6</a:t>
            </a:fld>
            <a:endParaRPr lang="de-DE"/>
          </a:p>
        </p:txBody>
      </p:sp>
    </p:spTree>
    <p:extLst>
      <p:ext uri="{BB962C8B-B14F-4D97-AF65-F5344CB8AC3E}">
        <p14:creationId xmlns:p14="http://schemas.microsoft.com/office/powerpoint/2010/main" val="1663143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Erstmalig werden 40 großformatige Werke des dänisch-isländischen Künstlers in der Londoner Tate Modern gezeigt. Mit Rauminstallationen thematisiert </a:t>
            </a:r>
            <a:r>
              <a:rPr lang="de-DE" sz="1200" b="0" i="0" u="none" strike="noStrike" kern="1200" dirty="0" err="1">
                <a:solidFill>
                  <a:schemeClr val="tx1"/>
                </a:solidFill>
                <a:effectLst/>
                <a:latin typeface="+mn-lt"/>
                <a:ea typeface="+mn-ea"/>
                <a:cs typeface="+mn-cs"/>
              </a:rPr>
              <a:t>Olafur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Eliasson</a:t>
            </a:r>
            <a:r>
              <a:rPr lang="de-DE" sz="1200" b="0" i="0" u="none" strike="noStrike" kern="1200" dirty="0">
                <a:solidFill>
                  <a:schemeClr val="tx1"/>
                </a:solidFill>
                <a:effectLst/>
                <a:latin typeface="+mn-lt"/>
                <a:ea typeface="+mn-ea"/>
                <a:cs typeface="+mn-cs"/>
              </a:rPr>
              <a:t> die Zerbrechlichkeit der Natur: "In real </a:t>
            </a:r>
            <a:r>
              <a:rPr lang="de-DE" sz="1200" b="0" i="0" u="none" strike="noStrike" kern="1200" dirty="0" err="1">
                <a:solidFill>
                  <a:schemeClr val="tx1"/>
                </a:solidFill>
                <a:effectLst/>
                <a:latin typeface="+mn-lt"/>
                <a:ea typeface="+mn-ea"/>
                <a:cs typeface="+mn-cs"/>
              </a:rPr>
              <a:t>life</a:t>
            </a:r>
            <a:r>
              <a:rPr lang="de-DE" sz="1200" b="0" i="0" u="none" strike="noStrike" kern="1200" dirty="0">
                <a:solidFill>
                  <a:schemeClr val="tx1"/>
                </a:solidFill>
                <a:effectLst/>
                <a:latin typeface="+mn-lt"/>
                <a:ea typeface="+mn-ea"/>
                <a:cs typeface="+mn-cs"/>
              </a:rPr>
              <a:t>".</a:t>
            </a:r>
          </a:p>
          <a:p>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In der Ausstellung wird auch </a:t>
            </a:r>
            <a:r>
              <a:rPr lang="de-DE" sz="1200" b="0" i="0" u="none" strike="noStrike" kern="1200" dirty="0" err="1">
                <a:solidFill>
                  <a:schemeClr val="tx1"/>
                </a:solidFill>
                <a:effectLst/>
                <a:latin typeface="+mn-lt"/>
                <a:ea typeface="+mn-ea"/>
                <a:cs typeface="+mn-cs"/>
              </a:rPr>
              <a:t>Olafur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Eliassons</a:t>
            </a:r>
            <a:r>
              <a:rPr lang="de-DE" sz="1200" b="0" i="0" u="none" strike="noStrike" kern="1200" dirty="0">
                <a:solidFill>
                  <a:schemeClr val="tx1"/>
                </a:solidFill>
                <a:effectLst/>
                <a:latin typeface="+mn-lt"/>
                <a:ea typeface="+mn-ea"/>
                <a:cs typeface="+mn-cs"/>
              </a:rPr>
              <a:t> klimapolitisches Engagement deutlich. So ließ er beispielsweise 2018 mannshohe Brocken grönländischen Gletschereises vor den Eingang des Tate Modern bringen - die Londoner sollten die Möglichkeit bekommen, das Schmelzen des ewigen Eises direkt mitzuerleben. Fotos davon, ebenso wie Fotos von Gletschern in Island, die der Künstler aufgenommen hat, sind in der Schau zu sehen.</a:t>
            </a:r>
            <a:endParaRPr lang="de-DE" dirty="0"/>
          </a:p>
        </p:txBody>
      </p:sp>
      <p:sp>
        <p:nvSpPr>
          <p:cNvPr id="4" name="Foliennummernplatzhalter 3"/>
          <p:cNvSpPr>
            <a:spLocks noGrp="1"/>
          </p:cNvSpPr>
          <p:nvPr>
            <p:ph type="sldNum" sz="quarter" idx="5"/>
          </p:nvPr>
        </p:nvSpPr>
        <p:spPr/>
        <p:txBody>
          <a:bodyPr/>
          <a:lstStyle/>
          <a:p>
            <a:fld id="{3BDD6D66-7E3E-824B-B8D4-A2B2D4825971}" type="slidenum">
              <a:rPr lang="de-DE" smtClean="0"/>
              <a:t>7</a:t>
            </a:fld>
            <a:endParaRPr lang="de-DE"/>
          </a:p>
        </p:txBody>
      </p:sp>
    </p:spTree>
    <p:extLst>
      <p:ext uri="{BB962C8B-B14F-4D97-AF65-F5344CB8AC3E}">
        <p14:creationId xmlns:p14="http://schemas.microsoft.com/office/powerpoint/2010/main" val="2740597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Vom 18. Juni bis 3. Juli 2016 wurde der Lago </a:t>
            </a:r>
            <a:r>
              <a:rPr lang="de-DE" sz="1200" b="0" i="0" u="none" strike="noStrike" kern="1200" dirty="0" err="1">
                <a:solidFill>
                  <a:schemeClr val="tx1"/>
                </a:solidFill>
                <a:effectLst/>
                <a:latin typeface="+mn-lt"/>
                <a:ea typeface="+mn-ea"/>
                <a:cs typeface="+mn-cs"/>
              </a:rPr>
              <a:t>d’Iseo</a:t>
            </a:r>
            <a:r>
              <a:rPr lang="de-DE" sz="1200" b="0" i="0" u="none" strike="noStrike" kern="1200" dirty="0">
                <a:solidFill>
                  <a:schemeClr val="tx1"/>
                </a:solidFill>
                <a:effectLst/>
                <a:latin typeface="+mn-lt"/>
                <a:ea typeface="+mn-ea"/>
                <a:cs typeface="+mn-cs"/>
              </a:rPr>
              <a:t> durch ein außergewöhnliches Ereignis weltberühmt. Das Künstlerpaar Christo und Jeanne-Claude haben schwimmende Brücken über den Lago </a:t>
            </a:r>
            <a:r>
              <a:rPr lang="de-DE" sz="1200" b="0" i="0" u="none" strike="noStrike" kern="1200" dirty="0" err="1">
                <a:solidFill>
                  <a:schemeClr val="tx1"/>
                </a:solidFill>
                <a:effectLst/>
                <a:latin typeface="+mn-lt"/>
                <a:ea typeface="+mn-ea"/>
                <a:cs typeface="+mn-cs"/>
              </a:rPr>
              <a:t>d’Iseo</a:t>
            </a:r>
            <a:r>
              <a:rPr lang="de-DE" sz="1200" b="0" i="0" u="none" strike="noStrike" kern="1200" dirty="0">
                <a:solidFill>
                  <a:schemeClr val="tx1"/>
                </a:solidFill>
                <a:effectLst/>
                <a:latin typeface="+mn-lt"/>
                <a:ea typeface="+mn-ea"/>
                <a:cs typeface="+mn-cs"/>
              </a:rPr>
              <a:t> gespannt, über die man von </a:t>
            </a:r>
            <a:r>
              <a:rPr lang="de-DE" sz="1200" b="0" i="0" u="none" strike="noStrike" kern="1200" dirty="0" err="1">
                <a:solidFill>
                  <a:schemeClr val="tx1"/>
                </a:solidFill>
                <a:effectLst/>
                <a:latin typeface="+mn-lt"/>
                <a:ea typeface="+mn-ea"/>
                <a:cs typeface="+mn-cs"/>
              </a:rPr>
              <a:t>Sulzano</a:t>
            </a:r>
            <a:r>
              <a:rPr lang="de-DE" sz="1200" b="0" i="0" u="none" strike="noStrike" kern="1200" dirty="0">
                <a:solidFill>
                  <a:schemeClr val="tx1"/>
                </a:solidFill>
                <a:effectLst/>
                <a:latin typeface="+mn-lt"/>
                <a:ea typeface="+mn-ea"/>
                <a:cs typeface="+mn-cs"/>
              </a:rPr>
              <a:t> zur Insel </a:t>
            </a:r>
            <a:r>
              <a:rPr lang="de-DE" sz="1200" b="0" i="0" u="none" strike="noStrike" kern="1200" dirty="0" err="1">
                <a:solidFill>
                  <a:schemeClr val="tx1"/>
                </a:solidFill>
                <a:effectLst/>
                <a:latin typeface="+mn-lt"/>
                <a:ea typeface="+mn-ea"/>
                <a:cs typeface="+mn-cs"/>
              </a:rPr>
              <a:t>Montisola</a:t>
            </a:r>
            <a:r>
              <a:rPr lang="de-DE" sz="1200" b="0" i="0" u="none" strike="noStrike" kern="1200" dirty="0">
                <a:solidFill>
                  <a:schemeClr val="tx1"/>
                </a:solidFill>
                <a:effectLst/>
                <a:latin typeface="+mn-lt"/>
                <a:ea typeface="+mn-ea"/>
                <a:cs typeface="+mn-cs"/>
              </a:rPr>
              <a:t> über den See laufen konnte. </a:t>
            </a:r>
            <a:br>
              <a:rPr lang="de-DE" sz="1200" b="0" i="0" u="none" strike="noStrike" kern="1200" dirty="0">
                <a:solidFill>
                  <a:schemeClr val="tx1"/>
                </a:solidFill>
                <a:effectLst/>
                <a:latin typeface="+mn-lt"/>
                <a:ea typeface="+mn-ea"/>
                <a:cs typeface="+mn-cs"/>
              </a:rPr>
            </a:br>
            <a:br>
              <a:rPr lang="de-DE" sz="1200" b="0" i="0" u="none" strike="noStrike" kern="1200" dirty="0">
                <a:solidFill>
                  <a:schemeClr val="tx1"/>
                </a:solidFill>
                <a:effectLst/>
                <a:latin typeface="+mn-lt"/>
                <a:ea typeface="+mn-ea"/>
                <a:cs typeface="+mn-cs"/>
              </a:rPr>
            </a:br>
            <a:r>
              <a:rPr lang="de-DE" sz="1200" b="0" i="0" u="none" strike="noStrike" kern="1200" dirty="0">
                <a:solidFill>
                  <a:schemeClr val="tx1"/>
                </a:solidFill>
                <a:effectLst/>
                <a:latin typeface="+mn-lt"/>
                <a:ea typeface="+mn-ea"/>
                <a:cs typeface="+mn-cs"/>
              </a:rPr>
              <a:t>Der Künstler Christo </a:t>
            </a:r>
            <a:r>
              <a:rPr lang="de-DE" sz="1200" b="0" i="0" u="none" strike="noStrike" kern="1200" dirty="0" err="1">
                <a:solidFill>
                  <a:schemeClr val="tx1"/>
                </a:solidFill>
                <a:effectLst/>
                <a:latin typeface="+mn-lt"/>
                <a:ea typeface="+mn-ea"/>
                <a:cs typeface="+mn-cs"/>
              </a:rPr>
              <a:t>Vladimirov</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Javacheff</a:t>
            </a:r>
            <a:r>
              <a:rPr lang="de-DE" sz="1200" b="0" i="0" u="none" strike="noStrike" kern="1200" dirty="0">
                <a:solidFill>
                  <a:schemeClr val="tx1"/>
                </a:solidFill>
                <a:effectLst/>
                <a:latin typeface="+mn-lt"/>
                <a:ea typeface="+mn-ea"/>
                <a:cs typeface="+mn-cs"/>
              </a:rPr>
              <a:t> hat Italien gewählt wegen des guten Essens und der fantastischen Landschaften und er hat für seine Installation den Lago </a:t>
            </a:r>
            <a:r>
              <a:rPr lang="de-DE" sz="1200" b="0" i="0" u="none" strike="noStrike" kern="1200" dirty="0" err="1">
                <a:solidFill>
                  <a:schemeClr val="tx1"/>
                </a:solidFill>
                <a:effectLst/>
                <a:latin typeface="+mn-lt"/>
                <a:ea typeface="+mn-ea"/>
                <a:cs typeface="+mn-cs"/>
              </a:rPr>
              <a:t>d’Iseo</a:t>
            </a:r>
            <a:r>
              <a:rPr lang="de-DE" sz="1200" b="0" i="0" u="none" strike="noStrike" kern="1200" dirty="0">
                <a:solidFill>
                  <a:schemeClr val="tx1"/>
                </a:solidFill>
                <a:effectLst/>
                <a:latin typeface="+mn-lt"/>
                <a:ea typeface="+mn-ea"/>
                <a:cs typeface="+mn-cs"/>
              </a:rPr>
              <a:t> auserkoren, weil dieser mit seiner romantischen Insel noch nicht vom Massentourismus heimgesucht wurde und optimale Bedingungen für sein Kunstwerk bot.</a:t>
            </a:r>
          </a:p>
          <a:p>
            <a:r>
              <a:rPr lang="de-DE" sz="1200" b="0" i="0" u="none" strike="noStrike" kern="1200" dirty="0">
                <a:solidFill>
                  <a:schemeClr val="tx1"/>
                </a:solidFill>
                <a:effectLst/>
                <a:latin typeface="+mn-lt"/>
                <a:ea typeface="+mn-ea"/>
                <a:cs typeface="+mn-cs"/>
              </a:rPr>
              <a:t>Die schwimmenden Brücken wurden von Christo &amp; Jeanne-Claude bereits 40 Jahre vorher geplant. Die Idee war, dass der Mensch über das Wasser laufen kann.</a:t>
            </a:r>
          </a:p>
          <a:p>
            <a:r>
              <a:rPr lang="de-DE" sz="1200" b="0" i="0" u="none" strike="noStrike" kern="1200" dirty="0">
                <a:solidFill>
                  <a:schemeClr val="tx1"/>
                </a:solidFill>
                <a:effectLst/>
                <a:latin typeface="+mn-lt"/>
                <a:ea typeface="+mn-ea"/>
                <a:cs typeface="+mn-cs"/>
              </a:rPr>
              <a:t>Die schwimmenden Brücken waren für genau 16 Tage in der Zeit vom 18. Juni bis 3. Juli 2016 auf dem </a:t>
            </a:r>
            <a:r>
              <a:rPr lang="de-DE" sz="1200" b="0" i="0" u="sng" strike="noStrike" kern="1200" dirty="0">
                <a:solidFill>
                  <a:schemeClr val="tx1"/>
                </a:solidFill>
                <a:effectLst/>
                <a:latin typeface="+mn-lt"/>
                <a:ea typeface="+mn-ea"/>
                <a:cs typeface="+mn-cs"/>
                <a:hlinkClick r:id="rId3" tooltip="Lago Iseo"/>
              </a:rPr>
              <a:t>Lago Iseo</a:t>
            </a:r>
            <a:r>
              <a:rPr lang="de-DE" sz="1200" b="0" i="0" u="none" strike="noStrike" kern="1200" dirty="0">
                <a:solidFill>
                  <a:schemeClr val="tx1"/>
                </a:solidFill>
                <a:effectLst/>
                <a:latin typeface="+mn-lt"/>
                <a:ea typeface="+mn-ea"/>
                <a:cs typeface="+mn-cs"/>
              </a:rPr>
              <a:t> installiert, auf denen man vom Festland (</a:t>
            </a:r>
            <a:r>
              <a:rPr lang="de-DE" sz="1200" b="0" i="0" u="none" strike="noStrike" kern="1200" dirty="0" err="1">
                <a:solidFill>
                  <a:schemeClr val="tx1"/>
                </a:solidFill>
                <a:effectLst/>
                <a:latin typeface="+mn-lt"/>
                <a:ea typeface="+mn-ea"/>
                <a:cs typeface="+mn-cs"/>
              </a:rPr>
              <a:t>Sulzano</a:t>
            </a:r>
            <a:r>
              <a:rPr lang="de-DE" sz="1200" b="0" i="0" u="none" strike="noStrike" kern="1200" dirty="0">
                <a:solidFill>
                  <a:schemeClr val="tx1"/>
                </a:solidFill>
                <a:effectLst/>
                <a:latin typeface="+mn-lt"/>
                <a:ea typeface="+mn-ea"/>
                <a:cs typeface="+mn-cs"/>
              </a:rPr>
              <a:t>) auf die Insel im See </a:t>
            </a:r>
            <a:r>
              <a:rPr lang="de-DE" sz="1200" b="0" i="0" u="none" strike="noStrike" kern="1200" dirty="0" err="1">
                <a:solidFill>
                  <a:schemeClr val="tx1"/>
                </a:solidFill>
                <a:effectLst/>
                <a:latin typeface="+mn-lt"/>
                <a:ea typeface="+mn-ea"/>
                <a:cs typeface="+mn-cs"/>
              </a:rPr>
              <a:t>Monteisola</a:t>
            </a:r>
            <a:r>
              <a:rPr lang="de-DE" sz="1200" b="0" i="0" u="none" strike="noStrike" kern="1200" dirty="0">
                <a:solidFill>
                  <a:schemeClr val="tx1"/>
                </a:solidFill>
                <a:effectLst/>
                <a:latin typeface="+mn-lt"/>
                <a:ea typeface="+mn-ea"/>
                <a:cs typeface="+mn-cs"/>
              </a:rPr>
              <a:t> zu Fuß über den See gehen konnte.</a:t>
            </a:r>
          </a:p>
          <a:p>
            <a:endParaRPr lang="de-DE" dirty="0"/>
          </a:p>
        </p:txBody>
      </p:sp>
      <p:sp>
        <p:nvSpPr>
          <p:cNvPr id="4" name="Foliennummernplatzhalter 3"/>
          <p:cNvSpPr>
            <a:spLocks noGrp="1"/>
          </p:cNvSpPr>
          <p:nvPr>
            <p:ph type="sldNum" sz="quarter" idx="5"/>
          </p:nvPr>
        </p:nvSpPr>
        <p:spPr/>
        <p:txBody>
          <a:bodyPr/>
          <a:lstStyle/>
          <a:p>
            <a:fld id="{3BDD6D66-7E3E-824B-B8D4-A2B2D4825971}" type="slidenum">
              <a:rPr lang="de-DE" smtClean="0"/>
              <a:t>8</a:t>
            </a:fld>
            <a:endParaRPr lang="de-DE"/>
          </a:p>
        </p:txBody>
      </p:sp>
    </p:spTree>
    <p:extLst>
      <p:ext uri="{BB962C8B-B14F-4D97-AF65-F5344CB8AC3E}">
        <p14:creationId xmlns:p14="http://schemas.microsoft.com/office/powerpoint/2010/main" val="1168959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Eine</a:t>
            </a:r>
            <a:r>
              <a:rPr lang="de-DE" sz="1200" i="1" kern="1200" dirty="0">
                <a:solidFill>
                  <a:schemeClr val="tx1"/>
                </a:solidFill>
                <a:effectLst/>
                <a:latin typeface="+mn-lt"/>
                <a:ea typeface="+mn-ea"/>
                <a:cs typeface="+mn-cs"/>
              </a:rPr>
              <a:t> Intervention</a:t>
            </a:r>
            <a:r>
              <a:rPr lang="de-DE" sz="1200" kern="1200" dirty="0">
                <a:solidFill>
                  <a:schemeClr val="tx1"/>
                </a:solidFill>
                <a:effectLst/>
                <a:latin typeface="+mn-lt"/>
                <a:ea typeface="+mn-ea"/>
                <a:cs typeface="+mn-cs"/>
              </a:rPr>
              <a:t> in der Bildenden Kunst ist, ihrer Absicht und ihrer öffentlichen Wahrnehmung nach, ein Eingriff in bestehende Zusammenhänge – im Unterschied zur Installation. Das Augenmerk liegt, ähnlich wie bei der Performance, weniger auf den zurückbleibenden Objekten als auf der geschehenen Aktion. Die Intervention findet in Innen- und Außenräumen statt. Sie thematisiert gesellschaftlich-soziale, kulturelle, funktionale, räumliche und materielle Aspekte des Veränderten.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Die rein politisch motivierte Handlung, im Sinne einer Demonstration, bezeichnet sich eher als </a:t>
            </a:r>
            <a:r>
              <a:rPr lang="de-DE" sz="1200" i="1" kern="1200" dirty="0">
                <a:solidFill>
                  <a:schemeClr val="tx1"/>
                </a:solidFill>
                <a:effectLst/>
                <a:latin typeface="+mn-lt"/>
                <a:ea typeface="+mn-ea"/>
                <a:cs typeface="+mn-cs"/>
              </a:rPr>
              <a:t>Aktion (Ursprung in den 80er Jahren: Greenpeace-Aktivismus, Frauenbewegung, Aids-Krise...). </a:t>
            </a:r>
            <a:r>
              <a:rPr lang="de-DE" sz="1200" kern="1200" dirty="0">
                <a:solidFill>
                  <a:schemeClr val="tx1"/>
                </a:solidFill>
                <a:effectLst/>
                <a:latin typeface="+mn-lt"/>
                <a:ea typeface="+mn-ea"/>
                <a:cs typeface="+mn-cs"/>
              </a:rPr>
              <a:t>Die Intervention wird, ähnlich den Graffiti und der Street Art, häufig ohne Auftrag und Genehmigung realisiert. Materialien jeder Art als auch Gegenstandsloses und Flüchtiges wie Zeit, Licht, Klang und Bewegung im Raum können bei einer Intervention Verwendung finden. Die Intervention gehört, ebenso wie die Land Art, zur Kunst im öffentlichen Raum.</a:t>
            </a:r>
          </a:p>
          <a:p>
            <a:endParaRPr lang="de-DE" dirty="0"/>
          </a:p>
        </p:txBody>
      </p:sp>
      <p:sp>
        <p:nvSpPr>
          <p:cNvPr id="4" name="Foliennummernplatzhalter 3"/>
          <p:cNvSpPr>
            <a:spLocks noGrp="1"/>
          </p:cNvSpPr>
          <p:nvPr>
            <p:ph type="sldNum" sz="quarter" idx="5"/>
          </p:nvPr>
        </p:nvSpPr>
        <p:spPr/>
        <p:txBody>
          <a:bodyPr/>
          <a:lstStyle/>
          <a:p>
            <a:fld id="{3BDD6D66-7E3E-824B-B8D4-A2B2D4825971}" type="slidenum">
              <a:rPr lang="de-DE" smtClean="0"/>
              <a:t>9</a:t>
            </a:fld>
            <a:endParaRPr lang="de-DE"/>
          </a:p>
        </p:txBody>
      </p:sp>
    </p:spTree>
    <p:extLst>
      <p:ext uri="{BB962C8B-B14F-4D97-AF65-F5344CB8AC3E}">
        <p14:creationId xmlns:p14="http://schemas.microsoft.com/office/powerpoint/2010/main" val="2455723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Begonnen hat alles mit einer Aktion in der chilenischen Hauptstadt. Am vergangenen Montag, dem </a:t>
            </a:r>
            <a:r>
              <a:rPr lang="de-DE" sz="1200" b="0" i="0" u="none" strike="noStrike" kern="1200" dirty="0">
                <a:solidFill>
                  <a:schemeClr val="tx1"/>
                </a:solidFill>
                <a:effectLst/>
                <a:latin typeface="+mn-lt"/>
                <a:ea typeface="+mn-ea"/>
                <a:cs typeface="+mn-cs"/>
                <a:hlinkClick r:id="rId3"/>
              </a:rPr>
              <a:t>internationalen Tag gegen Gewalt an Frauen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performten</a:t>
            </a:r>
            <a:r>
              <a:rPr lang="de-DE" sz="1200" b="0" i="0" u="none" strike="noStrike" kern="1200" dirty="0">
                <a:solidFill>
                  <a:schemeClr val="tx1"/>
                </a:solidFill>
                <a:effectLst/>
                <a:latin typeface="+mn-lt"/>
                <a:ea typeface="+mn-ea"/>
                <a:cs typeface="+mn-cs"/>
              </a:rPr>
              <a:t> Hunderte Frauen </a:t>
            </a:r>
            <a:r>
              <a:rPr lang="de-DE" sz="1200" b="0" i="0" u="none" strike="noStrike" kern="1200" dirty="0">
                <a:solidFill>
                  <a:schemeClr val="tx1"/>
                </a:solidFill>
                <a:effectLst/>
                <a:latin typeface="+mn-lt"/>
                <a:ea typeface="+mn-ea"/>
                <a:cs typeface="+mn-cs"/>
                <a:hlinkClick r:id="rId4"/>
              </a:rPr>
              <a:t>vor der Kathedrale auf der Plaza de Armas</a:t>
            </a:r>
            <a:r>
              <a:rPr lang="de-DE" sz="1200" b="0" i="0" u="none" strike="noStrike" kern="1200" dirty="0">
                <a:solidFill>
                  <a:schemeClr val="tx1"/>
                </a:solidFill>
                <a:effectLst/>
                <a:latin typeface="+mn-lt"/>
                <a:ea typeface="+mn-ea"/>
                <a:cs typeface="+mn-cs"/>
              </a:rPr>
              <a:t>, dem zentralen Platz in Santiago de Chile.</a:t>
            </a:r>
          </a:p>
          <a:p>
            <a:r>
              <a:rPr lang="de-DE" sz="1200" b="0" i="0" u="none" strike="noStrike" kern="1200" dirty="0">
                <a:solidFill>
                  <a:schemeClr val="tx1"/>
                </a:solidFill>
                <a:effectLst/>
                <a:latin typeface="+mn-lt"/>
                <a:ea typeface="+mn-ea"/>
                <a:cs typeface="+mn-cs"/>
              </a:rPr>
              <a:t>Getragen vom Rhythmus einer Trommlerin </a:t>
            </a:r>
            <a:r>
              <a:rPr lang="de-DE" sz="1200" b="0" i="0" u="none" strike="noStrike" kern="1200" dirty="0">
                <a:solidFill>
                  <a:schemeClr val="tx1"/>
                </a:solidFill>
                <a:effectLst/>
                <a:latin typeface="+mn-lt"/>
                <a:ea typeface="+mn-ea"/>
                <a:cs typeface="+mn-cs"/>
                <a:hlinkClick r:id="rId5"/>
              </a:rPr>
              <a:t>riefen sie ihre Anklage</a:t>
            </a:r>
            <a:r>
              <a:rPr lang="de-DE" sz="1200" b="0" i="0" u="none" strike="noStrike" kern="1200" dirty="0">
                <a:solidFill>
                  <a:schemeClr val="tx1"/>
                </a:solidFill>
                <a:effectLst/>
                <a:latin typeface="+mn-lt"/>
                <a:ea typeface="+mn-ea"/>
                <a:cs typeface="+mn-cs"/>
              </a:rPr>
              <a:t>: „Das Patriarchat ist ein Richter, der uns verurteilt für unsere Geburt. Und unsere Strafe ist die Gewalt, die du jetzt siehst.“ Dann zählten sie auf: </a:t>
            </a:r>
            <a:r>
              <a:rPr lang="de-DE" sz="1200" b="0" i="0" u="none" strike="noStrike" kern="1200" dirty="0" err="1">
                <a:solidFill>
                  <a:schemeClr val="tx1"/>
                </a:solidFill>
                <a:effectLst/>
                <a:latin typeface="+mn-lt"/>
                <a:ea typeface="+mn-ea"/>
                <a:cs typeface="+mn-cs"/>
              </a:rPr>
              <a:t>Femizide</a:t>
            </a:r>
            <a:r>
              <a:rPr lang="de-DE" sz="1200" b="0" i="0" u="none" strike="noStrike" kern="1200" dirty="0">
                <a:solidFill>
                  <a:schemeClr val="tx1"/>
                </a:solidFill>
                <a:effectLst/>
                <a:latin typeface="+mn-lt"/>
                <a:ea typeface="+mn-ea"/>
                <a:cs typeface="+mn-cs"/>
              </a:rPr>
              <a:t>, Straflosigkeit ihrer Mörder, das </a:t>
            </a:r>
            <a:r>
              <a:rPr lang="de-DE" sz="1200" b="0" i="0" u="none" strike="noStrike" kern="1200" dirty="0" err="1">
                <a:solidFill>
                  <a:schemeClr val="tx1"/>
                </a:solidFill>
                <a:effectLst/>
                <a:latin typeface="+mn-lt"/>
                <a:ea typeface="+mn-ea"/>
                <a:cs typeface="+mn-cs"/>
              </a:rPr>
              <a:t>Verschwindenlassen</a:t>
            </a:r>
            <a:r>
              <a:rPr lang="de-DE" sz="1200" b="0" i="0" u="none" strike="noStrike" kern="1200" dirty="0">
                <a:solidFill>
                  <a:schemeClr val="tx1"/>
                </a:solidFill>
                <a:effectLst/>
                <a:latin typeface="+mn-lt"/>
                <a:ea typeface="+mn-ea"/>
                <a:cs typeface="+mn-cs"/>
              </a:rPr>
              <a:t> und die Vergewaltigung von Frauen.</a:t>
            </a:r>
          </a:p>
          <a:p>
            <a:r>
              <a:rPr lang="de-DE" sz="1200" b="0" i="0" u="none" strike="noStrike" kern="1200" dirty="0">
                <a:solidFill>
                  <a:schemeClr val="tx1"/>
                </a:solidFill>
                <a:effectLst/>
                <a:latin typeface="+mn-lt"/>
                <a:ea typeface="+mn-ea"/>
                <a:cs typeface="+mn-cs"/>
              </a:rPr>
              <a:t>Inszeniert wurde die energiegeladene Performance von dem Kollektiv </a:t>
            </a:r>
            <a:r>
              <a:rPr lang="de-DE" sz="1200" b="0" i="0" u="none" strike="noStrike" kern="1200" dirty="0" err="1">
                <a:solidFill>
                  <a:schemeClr val="tx1"/>
                </a:solidFill>
                <a:effectLst/>
                <a:latin typeface="+mn-lt"/>
                <a:ea typeface="+mn-ea"/>
                <a:cs typeface="+mn-cs"/>
              </a:rPr>
              <a:t>Lastesis</a:t>
            </a:r>
            <a:r>
              <a:rPr lang="de-DE" sz="1200" b="0" i="0" u="none" strike="noStrike" kern="1200" dirty="0">
                <a:solidFill>
                  <a:schemeClr val="tx1"/>
                </a:solidFill>
                <a:effectLst/>
                <a:latin typeface="+mn-lt"/>
                <a:ea typeface="+mn-ea"/>
                <a:cs typeface="+mn-cs"/>
              </a:rPr>
              <a:t> aus der Hafenstadt </a:t>
            </a:r>
            <a:r>
              <a:rPr lang="de-DE" sz="1200" b="0" i="0" u="none" strike="noStrike" kern="1200" dirty="0" err="1">
                <a:solidFill>
                  <a:schemeClr val="tx1"/>
                </a:solidFill>
                <a:effectLst/>
                <a:latin typeface="+mn-lt"/>
                <a:ea typeface="+mn-ea"/>
                <a:cs typeface="+mn-cs"/>
              </a:rPr>
              <a:t>Valparaiso</a:t>
            </a:r>
            <a:r>
              <a:rPr lang="de-DE" sz="1200" b="0" i="0" u="none" strike="noStrike" kern="1200" dirty="0">
                <a:solidFill>
                  <a:schemeClr val="tx1"/>
                </a:solidFill>
                <a:effectLst/>
                <a:latin typeface="+mn-lt"/>
                <a:ea typeface="+mn-ea"/>
                <a:cs typeface="+mn-cs"/>
              </a:rPr>
              <a:t>. Die Gruppe wurde vor anderthalb Jahren von vier Frauen Anfang 30 gegründet, </a:t>
            </a:r>
            <a:r>
              <a:rPr lang="de-DE" sz="1200" b="0" i="0" u="none" strike="noStrike" kern="1200" dirty="0">
                <a:solidFill>
                  <a:schemeClr val="tx1"/>
                </a:solidFill>
                <a:effectLst/>
                <a:latin typeface="+mn-lt"/>
                <a:ea typeface="+mn-ea"/>
                <a:cs typeface="+mn-cs"/>
                <a:hlinkClick r:id="rId6"/>
              </a:rPr>
              <a:t>schreibt </a:t>
            </a:r>
            <a:r>
              <a:rPr lang="de-DE" sz="1200" b="0" i="1" u="none" strike="noStrike" kern="1200" dirty="0">
                <a:solidFill>
                  <a:schemeClr val="tx1"/>
                </a:solidFill>
                <a:effectLst/>
                <a:latin typeface="+mn-lt"/>
                <a:ea typeface="+mn-ea"/>
                <a:cs typeface="+mn-cs"/>
                <a:hlinkClick r:id="rId6"/>
              </a:rPr>
              <a:t>El País</a:t>
            </a:r>
            <a:r>
              <a:rPr lang="de-DE" sz="1200" b="0" i="1" u="none" strike="noStrike" kern="1200" dirty="0">
                <a:solidFill>
                  <a:schemeClr val="tx1"/>
                </a:solidFill>
                <a:effectLst/>
                <a:latin typeface="+mn-lt"/>
                <a:ea typeface="+mn-ea"/>
                <a:cs typeface="+mn-cs"/>
              </a:rPr>
              <a:t>.</a:t>
            </a:r>
            <a:r>
              <a:rPr lang="de-DE" sz="1200" b="0" i="0" u="none" strike="noStrike" kern="1200" dirty="0">
                <a:solidFill>
                  <a:schemeClr val="tx1"/>
                </a:solidFill>
                <a:effectLst/>
                <a:latin typeface="+mn-lt"/>
                <a:ea typeface="+mn-ea"/>
                <a:cs typeface="+mn-cs"/>
              </a:rPr>
              <a:t>„Wir nennen uns </a:t>
            </a:r>
            <a:r>
              <a:rPr lang="de-DE" sz="1200" b="0" i="0" u="none" strike="noStrike" kern="1200" dirty="0" err="1">
                <a:solidFill>
                  <a:schemeClr val="tx1"/>
                </a:solidFill>
                <a:effectLst/>
                <a:latin typeface="+mn-lt"/>
                <a:ea typeface="+mn-ea"/>
                <a:cs typeface="+mn-cs"/>
              </a:rPr>
              <a:t>Lastesis</a:t>
            </a:r>
            <a:r>
              <a:rPr lang="de-DE" sz="1200" b="0" i="0" u="none" strike="noStrike" kern="1200" dirty="0">
                <a:solidFill>
                  <a:schemeClr val="tx1"/>
                </a:solidFill>
                <a:effectLst/>
                <a:latin typeface="+mn-lt"/>
                <a:ea typeface="+mn-ea"/>
                <a:cs typeface="+mn-cs"/>
              </a:rPr>
              <a:t>, weil wir Theorien feministischer Theoretikerinnen auf die Bühne bringen und verbreiten wollen“, werden sie dort zitiert.</a:t>
            </a:r>
            <a:endParaRPr lang="de-DE" dirty="0"/>
          </a:p>
        </p:txBody>
      </p:sp>
      <p:sp>
        <p:nvSpPr>
          <p:cNvPr id="4" name="Foliennummernplatzhalter 3"/>
          <p:cNvSpPr>
            <a:spLocks noGrp="1"/>
          </p:cNvSpPr>
          <p:nvPr>
            <p:ph type="sldNum" sz="quarter" idx="5"/>
          </p:nvPr>
        </p:nvSpPr>
        <p:spPr/>
        <p:txBody>
          <a:bodyPr/>
          <a:lstStyle/>
          <a:p>
            <a:fld id="{3BDD6D66-7E3E-824B-B8D4-A2B2D4825971}" type="slidenum">
              <a:rPr lang="de-DE" smtClean="0"/>
              <a:t>10</a:t>
            </a:fld>
            <a:endParaRPr lang="de-DE"/>
          </a:p>
        </p:txBody>
      </p:sp>
    </p:spTree>
    <p:extLst>
      <p:ext uri="{BB962C8B-B14F-4D97-AF65-F5344CB8AC3E}">
        <p14:creationId xmlns:p14="http://schemas.microsoft.com/office/powerpoint/2010/main" val="3124102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„Rosas </a:t>
            </a:r>
            <a:r>
              <a:rPr lang="de-DE" sz="1200" b="0" i="0" u="none" strike="noStrike" kern="1200" dirty="0" err="1">
                <a:solidFill>
                  <a:schemeClr val="tx1"/>
                </a:solidFill>
                <a:effectLst/>
                <a:latin typeface="+mn-lt"/>
                <a:ea typeface="+mn-ea"/>
                <a:cs typeface="+mn-cs"/>
              </a:rPr>
              <a:t>danst</a:t>
            </a:r>
            <a:r>
              <a:rPr lang="de-DE" sz="1200" b="0" i="0" u="none" strike="noStrike" kern="1200" dirty="0">
                <a:solidFill>
                  <a:schemeClr val="tx1"/>
                </a:solidFill>
                <a:effectLst/>
                <a:latin typeface="+mn-lt"/>
                <a:ea typeface="+mn-ea"/>
                <a:cs typeface="+mn-cs"/>
              </a:rPr>
              <a:t> Rosas“ ist in vielerlei Hinsicht eines der „</a:t>
            </a:r>
            <a:r>
              <a:rPr lang="de-DE" sz="1200" b="0" i="0" u="none" strike="noStrike" kern="1200" dirty="0" err="1">
                <a:solidFill>
                  <a:schemeClr val="tx1"/>
                </a:solidFill>
                <a:effectLst/>
                <a:latin typeface="+mn-lt"/>
                <a:ea typeface="+mn-ea"/>
                <a:cs typeface="+mn-cs"/>
              </a:rPr>
              <a:t>Signature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Pieces</a:t>
            </a:r>
            <a:r>
              <a:rPr lang="de-DE" sz="1200" b="0" i="0" u="none" strike="noStrike" kern="1200" dirty="0">
                <a:solidFill>
                  <a:schemeClr val="tx1"/>
                </a:solidFill>
                <a:effectLst/>
                <a:latin typeface="+mn-lt"/>
                <a:ea typeface="+mn-ea"/>
                <a:cs typeface="+mn-cs"/>
              </a:rPr>
              <a:t>“ von Anne Teresa De </a:t>
            </a:r>
            <a:r>
              <a:rPr lang="de-DE" sz="1200" b="0" i="0" u="none" strike="noStrike" kern="1200" dirty="0" err="1">
                <a:solidFill>
                  <a:schemeClr val="tx1"/>
                </a:solidFill>
                <a:effectLst/>
                <a:latin typeface="+mn-lt"/>
                <a:ea typeface="+mn-ea"/>
                <a:cs typeface="+mn-cs"/>
              </a:rPr>
              <a:t>Keersmaeker</a:t>
            </a:r>
            <a:r>
              <a:rPr lang="de-DE" sz="1200" b="0" i="0" u="none" strike="noStrike" kern="1200" dirty="0">
                <a:solidFill>
                  <a:schemeClr val="tx1"/>
                </a:solidFill>
                <a:effectLst/>
                <a:latin typeface="+mn-lt"/>
                <a:ea typeface="+mn-ea"/>
                <a:cs typeface="+mn-cs"/>
              </a:rPr>
              <a:t>. 1983 vollendete sie mit dem Werk das choreografische Vokabular, das sie ein Jahr zuvor in ihrem Debüt „Fase“ entworfen hatte, und das den Beginn einer langen choreografischen Reise markierte. Beide Choreografien zeichnen sich durch minimalistische und abstrakte, in unzähligen Wiederholungen transformierte Bewegungen aus sowie durch eine hohe strukturelle Ernsthaftigkeit. Im Kontrast dazu spielt sowohl in „Fase“ als auch in „Rosas </a:t>
            </a:r>
            <a:r>
              <a:rPr lang="de-DE" sz="1200" b="0" i="0" u="none" strike="noStrike" kern="1200" dirty="0" err="1">
                <a:solidFill>
                  <a:schemeClr val="tx1"/>
                </a:solidFill>
                <a:effectLst/>
                <a:latin typeface="+mn-lt"/>
                <a:ea typeface="+mn-ea"/>
                <a:cs typeface="+mn-cs"/>
              </a:rPr>
              <a:t>danst</a:t>
            </a:r>
            <a:r>
              <a:rPr lang="de-DE" sz="1200" b="0" i="0" u="none" strike="noStrike" kern="1200" dirty="0">
                <a:solidFill>
                  <a:schemeClr val="tx1"/>
                </a:solidFill>
                <a:effectLst/>
                <a:latin typeface="+mn-lt"/>
                <a:ea typeface="+mn-ea"/>
                <a:cs typeface="+mn-cs"/>
              </a:rPr>
              <a:t> Rosas“ die körperliche Erschöpfung der Tänzer*innen eine große Rolle – die Stücke sind von einer intensiven Körperlichkeit und innerer Spannung durchdrungen, die ein Gegengewicht zur unerbittlichen, fast mathematischen Logik der Komposition bildet. Der Raum ist nach geometrischen Mustern gegliedert, eine Eigenschaft, die für Rosas‘ Kreationen seither von größter Bedeutung ist.</a:t>
            </a:r>
          </a:p>
          <a:p>
            <a:r>
              <a:rPr lang="de-DE" sz="1200" b="0" i="0" u="none" strike="noStrike" kern="1200" dirty="0">
                <a:solidFill>
                  <a:schemeClr val="tx1"/>
                </a:solidFill>
                <a:effectLst/>
                <a:latin typeface="+mn-lt"/>
                <a:ea typeface="+mn-ea"/>
                <a:cs typeface="+mn-cs"/>
              </a:rPr>
              <a:t>[…] „Rosas </a:t>
            </a:r>
            <a:r>
              <a:rPr lang="de-DE" sz="1200" b="0" i="0" u="none" strike="noStrike" kern="1200" dirty="0" err="1">
                <a:solidFill>
                  <a:schemeClr val="tx1"/>
                </a:solidFill>
                <a:effectLst/>
                <a:latin typeface="+mn-lt"/>
                <a:ea typeface="+mn-ea"/>
                <a:cs typeface="+mn-cs"/>
              </a:rPr>
              <a:t>danst</a:t>
            </a:r>
            <a:r>
              <a:rPr lang="de-DE" sz="1200" b="0" i="0" u="none" strike="noStrike" kern="1200" dirty="0">
                <a:solidFill>
                  <a:schemeClr val="tx1"/>
                </a:solidFill>
                <a:effectLst/>
                <a:latin typeface="+mn-lt"/>
                <a:ea typeface="+mn-ea"/>
                <a:cs typeface="+mn-cs"/>
              </a:rPr>
              <a:t> Rosas“ zeigt als besonderes Element eine Reihe alltäglicher Bewegungen wie Liegen, Sitzen, Laufen, Drehen und so weiter. Die zugrunde liegende dramaturgische Struktur folgt verschiedenen Momenten des Tages, wie Schlafen (im ersten Satz) oder Arbeiten (im zweiten). Auf den Ellenbogen lehnen, in einen Stuhl sinken, Beine kreuzen – das sind nur einige der Bewegungen, die einerseits für das Publikum leicht erkennbar sind, andererseits aber durch entfremdende Wiederholungsmuster wieder aus ihrem alltäglichen Zusammenhang herausgehoben werden.</a:t>
            </a:r>
          </a:p>
          <a:p>
            <a:r>
              <a:rPr lang="de-DE" sz="1200" b="0" i="0" u="none" strike="noStrike" kern="1200" dirty="0">
                <a:solidFill>
                  <a:schemeClr val="tx1"/>
                </a:solidFill>
                <a:effectLst/>
                <a:latin typeface="+mn-lt"/>
                <a:ea typeface="+mn-ea"/>
                <a:cs typeface="+mn-cs"/>
              </a:rPr>
              <a:t>Das in der Choreografie dargestellte starke Frauenbild hat viele Kommentator*innen von Anfang an dazu veranlasst, dieses Stück als Vorreiter für einen Feminismus innerhalb des postmodernen Tanzmilieus zu postulieren. Auf die Frage nach dieser feministischen Konnotation hat De </a:t>
            </a:r>
            <a:r>
              <a:rPr lang="de-DE" sz="1200" b="0" i="0" u="none" strike="noStrike" kern="1200" dirty="0" err="1">
                <a:solidFill>
                  <a:schemeClr val="tx1"/>
                </a:solidFill>
                <a:effectLst/>
                <a:latin typeface="+mn-lt"/>
                <a:ea typeface="+mn-ea"/>
                <a:cs typeface="+mn-cs"/>
              </a:rPr>
              <a:t>Keersmaeker</a:t>
            </a:r>
            <a:r>
              <a:rPr lang="de-DE" sz="1200" b="0" i="0" u="none" strike="noStrike" kern="1200" dirty="0">
                <a:solidFill>
                  <a:schemeClr val="tx1"/>
                </a:solidFill>
                <a:effectLst/>
                <a:latin typeface="+mn-lt"/>
                <a:ea typeface="+mn-ea"/>
                <a:cs typeface="+mn-cs"/>
              </a:rPr>
              <a:t> selbst jedoch immer entschieden den assoziativen Zusammenhang geleugnet. „Es war nie unsere Absicht“, erwiderte sie, „große Erklärungen abzugeben oder Manifeste zu veröffentlichen“. Sie verweist auf den Titel des Stückes: „Wir tanzten uns selbst, mit unseren eigenen Erfahrungen. Ich fand es schwierig, eine solche Rekonstruktion unserer eigenen Erfahrung zu akzeptieren, nachdem die Kritiker das Stück in die Finger bekommen hatten.“</a:t>
            </a:r>
          </a:p>
          <a:p>
            <a:endParaRPr lang="de-DE" dirty="0"/>
          </a:p>
        </p:txBody>
      </p:sp>
      <p:sp>
        <p:nvSpPr>
          <p:cNvPr id="4" name="Foliennummernplatzhalter 3"/>
          <p:cNvSpPr>
            <a:spLocks noGrp="1"/>
          </p:cNvSpPr>
          <p:nvPr>
            <p:ph type="sldNum" sz="quarter" idx="5"/>
          </p:nvPr>
        </p:nvSpPr>
        <p:spPr/>
        <p:txBody>
          <a:bodyPr/>
          <a:lstStyle/>
          <a:p>
            <a:fld id="{3BDD6D66-7E3E-824B-B8D4-A2B2D4825971}" type="slidenum">
              <a:rPr lang="de-DE" smtClean="0"/>
              <a:t>11</a:t>
            </a:fld>
            <a:endParaRPr lang="de-DE"/>
          </a:p>
        </p:txBody>
      </p:sp>
    </p:spTree>
    <p:extLst>
      <p:ext uri="{BB962C8B-B14F-4D97-AF65-F5344CB8AC3E}">
        <p14:creationId xmlns:p14="http://schemas.microsoft.com/office/powerpoint/2010/main" val="2602520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723114-B3B4-A74A-9602-5BF947ED172D}"/>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1C21BE4B-DF86-294C-B3D9-26DC3A0D18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B9399FA7-4D26-5748-A241-9BE6E550AC80}"/>
              </a:ext>
            </a:extLst>
          </p:cNvPr>
          <p:cNvSpPr>
            <a:spLocks noGrp="1"/>
          </p:cNvSpPr>
          <p:nvPr>
            <p:ph type="dt" sz="half" idx="10"/>
          </p:nvPr>
        </p:nvSpPr>
        <p:spPr/>
        <p:txBody>
          <a:bodyPr/>
          <a:lstStyle/>
          <a:p>
            <a:fld id="{F880C61E-664D-D44B-9C8A-AC5CF6A61EE5}" type="datetimeFigureOut">
              <a:rPr lang="de-DE" smtClean="0"/>
              <a:t>22.11.22</a:t>
            </a:fld>
            <a:endParaRPr lang="de-DE"/>
          </a:p>
        </p:txBody>
      </p:sp>
      <p:sp>
        <p:nvSpPr>
          <p:cNvPr id="5" name="Fußzeilenplatzhalter 4">
            <a:extLst>
              <a:ext uri="{FF2B5EF4-FFF2-40B4-BE49-F238E27FC236}">
                <a16:creationId xmlns:a16="http://schemas.microsoft.com/office/drawing/2014/main" id="{CE93577E-EB70-6C42-A0AF-F07F208F04A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CBB0704-4B94-BD4A-8CC9-DE67368C44B2}"/>
              </a:ext>
            </a:extLst>
          </p:cNvPr>
          <p:cNvSpPr>
            <a:spLocks noGrp="1"/>
          </p:cNvSpPr>
          <p:nvPr>
            <p:ph type="sldNum" sz="quarter" idx="12"/>
          </p:nvPr>
        </p:nvSpPr>
        <p:spPr/>
        <p:txBody>
          <a:bodyPr/>
          <a:lstStyle/>
          <a:p>
            <a:fld id="{3AFD4618-FA68-2249-9B36-A67D92C9BB50}" type="slidenum">
              <a:rPr lang="de-DE" smtClean="0"/>
              <a:t>‹Nr.›</a:t>
            </a:fld>
            <a:endParaRPr lang="de-DE"/>
          </a:p>
        </p:txBody>
      </p:sp>
    </p:spTree>
    <p:extLst>
      <p:ext uri="{BB962C8B-B14F-4D97-AF65-F5344CB8AC3E}">
        <p14:creationId xmlns:p14="http://schemas.microsoft.com/office/powerpoint/2010/main" val="580367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FA615D-4FD2-094D-BBD1-FD947C5E39C3}"/>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53324B9E-00FF-0C42-92D1-B96784122ADB}"/>
              </a:ext>
            </a:extLst>
          </p:cNvPr>
          <p:cNvSpPr>
            <a:spLocks noGrp="1"/>
          </p:cNvSpPr>
          <p:nvPr>
            <p:ph type="body" orient="vert" idx="1"/>
          </p:nvPr>
        </p:nvSpPr>
        <p:spPr/>
        <p:txBody>
          <a:bodyPr vert="eaVert"/>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37D658AB-74EC-B640-BDBD-E14A47937AFC}"/>
              </a:ext>
            </a:extLst>
          </p:cNvPr>
          <p:cNvSpPr>
            <a:spLocks noGrp="1"/>
          </p:cNvSpPr>
          <p:nvPr>
            <p:ph type="dt" sz="half" idx="10"/>
          </p:nvPr>
        </p:nvSpPr>
        <p:spPr/>
        <p:txBody>
          <a:bodyPr/>
          <a:lstStyle/>
          <a:p>
            <a:fld id="{F880C61E-664D-D44B-9C8A-AC5CF6A61EE5}" type="datetimeFigureOut">
              <a:rPr lang="de-DE" smtClean="0"/>
              <a:t>22.11.22</a:t>
            </a:fld>
            <a:endParaRPr lang="de-DE"/>
          </a:p>
        </p:txBody>
      </p:sp>
      <p:sp>
        <p:nvSpPr>
          <p:cNvPr id="5" name="Fußzeilenplatzhalter 4">
            <a:extLst>
              <a:ext uri="{FF2B5EF4-FFF2-40B4-BE49-F238E27FC236}">
                <a16:creationId xmlns:a16="http://schemas.microsoft.com/office/drawing/2014/main" id="{C901DD6B-151E-2548-9669-172B2762FB8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97B51D4-B9AE-4344-9E1A-EB994227715D}"/>
              </a:ext>
            </a:extLst>
          </p:cNvPr>
          <p:cNvSpPr>
            <a:spLocks noGrp="1"/>
          </p:cNvSpPr>
          <p:nvPr>
            <p:ph type="sldNum" sz="quarter" idx="12"/>
          </p:nvPr>
        </p:nvSpPr>
        <p:spPr/>
        <p:txBody>
          <a:bodyPr/>
          <a:lstStyle/>
          <a:p>
            <a:fld id="{3AFD4618-FA68-2249-9B36-A67D92C9BB50}" type="slidenum">
              <a:rPr lang="de-DE" smtClean="0"/>
              <a:t>‹Nr.›</a:t>
            </a:fld>
            <a:endParaRPr lang="de-DE"/>
          </a:p>
        </p:txBody>
      </p:sp>
    </p:spTree>
    <p:extLst>
      <p:ext uri="{BB962C8B-B14F-4D97-AF65-F5344CB8AC3E}">
        <p14:creationId xmlns:p14="http://schemas.microsoft.com/office/powerpoint/2010/main" val="3351241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A2E351F1-8AF4-D945-AEA3-AA45E290ED16}"/>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3147DFE1-32C8-AC43-A562-0B915A13277B}"/>
              </a:ext>
            </a:extLst>
          </p:cNvPr>
          <p:cNvSpPr>
            <a:spLocks noGrp="1"/>
          </p:cNvSpPr>
          <p:nvPr>
            <p:ph type="body" orient="vert" idx="1"/>
          </p:nvPr>
        </p:nvSpPr>
        <p:spPr>
          <a:xfrm>
            <a:off x="838200" y="365125"/>
            <a:ext cx="7734300" cy="5811838"/>
          </a:xfrm>
        </p:spPr>
        <p:txBody>
          <a:bodyPr vert="eaVert"/>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C40AF24B-21B6-A643-ADBB-586368FAF9D1}"/>
              </a:ext>
            </a:extLst>
          </p:cNvPr>
          <p:cNvSpPr>
            <a:spLocks noGrp="1"/>
          </p:cNvSpPr>
          <p:nvPr>
            <p:ph type="dt" sz="half" idx="10"/>
          </p:nvPr>
        </p:nvSpPr>
        <p:spPr/>
        <p:txBody>
          <a:bodyPr/>
          <a:lstStyle/>
          <a:p>
            <a:fld id="{F880C61E-664D-D44B-9C8A-AC5CF6A61EE5}" type="datetimeFigureOut">
              <a:rPr lang="de-DE" smtClean="0"/>
              <a:t>22.11.22</a:t>
            </a:fld>
            <a:endParaRPr lang="de-DE"/>
          </a:p>
        </p:txBody>
      </p:sp>
      <p:sp>
        <p:nvSpPr>
          <p:cNvPr id="5" name="Fußzeilenplatzhalter 4">
            <a:extLst>
              <a:ext uri="{FF2B5EF4-FFF2-40B4-BE49-F238E27FC236}">
                <a16:creationId xmlns:a16="http://schemas.microsoft.com/office/drawing/2014/main" id="{60F2F7A8-5A2B-F347-8CAD-4695AF4DADE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30D6CFC-A17D-F442-81BB-5CD1F1591A0A}"/>
              </a:ext>
            </a:extLst>
          </p:cNvPr>
          <p:cNvSpPr>
            <a:spLocks noGrp="1"/>
          </p:cNvSpPr>
          <p:nvPr>
            <p:ph type="sldNum" sz="quarter" idx="12"/>
          </p:nvPr>
        </p:nvSpPr>
        <p:spPr/>
        <p:txBody>
          <a:bodyPr/>
          <a:lstStyle/>
          <a:p>
            <a:fld id="{3AFD4618-FA68-2249-9B36-A67D92C9BB50}" type="slidenum">
              <a:rPr lang="de-DE" smtClean="0"/>
              <a:t>‹Nr.›</a:t>
            </a:fld>
            <a:endParaRPr lang="de-DE"/>
          </a:p>
        </p:txBody>
      </p:sp>
    </p:spTree>
    <p:extLst>
      <p:ext uri="{BB962C8B-B14F-4D97-AF65-F5344CB8AC3E}">
        <p14:creationId xmlns:p14="http://schemas.microsoft.com/office/powerpoint/2010/main" val="1179039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34A11A-E259-BB42-B776-00DF6EB143F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508B406-D23F-764D-B49D-61027B4428FD}"/>
              </a:ext>
            </a:extLst>
          </p:cNvPr>
          <p:cNvSpPr>
            <a:spLocks noGrp="1"/>
          </p:cNvSpPr>
          <p:nvPr>
            <p:ph idx="1"/>
          </p:nvPr>
        </p:nvSpPr>
        <p:spPr/>
        <p:txBody>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99B876A9-219E-064D-B1CC-E585E7B83301}"/>
              </a:ext>
            </a:extLst>
          </p:cNvPr>
          <p:cNvSpPr>
            <a:spLocks noGrp="1"/>
          </p:cNvSpPr>
          <p:nvPr>
            <p:ph type="dt" sz="half" idx="10"/>
          </p:nvPr>
        </p:nvSpPr>
        <p:spPr/>
        <p:txBody>
          <a:bodyPr/>
          <a:lstStyle/>
          <a:p>
            <a:fld id="{F880C61E-664D-D44B-9C8A-AC5CF6A61EE5}" type="datetimeFigureOut">
              <a:rPr lang="de-DE" smtClean="0"/>
              <a:t>22.11.22</a:t>
            </a:fld>
            <a:endParaRPr lang="de-DE"/>
          </a:p>
        </p:txBody>
      </p:sp>
      <p:sp>
        <p:nvSpPr>
          <p:cNvPr id="5" name="Fußzeilenplatzhalter 4">
            <a:extLst>
              <a:ext uri="{FF2B5EF4-FFF2-40B4-BE49-F238E27FC236}">
                <a16:creationId xmlns:a16="http://schemas.microsoft.com/office/drawing/2014/main" id="{72BC85FD-B186-EA42-8AAE-E558F0AABA4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66B8065-0E8A-2047-98F4-7411F1CFD14B}"/>
              </a:ext>
            </a:extLst>
          </p:cNvPr>
          <p:cNvSpPr>
            <a:spLocks noGrp="1"/>
          </p:cNvSpPr>
          <p:nvPr>
            <p:ph type="sldNum" sz="quarter" idx="12"/>
          </p:nvPr>
        </p:nvSpPr>
        <p:spPr/>
        <p:txBody>
          <a:bodyPr/>
          <a:lstStyle/>
          <a:p>
            <a:fld id="{3AFD4618-FA68-2249-9B36-A67D92C9BB50}" type="slidenum">
              <a:rPr lang="de-DE" smtClean="0"/>
              <a:t>‹Nr.›</a:t>
            </a:fld>
            <a:endParaRPr lang="de-DE"/>
          </a:p>
        </p:txBody>
      </p:sp>
    </p:spTree>
    <p:extLst>
      <p:ext uri="{BB962C8B-B14F-4D97-AF65-F5344CB8AC3E}">
        <p14:creationId xmlns:p14="http://schemas.microsoft.com/office/powerpoint/2010/main" val="3331956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8A491D-09B7-E94E-A09F-174F4593571B}"/>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13F43942-6B80-F546-A02E-F950E06C83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398A995A-FDB9-7D4D-9BF0-58E24DA07A4B}"/>
              </a:ext>
            </a:extLst>
          </p:cNvPr>
          <p:cNvSpPr>
            <a:spLocks noGrp="1"/>
          </p:cNvSpPr>
          <p:nvPr>
            <p:ph type="dt" sz="half" idx="10"/>
          </p:nvPr>
        </p:nvSpPr>
        <p:spPr/>
        <p:txBody>
          <a:bodyPr/>
          <a:lstStyle/>
          <a:p>
            <a:fld id="{F880C61E-664D-D44B-9C8A-AC5CF6A61EE5}" type="datetimeFigureOut">
              <a:rPr lang="de-DE" smtClean="0"/>
              <a:t>22.11.22</a:t>
            </a:fld>
            <a:endParaRPr lang="de-DE"/>
          </a:p>
        </p:txBody>
      </p:sp>
      <p:sp>
        <p:nvSpPr>
          <p:cNvPr id="5" name="Fußzeilenplatzhalter 4">
            <a:extLst>
              <a:ext uri="{FF2B5EF4-FFF2-40B4-BE49-F238E27FC236}">
                <a16:creationId xmlns:a16="http://schemas.microsoft.com/office/drawing/2014/main" id="{8F42B5C6-93B6-B44F-A685-FBC91098CD6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4BE2221-6F36-D943-890D-870E1F6899C9}"/>
              </a:ext>
            </a:extLst>
          </p:cNvPr>
          <p:cNvSpPr>
            <a:spLocks noGrp="1"/>
          </p:cNvSpPr>
          <p:nvPr>
            <p:ph type="sldNum" sz="quarter" idx="12"/>
          </p:nvPr>
        </p:nvSpPr>
        <p:spPr/>
        <p:txBody>
          <a:bodyPr/>
          <a:lstStyle/>
          <a:p>
            <a:fld id="{3AFD4618-FA68-2249-9B36-A67D92C9BB50}" type="slidenum">
              <a:rPr lang="de-DE" smtClean="0"/>
              <a:t>‹Nr.›</a:t>
            </a:fld>
            <a:endParaRPr lang="de-DE"/>
          </a:p>
        </p:txBody>
      </p:sp>
    </p:spTree>
    <p:extLst>
      <p:ext uri="{BB962C8B-B14F-4D97-AF65-F5344CB8AC3E}">
        <p14:creationId xmlns:p14="http://schemas.microsoft.com/office/powerpoint/2010/main" val="3773085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F463A1-76A8-B34F-A4E2-778C0779D94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A467A67-5C68-8D48-99E3-C0341A2F51DD}"/>
              </a:ext>
            </a:extLst>
          </p:cNvPr>
          <p:cNvSpPr>
            <a:spLocks noGrp="1"/>
          </p:cNvSpPr>
          <p:nvPr>
            <p:ph sz="half" idx="1"/>
          </p:nvPr>
        </p:nvSpPr>
        <p:spPr>
          <a:xfrm>
            <a:off x="838200" y="1825625"/>
            <a:ext cx="5181600" cy="4351338"/>
          </a:xfrm>
        </p:spPr>
        <p:txBody>
          <a:body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60E5DA69-9BCE-8F41-A64A-8E201DB1EE10}"/>
              </a:ext>
            </a:extLst>
          </p:cNvPr>
          <p:cNvSpPr>
            <a:spLocks noGrp="1"/>
          </p:cNvSpPr>
          <p:nvPr>
            <p:ph sz="half" idx="2"/>
          </p:nvPr>
        </p:nvSpPr>
        <p:spPr>
          <a:xfrm>
            <a:off x="6172200" y="1825625"/>
            <a:ext cx="5181600" cy="4351338"/>
          </a:xfrm>
        </p:spPr>
        <p:txBody>
          <a:body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CFDC813E-2F6B-3248-9EAE-3494B99D85A7}"/>
              </a:ext>
            </a:extLst>
          </p:cNvPr>
          <p:cNvSpPr>
            <a:spLocks noGrp="1"/>
          </p:cNvSpPr>
          <p:nvPr>
            <p:ph type="dt" sz="half" idx="10"/>
          </p:nvPr>
        </p:nvSpPr>
        <p:spPr/>
        <p:txBody>
          <a:bodyPr/>
          <a:lstStyle/>
          <a:p>
            <a:fld id="{F880C61E-664D-D44B-9C8A-AC5CF6A61EE5}" type="datetimeFigureOut">
              <a:rPr lang="de-DE" smtClean="0"/>
              <a:t>22.11.22</a:t>
            </a:fld>
            <a:endParaRPr lang="de-DE"/>
          </a:p>
        </p:txBody>
      </p:sp>
      <p:sp>
        <p:nvSpPr>
          <p:cNvPr id="6" name="Fußzeilenplatzhalter 5">
            <a:extLst>
              <a:ext uri="{FF2B5EF4-FFF2-40B4-BE49-F238E27FC236}">
                <a16:creationId xmlns:a16="http://schemas.microsoft.com/office/drawing/2014/main" id="{ACF2BF78-ED79-6C45-AA39-F1870609B75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91C8D73-4413-9B47-951E-7F4B0E270180}"/>
              </a:ext>
            </a:extLst>
          </p:cNvPr>
          <p:cNvSpPr>
            <a:spLocks noGrp="1"/>
          </p:cNvSpPr>
          <p:nvPr>
            <p:ph type="sldNum" sz="quarter" idx="12"/>
          </p:nvPr>
        </p:nvSpPr>
        <p:spPr/>
        <p:txBody>
          <a:bodyPr/>
          <a:lstStyle/>
          <a:p>
            <a:fld id="{3AFD4618-FA68-2249-9B36-A67D92C9BB50}" type="slidenum">
              <a:rPr lang="de-DE" smtClean="0"/>
              <a:t>‹Nr.›</a:t>
            </a:fld>
            <a:endParaRPr lang="de-DE"/>
          </a:p>
        </p:txBody>
      </p:sp>
    </p:spTree>
    <p:extLst>
      <p:ext uri="{BB962C8B-B14F-4D97-AF65-F5344CB8AC3E}">
        <p14:creationId xmlns:p14="http://schemas.microsoft.com/office/powerpoint/2010/main" val="1968546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657E82-1CEC-5641-B8AB-9E08F554E300}"/>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5553B841-72AF-2545-BE89-57B7FA3368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3F4A14A0-86D0-364D-B1E8-FC0FD738CF06}"/>
              </a:ext>
            </a:extLst>
          </p:cNvPr>
          <p:cNvSpPr>
            <a:spLocks noGrp="1"/>
          </p:cNvSpPr>
          <p:nvPr>
            <p:ph sz="half" idx="2"/>
          </p:nvPr>
        </p:nvSpPr>
        <p:spPr>
          <a:xfrm>
            <a:off x="839788" y="2505075"/>
            <a:ext cx="5157787" cy="3684588"/>
          </a:xfrm>
        </p:spPr>
        <p:txBody>
          <a:bodyPr/>
          <a:lstStyle/>
          <a:p>
            <a:r>
              <a:rPr lang="de-DE"/>
              <a:t>Mastertextformat bearbeiten
Zweite Ebene
Dritte Ebene
Vierte Ebene
Fünfte Ebene</a:t>
            </a:r>
          </a:p>
        </p:txBody>
      </p:sp>
      <p:sp>
        <p:nvSpPr>
          <p:cNvPr id="5" name="Textplatzhalter 4">
            <a:extLst>
              <a:ext uri="{FF2B5EF4-FFF2-40B4-BE49-F238E27FC236}">
                <a16:creationId xmlns:a16="http://schemas.microsoft.com/office/drawing/2014/main" id="{4DB81343-0744-A142-B2E3-0106A5CB67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6" name="Inhaltsplatzhalter 5">
            <a:extLst>
              <a:ext uri="{FF2B5EF4-FFF2-40B4-BE49-F238E27FC236}">
                <a16:creationId xmlns:a16="http://schemas.microsoft.com/office/drawing/2014/main" id="{46106B58-7A6C-4346-B0BC-28E0A6184CD4}"/>
              </a:ext>
            </a:extLst>
          </p:cNvPr>
          <p:cNvSpPr>
            <a:spLocks noGrp="1"/>
          </p:cNvSpPr>
          <p:nvPr>
            <p:ph sz="quarter" idx="4"/>
          </p:nvPr>
        </p:nvSpPr>
        <p:spPr>
          <a:xfrm>
            <a:off x="6172200" y="2505075"/>
            <a:ext cx="5183188" cy="3684588"/>
          </a:xfrm>
        </p:spPr>
        <p:txBody>
          <a:bodyPr/>
          <a:lstStyle/>
          <a:p>
            <a:r>
              <a:rPr lang="de-DE"/>
              <a:t>Mastertextformat bearbeiten
Zweite Ebene
Dritte Ebene
Vierte Ebene
Fünfte Ebene</a:t>
            </a:r>
          </a:p>
        </p:txBody>
      </p:sp>
      <p:sp>
        <p:nvSpPr>
          <p:cNvPr id="7" name="Datumsplatzhalter 6">
            <a:extLst>
              <a:ext uri="{FF2B5EF4-FFF2-40B4-BE49-F238E27FC236}">
                <a16:creationId xmlns:a16="http://schemas.microsoft.com/office/drawing/2014/main" id="{64AE1F54-24EB-B444-AB53-DAE65F3BBAA3}"/>
              </a:ext>
            </a:extLst>
          </p:cNvPr>
          <p:cNvSpPr>
            <a:spLocks noGrp="1"/>
          </p:cNvSpPr>
          <p:nvPr>
            <p:ph type="dt" sz="half" idx="10"/>
          </p:nvPr>
        </p:nvSpPr>
        <p:spPr/>
        <p:txBody>
          <a:bodyPr/>
          <a:lstStyle/>
          <a:p>
            <a:fld id="{F880C61E-664D-D44B-9C8A-AC5CF6A61EE5}" type="datetimeFigureOut">
              <a:rPr lang="de-DE" smtClean="0"/>
              <a:t>22.11.22</a:t>
            </a:fld>
            <a:endParaRPr lang="de-DE"/>
          </a:p>
        </p:txBody>
      </p:sp>
      <p:sp>
        <p:nvSpPr>
          <p:cNvPr id="8" name="Fußzeilenplatzhalter 7">
            <a:extLst>
              <a:ext uri="{FF2B5EF4-FFF2-40B4-BE49-F238E27FC236}">
                <a16:creationId xmlns:a16="http://schemas.microsoft.com/office/drawing/2014/main" id="{FA82EAE8-C643-8747-8BCE-400965CA0B6E}"/>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B9B1E9D9-68BC-EE4F-AFAF-C22CFB65F8C9}"/>
              </a:ext>
            </a:extLst>
          </p:cNvPr>
          <p:cNvSpPr>
            <a:spLocks noGrp="1"/>
          </p:cNvSpPr>
          <p:nvPr>
            <p:ph type="sldNum" sz="quarter" idx="12"/>
          </p:nvPr>
        </p:nvSpPr>
        <p:spPr/>
        <p:txBody>
          <a:bodyPr/>
          <a:lstStyle/>
          <a:p>
            <a:fld id="{3AFD4618-FA68-2249-9B36-A67D92C9BB50}" type="slidenum">
              <a:rPr lang="de-DE" smtClean="0"/>
              <a:t>‹Nr.›</a:t>
            </a:fld>
            <a:endParaRPr lang="de-DE"/>
          </a:p>
        </p:txBody>
      </p:sp>
    </p:spTree>
    <p:extLst>
      <p:ext uri="{BB962C8B-B14F-4D97-AF65-F5344CB8AC3E}">
        <p14:creationId xmlns:p14="http://schemas.microsoft.com/office/powerpoint/2010/main" val="3746571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7DE5F1-3721-174A-A45F-04A616B3368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51D79513-A9BD-1448-B601-815D44AA1B87}"/>
              </a:ext>
            </a:extLst>
          </p:cNvPr>
          <p:cNvSpPr>
            <a:spLocks noGrp="1"/>
          </p:cNvSpPr>
          <p:nvPr>
            <p:ph type="dt" sz="half" idx="10"/>
          </p:nvPr>
        </p:nvSpPr>
        <p:spPr/>
        <p:txBody>
          <a:bodyPr/>
          <a:lstStyle/>
          <a:p>
            <a:fld id="{F880C61E-664D-D44B-9C8A-AC5CF6A61EE5}" type="datetimeFigureOut">
              <a:rPr lang="de-DE" smtClean="0"/>
              <a:t>22.11.22</a:t>
            </a:fld>
            <a:endParaRPr lang="de-DE"/>
          </a:p>
        </p:txBody>
      </p:sp>
      <p:sp>
        <p:nvSpPr>
          <p:cNvPr id="4" name="Fußzeilenplatzhalter 3">
            <a:extLst>
              <a:ext uri="{FF2B5EF4-FFF2-40B4-BE49-F238E27FC236}">
                <a16:creationId xmlns:a16="http://schemas.microsoft.com/office/drawing/2014/main" id="{EC528AFB-08FA-A64C-AE4C-EB698D88DDBC}"/>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2C4CF61-8FED-7B4F-B071-C9F509D164C1}"/>
              </a:ext>
            </a:extLst>
          </p:cNvPr>
          <p:cNvSpPr>
            <a:spLocks noGrp="1"/>
          </p:cNvSpPr>
          <p:nvPr>
            <p:ph type="sldNum" sz="quarter" idx="12"/>
          </p:nvPr>
        </p:nvSpPr>
        <p:spPr/>
        <p:txBody>
          <a:bodyPr/>
          <a:lstStyle/>
          <a:p>
            <a:fld id="{3AFD4618-FA68-2249-9B36-A67D92C9BB50}" type="slidenum">
              <a:rPr lang="de-DE" smtClean="0"/>
              <a:t>‹Nr.›</a:t>
            </a:fld>
            <a:endParaRPr lang="de-DE"/>
          </a:p>
        </p:txBody>
      </p:sp>
    </p:spTree>
    <p:extLst>
      <p:ext uri="{BB962C8B-B14F-4D97-AF65-F5344CB8AC3E}">
        <p14:creationId xmlns:p14="http://schemas.microsoft.com/office/powerpoint/2010/main" val="3829305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FE5876E-0B27-2941-920E-E24DB3443833}"/>
              </a:ext>
            </a:extLst>
          </p:cNvPr>
          <p:cNvSpPr>
            <a:spLocks noGrp="1"/>
          </p:cNvSpPr>
          <p:nvPr>
            <p:ph type="dt" sz="half" idx="10"/>
          </p:nvPr>
        </p:nvSpPr>
        <p:spPr/>
        <p:txBody>
          <a:bodyPr/>
          <a:lstStyle/>
          <a:p>
            <a:fld id="{F880C61E-664D-D44B-9C8A-AC5CF6A61EE5}" type="datetimeFigureOut">
              <a:rPr lang="de-DE" smtClean="0"/>
              <a:t>22.11.22</a:t>
            </a:fld>
            <a:endParaRPr lang="de-DE"/>
          </a:p>
        </p:txBody>
      </p:sp>
      <p:sp>
        <p:nvSpPr>
          <p:cNvPr id="3" name="Fußzeilenplatzhalter 2">
            <a:extLst>
              <a:ext uri="{FF2B5EF4-FFF2-40B4-BE49-F238E27FC236}">
                <a16:creationId xmlns:a16="http://schemas.microsoft.com/office/drawing/2014/main" id="{69EA0D0B-9F73-CF46-85AD-1CC9CB68B3D4}"/>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506E5026-0002-9645-845A-A41D25BAED4C}"/>
              </a:ext>
            </a:extLst>
          </p:cNvPr>
          <p:cNvSpPr>
            <a:spLocks noGrp="1"/>
          </p:cNvSpPr>
          <p:nvPr>
            <p:ph type="sldNum" sz="quarter" idx="12"/>
          </p:nvPr>
        </p:nvSpPr>
        <p:spPr/>
        <p:txBody>
          <a:bodyPr/>
          <a:lstStyle/>
          <a:p>
            <a:fld id="{3AFD4618-FA68-2249-9B36-A67D92C9BB50}" type="slidenum">
              <a:rPr lang="de-DE" smtClean="0"/>
              <a:t>‹Nr.›</a:t>
            </a:fld>
            <a:endParaRPr lang="de-DE"/>
          </a:p>
        </p:txBody>
      </p:sp>
    </p:spTree>
    <p:extLst>
      <p:ext uri="{BB962C8B-B14F-4D97-AF65-F5344CB8AC3E}">
        <p14:creationId xmlns:p14="http://schemas.microsoft.com/office/powerpoint/2010/main" val="4033262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369B35-0EAC-E24C-AFD4-9378C3E0CEF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7D368A59-C33C-0848-9EBB-897A2DA1C1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de-DE"/>
              <a:t>Mastertextformat bearbeiten
Zweite Ebene
Dritte Ebene
Vierte Ebene
Fünfte Ebene</a:t>
            </a:r>
          </a:p>
        </p:txBody>
      </p:sp>
      <p:sp>
        <p:nvSpPr>
          <p:cNvPr id="4" name="Textplatzhalter 3">
            <a:extLst>
              <a:ext uri="{FF2B5EF4-FFF2-40B4-BE49-F238E27FC236}">
                <a16:creationId xmlns:a16="http://schemas.microsoft.com/office/drawing/2014/main" id="{D590A7F1-4E76-1E47-8EBA-C6F03FD86D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38A020E1-AAF3-7245-BD64-607D3BA6896D}"/>
              </a:ext>
            </a:extLst>
          </p:cNvPr>
          <p:cNvSpPr>
            <a:spLocks noGrp="1"/>
          </p:cNvSpPr>
          <p:nvPr>
            <p:ph type="dt" sz="half" idx="10"/>
          </p:nvPr>
        </p:nvSpPr>
        <p:spPr/>
        <p:txBody>
          <a:bodyPr/>
          <a:lstStyle/>
          <a:p>
            <a:fld id="{F880C61E-664D-D44B-9C8A-AC5CF6A61EE5}" type="datetimeFigureOut">
              <a:rPr lang="de-DE" smtClean="0"/>
              <a:t>22.11.22</a:t>
            </a:fld>
            <a:endParaRPr lang="de-DE"/>
          </a:p>
        </p:txBody>
      </p:sp>
      <p:sp>
        <p:nvSpPr>
          <p:cNvPr id="6" name="Fußzeilenplatzhalter 5">
            <a:extLst>
              <a:ext uri="{FF2B5EF4-FFF2-40B4-BE49-F238E27FC236}">
                <a16:creationId xmlns:a16="http://schemas.microsoft.com/office/drawing/2014/main" id="{F26BE36D-58A9-C043-B4D0-E1B4646DA50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BD40E14-8B66-CC4F-8DC2-5E8E1CB144A4}"/>
              </a:ext>
            </a:extLst>
          </p:cNvPr>
          <p:cNvSpPr>
            <a:spLocks noGrp="1"/>
          </p:cNvSpPr>
          <p:nvPr>
            <p:ph type="sldNum" sz="quarter" idx="12"/>
          </p:nvPr>
        </p:nvSpPr>
        <p:spPr/>
        <p:txBody>
          <a:bodyPr/>
          <a:lstStyle/>
          <a:p>
            <a:fld id="{3AFD4618-FA68-2249-9B36-A67D92C9BB50}" type="slidenum">
              <a:rPr lang="de-DE" smtClean="0"/>
              <a:t>‹Nr.›</a:t>
            </a:fld>
            <a:endParaRPr lang="de-DE"/>
          </a:p>
        </p:txBody>
      </p:sp>
    </p:spTree>
    <p:extLst>
      <p:ext uri="{BB962C8B-B14F-4D97-AF65-F5344CB8AC3E}">
        <p14:creationId xmlns:p14="http://schemas.microsoft.com/office/powerpoint/2010/main" val="1143408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DB831-4989-1E4F-835F-D1CE5047649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2819B207-09F4-664E-A469-6EE860B2E8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684AFDA1-CD31-244A-BE2F-286A21A653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6498E9C6-2918-0742-945C-9C7ADF1ECE6B}"/>
              </a:ext>
            </a:extLst>
          </p:cNvPr>
          <p:cNvSpPr>
            <a:spLocks noGrp="1"/>
          </p:cNvSpPr>
          <p:nvPr>
            <p:ph type="dt" sz="half" idx="10"/>
          </p:nvPr>
        </p:nvSpPr>
        <p:spPr/>
        <p:txBody>
          <a:bodyPr/>
          <a:lstStyle/>
          <a:p>
            <a:fld id="{F880C61E-664D-D44B-9C8A-AC5CF6A61EE5}" type="datetimeFigureOut">
              <a:rPr lang="de-DE" smtClean="0"/>
              <a:t>22.11.22</a:t>
            </a:fld>
            <a:endParaRPr lang="de-DE"/>
          </a:p>
        </p:txBody>
      </p:sp>
      <p:sp>
        <p:nvSpPr>
          <p:cNvPr id="6" name="Fußzeilenplatzhalter 5">
            <a:extLst>
              <a:ext uri="{FF2B5EF4-FFF2-40B4-BE49-F238E27FC236}">
                <a16:creationId xmlns:a16="http://schemas.microsoft.com/office/drawing/2014/main" id="{BC494F99-9F60-4740-9311-E5096D197AF1}"/>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E6F3E39-5623-054F-AC2F-D60081C097D3}"/>
              </a:ext>
            </a:extLst>
          </p:cNvPr>
          <p:cNvSpPr>
            <a:spLocks noGrp="1"/>
          </p:cNvSpPr>
          <p:nvPr>
            <p:ph type="sldNum" sz="quarter" idx="12"/>
          </p:nvPr>
        </p:nvSpPr>
        <p:spPr/>
        <p:txBody>
          <a:bodyPr/>
          <a:lstStyle/>
          <a:p>
            <a:fld id="{3AFD4618-FA68-2249-9B36-A67D92C9BB50}" type="slidenum">
              <a:rPr lang="de-DE" smtClean="0"/>
              <a:t>‹Nr.›</a:t>
            </a:fld>
            <a:endParaRPr lang="de-DE"/>
          </a:p>
        </p:txBody>
      </p:sp>
    </p:spTree>
    <p:extLst>
      <p:ext uri="{BB962C8B-B14F-4D97-AF65-F5344CB8AC3E}">
        <p14:creationId xmlns:p14="http://schemas.microsoft.com/office/powerpoint/2010/main" val="1338282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85D99E2-0379-F44F-AFD8-6DA6493B2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9E776A71-D31E-E945-B85A-94B8955A44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2DDA2177-0257-D74E-B0ED-34B1409E23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80C61E-664D-D44B-9C8A-AC5CF6A61EE5}" type="datetimeFigureOut">
              <a:rPr lang="de-DE" smtClean="0"/>
              <a:t>22.11.22</a:t>
            </a:fld>
            <a:endParaRPr lang="de-DE"/>
          </a:p>
        </p:txBody>
      </p:sp>
      <p:sp>
        <p:nvSpPr>
          <p:cNvPr id="5" name="Fußzeilenplatzhalter 4">
            <a:extLst>
              <a:ext uri="{FF2B5EF4-FFF2-40B4-BE49-F238E27FC236}">
                <a16:creationId xmlns:a16="http://schemas.microsoft.com/office/drawing/2014/main" id="{718F2081-084D-2543-90DE-83C4B9852F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B750B37A-DBFC-2640-A245-0BB6118ACB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D4618-FA68-2249-9B36-A67D92C9BB50}" type="slidenum">
              <a:rPr lang="de-DE" smtClean="0"/>
              <a:t>‹Nr.›</a:t>
            </a:fld>
            <a:endParaRPr lang="de-DE"/>
          </a:p>
        </p:txBody>
      </p:sp>
    </p:spTree>
    <p:extLst>
      <p:ext uri="{BB962C8B-B14F-4D97-AF65-F5344CB8AC3E}">
        <p14:creationId xmlns:p14="http://schemas.microsoft.com/office/powerpoint/2010/main" val="6806407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F64F3C-AC81-7442-8F0C-BA23C928A8D7}"/>
              </a:ext>
            </a:extLst>
          </p:cNvPr>
          <p:cNvSpPr>
            <a:spLocks noGrp="1"/>
          </p:cNvSpPr>
          <p:nvPr>
            <p:ph type="ctrTitle"/>
          </p:nvPr>
        </p:nvSpPr>
        <p:spPr/>
        <p:txBody>
          <a:bodyPr/>
          <a:lstStyle/>
          <a:p>
            <a:r>
              <a:rPr lang="de-DE" dirty="0" err="1"/>
              <a:t>Körper&amp;Raum</a:t>
            </a:r>
            <a:endParaRPr lang="de-DE" dirty="0"/>
          </a:p>
        </p:txBody>
      </p:sp>
      <p:sp>
        <p:nvSpPr>
          <p:cNvPr id="3" name="Untertitel 2">
            <a:extLst>
              <a:ext uri="{FF2B5EF4-FFF2-40B4-BE49-F238E27FC236}">
                <a16:creationId xmlns:a16="http://schemas.microsoft.com/office/drawing/2014/main" id="{D60B8755-746E-CC42-B196-2DBA001EAB41}"/>
              </a:ext>
            </a:extLst>
          </p:cNvPr>
          <p:cNvSpPr>
            <a:spLocks noGrp="1"/>
          </p:cNvSpPr>
          <p:nvPr>
            <p:ph type="subTitle" idx="1"/>
          </p:nvPr>
        </p:nvSpPr>
        <p:spPr/>
        <p:txBody>
          <a:bodyPr/>
          <a:lstStyle/>
          <a:p>
            <a:r>
              <a:rPr lang="de-DE" dirty="0"/>
              <a:t>Performance- und Installationskunst</a:t>
            </a:r>
          </a:p>
        </p:txBody>
      </p:sp>
    </p:spTree>
    <p:extLst>
      <p:ext uri="{BB962C8B-B14F-4D97-AF65-F5344CB8AC3E}">
        <p14:creationId xmlns:p14="http://schemas.microsoft.com/office/powerpoint/2010/main" val="3542464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er Vergewaltiger bist du! – dieser außergewöhnliche Protest geht durch Mark und Bein">
            <a:hlinkClick r:id="" action="ppaction://media"/>
            <a:extLst>
              <a:ext uri="{FF2B5EF4-FFF2-40B4-BE49-F238E27FC236}">
                <a16:creationId xmlns:a16="http://schemas.microsoft.com/office/drawing/2014/main" id="{4CF6E68E-8627-864F-9E4F-71CEC6C19D7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3175"/>
            <a:ext cx="12192000" cy="6858000"/>
          </a:xfrm>
          <a:prstGeom prst="rect">
            <a:avLst/>
          </a:prstGeom>
        </p:spPr>
      </p:pic>
    </p:spTree>
    <p:extLst>
      <p:ext uri="{BB962C8B-B14F-4D97-AF65-F5344CB8AC3E}">
        <p14:creationId xmlns:p14="http://schemas.microsoft.com/office/powerpoint/2010/main" val="49961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6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20599F24-C266-9D40-BA26-518C2A0B4048}"/>
              </a:ext>
            </a:extLst>
          </p:cNvPr>
          <p:cNvSpPr/>
          <p:nvPr/>
        </p:nvSpPr>
        <p:spPr>
          <a:xfrm>
            <a:off x="2931281" y="2360414"/>
            <a:ext cx="6412909" cy="461665"/>
          </a:xfrm>
          <a:prstGeom prst="rect">
            <a:avLst/>
          </a:prstGeom>
        </p:spPr>
        <p:txBody>
          <a:bodyPr wrap="none">
            <a:spAutoFit/>
          </a:bodyPr>
          <a:lstStyle/>
          <a:p>
            <a:r>
              <a:rPr lang="de-DE" sz="2400" dirty="0"/>
              <a:t>https://</a:t>
            </a:r>
            <a:r>
              <a:rPr lang="de-DE" sz="2400" dirty="0" err="1"/>
              <a:t>www.youtube.com</a:t>
            </a:r>
            <a:r>
              <a:rPr lang="de-DE" sz="2400" dirty="0"/>
              <a:t>/</a:t>
            </a:r>
            <a:r>
              <a:rPr lang="de-DE" sz="2400" dirty="0" err="1"/>
              <a:t>watch?v</a:t>
            </a:r>
            <a:r>
              <a:rPr lang="de-DE" sz="2400" dirty="0"/>
              <a:t>=</a:t>
            </a:r>
            <a:r>
              <a:rPr lang="de-DE" sz="2400" dirty="0" err="1"/>
              <a:t>oQCTbCcSxis</a:t>
            </a:r>
            <a:endParaRPr lang="de-DE" sz="2400" dirty="0"/>
          </a:p>
        </p:txBody>
      </p:sp>
    </p:spTree>
    <p:extLst>
      <p:ext uri="{BB962C8B-B14F-4D97-AF65-F5344CB8AC3E}">
        <p14:creationId xmlns:p14="http://schemas.microsoft.com/office/powerpoint/2010/main" val="3562834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CDFD864-92ED-9148-8226-D79EC6807218}"/>
              </a:ext>
            </a:extLst>
          </p:cNvPr>
          <p:cNvSpPr/>
          <p:nvPr/>
        </p:nvSpPr>
        <p:spPr>
          <a:xfrm>
            <a:off x="2872451" y="3213854"/>
            <a:ext cx="6577442" cy="461665"/>
          </a:xfrm>
          <a:prstGeom prst="rect">
            <a:avLst/>
          </a:prstGeom>
        </p:spPr>
        <p:txBody>
          <a:bodyPr wrap="none">
            <a:spAutoFit/>
          </a:bodyPr>
          <a:lstStyle/>
          <a:p>
            <a:r>
              <a:rPr lang="de-DE" sz="2400" dirty="0"/>
              <a:t>https://</a:t>
            </a:r>
            <a:r>
              <a:rPr lang="de-DE" sz="2400" dirty="0" err="1"/>
              <a:t>www.youtube.com</a:t>
            </a:r>
            <a:r>
              <a:rPr lang="de-DE" sz="2400" dirty="0"/>
              <a:t>/</a:t>
            </a:r>
            <a:r>
              <a:rPr lang="de-DE" sz="2400" dirty="0" err="1"/>
              <a:t>watch?v</a:t>
            </a:r>
            <a:r>
              <a:rPr lang="de-DE" sz="2400" dirty="0"/>
              <a:t>=67m0ng6fKQE</a:t>
            </a:r>
          </a:p>
        </p:txBody>
      </p:sp>
      <p:sp>
        <p:nvSpPr>
          <p:cNvPr id="4" name="Textfeld 3">
            <a:extLst>
              <a:ext uri="{FF2B5EF4-FFF2-40B4-BE49-F238E27FC236}">
                <a16:creationId xmlns:a16="http://schemas.microsoft.com/office/drawing/2014/main" id="{A5ABF0B3-8582-4944-BFB9-98587F4F9FAB}"/>
              </a:ext>
            </a:extLst>
          </p:cNvPr>
          <p:cNvSpPr txBox="1"/>
          <p:nvPr/>
        </p:nvSpPr>
        <p:spPr>
          <a:xfrm>
            <a:off x="3596640" y="1828800"/>
            <a:ext cx="2791983" cy="461665"/>
          </a:xfrm>
          <a:prstGeom prst="rect">
            <a:avLst/>
          </a:prstGeom>
          <a:noFill/>
        </p:spPr>
        <p:txBody>
          <a:bodyPr wrap="none" rtlCol="0">
            <a:spAutoFit/>
          </a:bodyPr>
          <a:lstStyle/>
          <a:p>
            <a:r>
              <a:rPr lang="de-DE" dirty="0"/>
              <a:t>„</a:t>
            </a:r>
            <a:r>
              <a:rPr lang="de-DE" sz="2400" dirty="0"/>
              <a:t>Picasso Baby“, Jay Z:</a:t>
            </a:r>
          </a:p>
        </p:txBody>
      </p:sp>
    </p:spTree>
    <p:extLst>
      <p:ext uri="{BB962C8B-B14F-4D97-AF65-F5344CB8AC3E}">
        <p14:creationId xmlns:p14="http://schemas.microsoft.com/office/powerpoint/2010/main" val="2869226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2D0F528-0337-D041-B4E5-08ECEC6318E7}"/>
              </a:ext>
            </a:extLst>
          </p:cNvPr>
          <p:cNvSpPr txBox="1"/>
          <p:nvPr/>
        </p:nvSpPr>
        <p:spPr>
          <a:xfrm>
            <a:off x="2791326" y="2005263"/>
            <a:ext cx="6300798" cy="1754326"/>
          </a:xfrm>
          <a:prstGeom prst="rect">
            <a:avLst/>
          </a:prstGeom>
          <a:noFill/>
        </p:spPr>
        <p:txBody>
          <a:bodyPr wrap="square" rtlCol="0">
            <a:spAutoFit/>
          </a:bodyPr>
          <a:lstStyle/>
          <a:p>
            <a:pPr algn="ctr"/>
            <a:r>
              <a:rPr lang="de-DE" sz="5400" b="1" dirty="0"/>
              <a:t>Körper, Raum, Zeit, Handlung</a:t>
            </a:r>
            <a:endParaRPr lang="de-DE" sz="5400" dirty="0"/>
          </a:p>
        </p:txBody>
      </p:sp>
    </p:spTree>
    <p:extLst>
      <p:ext uri="{BB962C8B-B14F-4D97-AF65-F5344CB8AC3E}">
        <p14:creationId xmlns:p14="http://schemas.microsoft.com/office/powerpoint/2010/main" val="3158541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D3A985F-CB7E-744B-9926-BDA34087C6B5}"/>
              </a:ext>
            </a:extLst>
          </p:cNvPr>
          <p:cNvSpPr/>
          <p:nvPr/>
        </p:nvSpPr>
        <p:spPr>
          <a:xfrm>
            <a:off x="2679032" y="385011"/>
            <a:ext cx="6464968" cy="5878532"/>
          </a:xfrm>
          <a:prstGeom prst="rect">
            <a:avLst/>
          </a:prstGeom>
        </p:spPr>
        <p:txBody>
          <a:bodyPr wrap="square">
            <a:spAutoFit/>
          </a:bodyPr>
          <a:lstStyle/>
          <a:p>
            <a:pPr algn="ctr"/>
            <a:r>
              <a:rPr lang="de-DE" sz="2800" i="1" dirty="0">
                <a:solidFill>
                  <a:srgbClr val="000000"/>
                </a:solidFill>
                <a:latin typeface="Bookman Old Style" panose="02050604050505020204" pitchFamily="18" charset="0"/>
                <a:ea typeface="MS Mincho" panose="02020609040205080304" pitchFamily="49" charset="-128"/>
                <a:cs typeface="Times New Roman" panose="02020603050405020304" pitchFamily="18" charset="0"/>
              </a:rPr>
              <a:t>Performance = </a:t>
            </a:r>
            <a:r>
              <a:rPr lang="de-DE" sz="2800" dirty="0">
                <a:solidFill>
                  <a:srgbClr val="000000"/>
                </a:solidFill>
                <a:latin typeface="Bookman Old Style" panose="02050604050505020204" pitchFamily="18" charset="0"/>
                <a:ea typeface="MS Mincho" panose="02020609040205080304" pitchFamily="49" charset="-128"/>
                <a:cs typeface="Times New Roman" panose="02020603050405020304" pitchFamily="18" charset="0"/>
              </a:rPr>
              <a:t>künstlerische Äußerung oder Aktion vor einem Publikum  </a:t>
            </a:r>
          </a:p>
          <a:p>
            <a:pPr algn="ctr"/>
            <a:endParaRPr lang="de-DE" sz="2800" dirty="0">
              <a:solidFill>
                <a:srgbClr val="000000"/>
              </a:solidFill>
              <a:latin typeface="Bookman Old Style" panose="02050604050505020204" pitchFamily="18" charset="0"/>
              <a:ea typeface="MS Mincho" panose="02020609040205080304" pitchFamily="49" charset="-128"/>
              <a:cs typeface="Times New Roman" panose="02020603050405020304" pitchFamily="18" charset="0"/>
            </a:endParaRPr>
          </a:p>
          <a:p>
            <a:pPr algn="ctr"/>
            <a:r>
              <a:rPr lang="de-DE" sz="2800" dirty="0">
                <a:solidFill>
                  <a:srgbClr val="000000"/>
                </a:solidFill>
                <a:latin typeface="Bookman Old Style" panose="02050604050505020204" pitchFamily="18" charset="0"/>
                <a:ea typeface="MS Mincho" panose="02020609040205080304" pitchFamily="49" charset="-128"/>
                <a:cs typeface="Times New Roman" panose="02020603050405020304" pitchFamily="18" charset="0"/>
              </a:rPr>
              <a:t>In Abgrenzung zur Theateraufführung liegen keine schriftlich fixierten Dialoge vor (</a:t>
            </a:r>
            <a:r>
              <a:rPr lang="de-DE" sz="2800" dirty="0" err="1">
                <a:solidFill>
                  <a:srgbClr val="000000"/>
                </a:solidFill>
                <a:latin typeface="Bookman Old Style" panose="02050604050505020204" pitchFamily="18" charset="0"/>
                <a:ea typeface="MS Mincho" panose="02020609040205080304" pitchFamily="49" charset="-128"/>
                <a:cs typeface="Times New Roman" panose="02020603050405020304" pitchFamily="18" charset="0"/>
              </a:rPr>
              <a:t>RoseLee</a:t>
            </a:r>
            <a:r>
              <a:rPr lang="de-DE" sz="2800" dirty="0">
                <a:solidFill>
                  <a:srgbClr val="000000"/>
                </a:solidFill>
                <a:latin typeface="Bookman Old Style" panose="02050604050505020204" pitchFamily="18" charset="0"/>
                <a:ea typeface="MS Mincho" panose="02020609040205080304" pitchFamily="49" charset="-128"/>
                <a:cs typeface="Times New Roman" panose="02020603050405020304" pitchFamily="18" charset="0"/>
              </a:rPr>
              <a:t> Goldberg)</a:t>
            </a:r>
          </a:p>
          <a:p>
            <a:pPr algn="ctr"/>
            <a:endParaRPr lang="de-DE" sz="2800" dirty="0">
              <a:solidFill>
                <a:srgbClr val="000000"/>
              </a:solidFill>
              <a:latin typeface="Bookman Old Style" panose="02050604050505020204" pitchFamily="18" charset="0"/>
              <a:ea typeface="MS Mincho" panose="02020609040205080304" pitchFamily="49" charset="-128"/>
              <a:cs typeface="Times New Roman" panose="02020603050405020304" pitchFamily="18" charset="0"/>
            </a:endParaRPr>
          </a:p>
          <a:p>
            <a:pPr algn="ctr"/>
            <a:r>
              <a:rPr lang="de-DE" sz="2800" dirty="0">
                <a:solidFill>
                  <a:srgbClr val="000000"/>
                </a:solidFill>
                <a:latin typeface="Bookman Old Style" panose="02050604050505020204" pitchFamily="18" charset="0"/>
                <a:ea typeface="MS Mincho" panose="02020609040205080304" pitchFamily="49" charset="-128"/>
                <a:cs typeface="Times New Roman" panose="02020603050405020304" pitchFamily="18" charset="0"/>
              </a:rPr>
              <a:t> Performance meint eine ausschließlich oder besonders auf den Körper zentrierte Arbeitsform </a:t>
            </a:r>
          </a:p>
          <a:p>
            <a:pPr algn="ctr"/>
            <a:r>
              <a:rPr lang="de-DE" sz="2800" dirty="0">
                <a:solidFill>
                  <a:srgbClr val="000000"/>
                </a:solidFill>
                <a:latin typeface="Bookman Old Style" panose="02050604050505020204" pitchFamily="18" charset="0"/>
                <a:ea typeface="MS Mincho" panose="02020609040205080304" pitchFamily="49" charset="-128"/>
                <a:cs typeface="Times New Roman" panose="02020603050405020304" pitchFamily="18" charset="0"/>
              </a:rPr>
              <a:t>(Lea </a:t>
            </a:r>
            <a:r>
              <a:rPr lang="de-DE" sz="2800" dirty="0" err="1">
                <a:solidFill>
                  <a:srgbClr val="000000"/>
                </a:solidFill>
                <a:latin typeface="Bookman Old Style" panose="02050604050505020204" pitchFamily="18" charset="0"/>
                <a:ea typeface="MS Mincho" panose="02020609040205080304" pitchFamily="49" charset="-128"/>
                <a:cs typeface="Times New Roman" panose="02020603050405020304" pitchFamily="18" charset="0"/>
              </a:rPr>
              <a:t>Vergine</a:t>
            </a:r>
            <a:r>
              <a:rPr lang="de-DE" sz="2800" dirty="0">
                <a:solidFill>
                  <a:srgbClr val="000000"/>
                </a:solidFill>
                <a:latin typeface="Bookman Old Style" panose="02050604050505020204" pitchFamily="18" charset="0"/>
                <a:ea typeface="MS Mincho" panose="02020609040205080304" pitchFamily="49" charset="-128"/>
                <a:cs typeface="Times New Roman" panose="02020603050405020304" pitchFamily="18" charset="0"/>
              </a:rPr>
              <a:t>, 1974)</a:t>
            </a:r>
            <a:endParaRPr lang="de-DE" i="1" dirty="0">
              <a:solidFill>
                <a:srgbClr val="000000"/>
              </a:solidFill>
              <a:latin typeface="Bookman Old Style" panose="02050604050505020204" pitchFamily="18" charset="0"/>
              <a:ea typeface="MS Mincho" panose="02020609040205080304" pitchFamily="49" charset="-128"/>
              <a:cs typeface="Times New Roman" panose="02020603050405020304" pitchFamily="18" charset="0"/>
            </a:endParaRPr>
          </a:p>
          <a:p>
            <a:endParaRPr lang="de-DE" sz="1200" dirty="0">
              <a:effectLst/>
              <a:latin typeface="Times" pitchFamily="2"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685333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55F63A0-A3ED-FF48-B699-239400246B3C}"/>
              </a:ext>
            </a:extLst>
          </p:cNvPr>
          <p:cNvSpPr txBox="1"/>
          <p:nvPr/>
        </p:nvSpPr>
        <p:spPr>
          <a:xfrm>
            <a:off x="1536193" y="1207008"/>
            <a:ext cx="8193024" cy="5016758"/>
          </a:xfrm>
          <a:prstGeom prst="rect">
            <a:avLst/>
          </a:prstGeom>
          <a:noFill/>
        </p:spPr>
        <p:txBody>
          <a:bodyPr wrap="square" rtlCol="0">
            <a:spAutoFit/>
          </a:bodyPr>
          <a:lstStyle/>
          <a:p>
            <a:pPr algn="ctr"/>
            <a:r>
              <a:rPr lang="de-DE" sz="3200" b="1" dirty="0"/>
              <a:t>Site </a:t>
            </a:r>
            <a:r>
              <a:rPr lang="de-DE" sz="3200" b="1" dirty="0" err="1"/>
              <a:t>Specific</a:t>
            </a:r>
            <a:r>
              <a:rPr lang="de-DE" sz="3200" b="1" dirty="0"/>
              <a:t> Performances</a:t>
            </a:r>
          </a:p>
          <a:p>
            <a:pPr algn="ctr"/>
            <a:endParaRPr lang="de-DE" sz="3200" b="1" dirty="0"/>
          </a:p>
          <a:p>
            <a:pPr marL="457200" indent="-457200" algn="ctr">
              <a:buFontTx/>
              <a:buChar char="-"/>
            </a:pPr>
            <a:r>
              <a:rPr lang="de-DE" sz="3200" dirty="0"/>
              <a:t>Beziehen sich auf bestimmte Orte im öffentlichen Raum</a:t>
            </a:r>
          </a:p>
          <a:p>
            <a:pPr marL="457200" indent="-457200" algn="ctr">
              <a:buFontTx/>
              <a:buChar char="-"/>
            </a:pPr>
            <a:endParaRPr lang="de-DE" sz="3200" dirty="0"/>
          </a:p>
          <a:p>
            <a:pPr algn="ctr"/>
            <a:r>
              <a:rPr lang="de-DE" sz="3200" dirty="0"/>
              <a:t>  -   Performative Handlungen setzen sich, auf diesen Ort verweisend und mitunter eingreifend, mit dessen historischen, politischen, architektonischen oder sozialen Kontexten auseinander</a:t>
            </a:r>
          </a:p>
        </p:txBody>
      </p:sp>
    </p:spTree>
    <p:extLst>
      <p:ext uri="{BB962C8B-B14F-4D97-AF65-F5344CB8AC3E}">
        <p14:creationId xmlns:p14="http://schemas.microsoft.com/office/powerpoint/2010/main" val="2710323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F476148-4594-B64A-9A2E-37EA528F1337}"/>
              </a:ext>
            </a:extLst>
          </p:cNvPr>
          <p:cNvSpPr/>
          <p:nvPr/>
        </p:nvSpPr>
        <p:spPr>
          <a:xfrm>
            <a:off x="3059403" y="3274814"/>
            <a:ext cx="6559040" cy="461665"/>
          </a:xfrm>
          <a:prstGeom prst="rect">
            <a:avLst/>
          </a:prstGeom>
        </p:spPr>
        <p:txBody>
          <a:bodyPr wrap="none">
            <a:spAutoFit/>
          </a:bodyPr>
          <a:lstStyle/>
          <a:p>
            <a:r>
              <a:rPr lang="de-DE" sz="2400" dirty="0"/>
              <a:t>https://</a:t>
            </a:r>
            <a:r>
              <a:rPr lang="de-DE" sz="2400" dirty="0" err="1"/>
              <a:t>www.youtube.com</a:t>
            </a:r>
            <a:r>
              <a:rPr lang="de-DE" sz="2400" dirty="0"/>
              <a:t>/</a:t>
            </a:r>
            <a:r>
              <a:rPr lang="de-DE" sz="2400" dirty="0" err="1"/>
              <a:t>watch?v</a:t>
            </a:r>
            <a:r>
              <a:rPr lang="de-DE" sz="2400" dirty="0"/>
              <a:t>=TCF3buPU670</a:t>
            </a:r>
          </a:p>
        </p:txBody>
      </p:sp>
      <p:sp>
        <p:nvSpPr>
          <p:cNvPr id="4" name="Textfeld 3">
            <a:extLst>
              <a:ext uri="{FF2B5EF4-FFF2-40B4-BE49-F238E27FC236}">
                <a16:creationId xmlns:a16="http://schemas.microsoft.com/office/drawing/2014/main" id="{CEC57E34-97FC-A44A-9E02-D09865FCB24C}"/>
              </a:ext>
            </a:extLst>
          </p:cNvPr>
          <p:cNvSpPr txBox="1"/>
          <p:nvPr/>
        </p:nvSpPr>
        <p:spPr>
          <a:xfrm>
            <a:off x="3657600" y="1493520"/>
            <a:ext cx="4876912" cy="461665"/>
          </a:xfrm>
          <a:prstGeom prst="rect">
            <a:avLst/>
          </a:prstGeom>
          <a:noFill/>
        </p:spPr>
        <p:txBody>
          <a:bodyPr wrap="none" rtlCol="0">
            <a:spAutoFit/>
          </a:bodyPr>
          <a:lstStyle/>
          <a:p>
            <a:r>
              <a:rPr lang="de-DE" sz="2400" dirty="0"/>
              <a:t>Anne Imhof:  „FAUST“, Biennale  2017</a:t>
            </a:r>
          </a:p>
        </p:txBody>
      </p:sp>
    </p:spTree>
    <p:extLst>
      <p:ext uri="{BB962C8B-B14F-4D97-AF65-F5344CB8AC3E}">
        <p14:creationId xmlns:p14="http://schemas.microsoft.com/office/powerpoint/2010/main" val="2112296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B3DAA8A-EFA2-D441-B591-0D8573EA4A2F}"/>
              </a:ext>
            </a:extLst>
          </p:cNvPr>
          <p:cNvSpPr/>
          <p:nvPr/>
        </p:nvSpPr>
        <p:spPr>
          <a:xfrm>
            <a:off x="3048000" y="197346"/>
            <a:ext cx="6096000" cy="6370975"/>
          </a:xfrm>
          <a:prstGeom prst="rect">
            <a:avLst/>
          </a:prstGeom>
        </p:spPr>
        <p:txBody>
          <a:bodyPr>
            <a:spAutoFit/>
          </a:bodyPr>
          <a:lstStyle/>
          <a:p>
            <a:pPr algn="ctr"/>
            <a:r>
              <a:rPr lang="de-DE" sz="2400" i="1" dirty="0">
                <a:latin typeface="Times" pitchFamily="2" charset="0"/>
                <a:ea typeface="Times New Roman" panose="02020603050405020304" pitchFamily="18" charset="0"/>
                <a:cs typeface="Times New Roman" panose="02020603050405020304" pitchFamily="18" charset="0"/>
              </a:rPr>
              <a:t>„Skulptur ist etwas, über das man stolpert, wenn man zurücktritt, um sich ein Gemälde anzusehen“</a:t>
            </a:r>
          </a:p>
          <a:p>
            <a:pPr algn="ctr"/>
            <a:r>
              <a:rPr lang="de-DE" sz="2400" i="1" dirty="0">
                <a:latin typeface="Times" pitchFamily="2" charset="0"/>
                <a:ea typeface="Times New Roman" panose="02020603050405020304" pitchFamily="18" charset="0"/>
                <a:cs typeface="Times New Roman" panose="02020603050405020304" pitchFamily="18" charset="0"/>
              </a:rPr>
              <a:t>Ad Reinhardt (Minimal Art)</a:t>
            </a:r>
          </a:p>
          <a:p>
            <a:endParaRPr lang="de-DE" sz="2400" dirty="0">
              <a:effectLst/>
              <a:latin typeface="Times" pitchFamily="2" charset="0"/>
              <a:ea typeface="MS Mincho" panose="02020609040205080304" pitchFamily="49" charset="-128"/>
              <a:cs typeface="Times New Roman" panose="02020603050405020304" pitchFamily="18" charset="0"/>
            </a:endParaRPr>
          </a:p>
          <a:p>
            <a:pPr algn="ctr"/>
            <a:r>
              <a:rPr lang="de-DE" sz="2400" b="1" dirty="0">
                <a:latin typeface="Bookman Old Style" panose="02050604050505020204" pitchFamily="18" charset="0"/>
                <a:ea typeface="Times New Roman" panose="02020603050405020304" pitchFamily="18" charset="0"/>
                <a:cs typeface="Times New Roman" panose="02020603050405020304" pitchFamily="18" charset="0"/>
              </a:rPr>
              <a:t>Installation</a:t>
            </a:r>
            <a:r>
              <a:rPr lang="de-DE" sz="2400" i="1" dirty="0">
                <a:latin typeface="Bookman Old Style" panose="02050604050505020204" pitchFamily="18" charset="0"/>
                <a:ea typeface="Times New Roman" panose="02020603050405020304" pitchFamily="18" charset="0"/>
                <a:cs typeface="Times New Roman" panose="02020603050405020304" pitchFamily="18" charset="0"/>
              </a:rPr>
              <a:t> = </a:t>
            </a:r>
            <a:r>
              <a:rPr lang="de-DE" sz="2400" dirty="0">
                <a:latin typeface="Bookman Old Style" panose="02050604050505020204" pitchFamily="18" charset="0"/>
                <a:ea typeface="Times New Roman" panose="02020603050405020304" pitchFamily="18" charset="0"/>
                <a:cs typeface="Times New Roman" panose="02020603050405020304" pitchFamily="18" charset="0"/>
              </a:rPr>
              <a:t>raumgreifendes, ortsgebundenes und oft auch orts- oder situationsbezogenes dreidimensionales Kunstwerk</a:t>
            </a:r>
          </a:p>
          <a:p>
            <a:pPr algn="ctr"/>
            <a:r>
              <a:rPr lang="de-DE" sz="2400" dirty="0">
                <a:latin typeface="Bookman Old Style" panose="02050604050505020204" pitchFamily="18" charset="0"/>
                <a:ea typeface="MS Mincho" panose="02020609040205080304" pitchFamily="49" charset="-128"/>
                <a:cs typeface="Times New Roman" panose="02020603050405020304" pitchFamily="18" charset="0"/>
              </a:rPr>
              <a:t>im Innen- und Außenraum </a:t>
            </a:r>
          </a:p>
          <a:p>
            <a:pPr algn="ctr"/>
            <a:endParaRPr lang="de-DE" sz="2400" dirty="0">
              <a:latin typeface="Bookman Old Style" panose="02050604050505020204" pitchFamily="18" charset="0"/>
              <a:ea typeface="MS Mincho" panose="02020609040205080304" pitchFamily="49" charset="-128"/>
              <a:cs typeface="Times New Roman" panose="02020603050405020304" pitchFamily="18" charset="0"/>
            </a:endParaRPr>
          </a:p>
          <a:p>
            <a:pPr algn="ctr"/>
            <a:r>
              <a:rPr lang="de-DE" sz="2400" dirty="0">
                <a:latin typeface="Bookman Old Style" panose="02050604050505020204" pitchFamily="18" charset="0"/>
                <a:ea typeface="MS Mincho" panose="02020609040205080304" pitchFamily="49" charset="-128"/>
                <a:cs typeface="Times New Roman" panose="02020603050405020304" pitchFamily="18" charset="0"/>
              </a:rPr>
              <a:t>Die Verwendung jeglichen Materials ist möglich, wie auch von Zeit, Licht, Klang und Bewegung im Raum.</a:t>
            </a:r>
            <a:endParaRPr lang="de-DE" sz="2400" dirty="0">
              <a:latin typeface="Bookman Old Style" panose="02050604050505020204" pitchFamily="18" charset="0"/>
              <a:ea typeface="Times New Roman" panose="02020603050405020304" pitchFamily="18" charset="0"/>
              <a:cs typeface="Times New Roman" panose="02020603050405020304" pitchFamily="18" charset="0"/>
            </a:endParaRPr>
          </a:p>
          <a:p>
            <a:pPr algn="ctr"/>
            <a:endParaRPr lang="de-DE" sz="2400" dirty="0">
              <a:latin typeface="Bookman Old Style" panose="02050604050505020204" pitchFamily="18" charset="0"/>
              <a:ea typeface="Times New Roman" panose="02020603050405020304" pitchFamily="18" charset="0"/>
              <a:cs typeface="Times New Roman" panose="02020603050405020304" pitchFamily="18" charset="0"/>
            </a:endParaRPr>
          </a:p>
          <a:p>
            <a:pPr algn="ctr"/>
            <a:r>
              <a:rPr lang="de-DE" sz="2400" dirty="0">
                <a:latin typeface="Bookman Old Style" panose="02050604050505020204" pitchFamily="18" charset="0"/>
                <a:ea typeface="MS Mincho" panose="02020609040205080304" pitchFamily="49" charset="-128"/>
                <a:cs typeface="Times New Roman" panose="02020603050405020304" pitchFamily="18" charset="0"/>
              </a:rPr>
              <a:t>Ausgangspunkt ist oftmals ein spiritueller oder konzeptueller Ansatz </a:t>
            </a:r>
          </a:p>
        </p:txBody>
      </p:sp>
    </p:spTree>
    <p:extLst>
      <p:ext uri="{BB962C8B-B14F-4D97-AF65-F5344CB8AC3E}">
        <p14:creationId xmlns:p14="http://schemas.microsoft.com/office/powerpoint/2010/main" val="2297399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AC2FB76-6078-5348-84F9-70BE784FDA01}"/>
              </a:ext>
            </a:extLst>
          </p:cNvPr>
          <p:cNvPicPr>
            <a:picLocks noChangeAspect="1"/>
          </p:cNvPicPr>
          <p:nvPr/>
        </p:nvPicPr>
        <p:blipFill>
          <a:blip r:embed="rId3"/>
          <a:stretch>
            <a:fillRect/>
          </a:stretch>
        </p:blipFill>
        <p:spPr>
          <a:xfrm>
            <a:off x="1651000" y="927100"/>
            <a:ext cx="8890000" cy="5003800"/>
          </a:xfrm>
          <a:prstGeom prst="rect">
            <a:avLst/>
          </a:prstGeom>
        </p:spPr>
      </p:pic>
      <p:sp>
        <p:nvSpPr>
          <p:cNvPr id="4" name="Textfeld 3">
            <a:extLst>
              <a:ext uri="{FF2B5EF4-FFF2-40B4-BE49-F238E27FC236}">
                <a16:creationId xmlns:a16="http://schemas.microsoft.com/office/drawing/2014/main" id="{08182C95-9CB0-9143-92FF-0A6429AFDD05}"/>
              </a:ext>
            </a:extLst>
          </p:cNvPr>
          <p:cNvSpPr txBox="1"/>
          <p:nvPr/>
        </p:nvSpPr>
        <p:spPr>
          <a:xfrm>
            <a:off x="640080" y="6108192"/>
            <a:ext cx="11762443" cy="369332"/>
          </a:xfrm>
          <a:prstGeom prst="rect">
            <a:avLst/>
          </a:prstGeom>
          <a:noFill/>
        </p:spPr>
        <p:txBody>
          <a:bodyPr wrap="square" rtlCol="0">
            <a:spAutoFit/>
          </a:bodyPr>
          <a:lstStyle/>
          <a:p>
            <a:r>
              <a:rPr lang="de-DE" dirty="0"/>
              <a:t>Erlebbarer Klimawandel: In der Installation schmilzt grönländisches Gletschereis vor dem Eingang des Tate Modern</a:t>
            </a:r>
          </a:p>
        </p:txBody>
      </p:sp>
    </p:spTree>
    <p:extLst>
      <p:ext uri="{BB962C8B-B14F-4D97-AF65-F5344CB8AC3E}">
        <p14:creationId xmlns:p14="http://schemas.microsoft.com/office/powerpoint/2010/main" val="3312776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D9CEAFD-C061-1343-BB68-70194CD4046A}"/>
              </a:ext>
            </a:extLst>
          </p:cNvPr>
          <p:cNvPicPr>
            <a:picLocks noChangeAspect="1"/>
          </p:cNvPicPr>
          <p:nvPr/>
        </p:nvPicPr>
        <p:blipFill>
          <a:blip r:embed="rId3"/>
          <a:stretch>
            <a:fillRect/>
          </a:stretch>
        </p:blipFill>
        <p:spPr>
          <a:xfrm>
            <a:off x="896112" y="130320"/>
            <a:ext cx="10605208" cy="6727679"/>
          </a:xfrm>
          <a:prstGeom prst="rect">
            <a:avLst/>
          </a:prstGeom>
        </p:spPr>
      </p:pic>
    </p:spTree>
    <p:extLst>
      <p:ext uri="{BB962C8B-B14F-4D97-AF65-F5344CB8AC3E}">
        <p14:creationId xmlns:p14="http://schemas.microsoft.com/office/powerpoint/2010/main" val="1834138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AA3E22EB-1F3F-D643-B641-A36244628D44}"/>
              </a:ext>
            </a:extLst>
          </p:cNvPr>
          <p:cNvSpPr/>
          <p:nvPr/>
        </p:nvSpPr>
        <p:spPr>
          <a:xfrm>
            <a:off x="3048000" y="335846"/>
            <a:ext cx="6096000" cy="6001643"/>
          </a:xfrm>
          <a:prstGeom prst="rect">
            <a:avLst/>
          </a:prstGeom>
        </p:spPr>
        <p:txBody>
          <a:bodyPr>
            <a:spAutoFit/>
          </a:bodyPr>
          <a:lstStyle/>
          <a:p>
            <a:r>
              <a:rPr lang="de-DE" sz="2400" b="1" dirty="0">
                <a:solidFill>
                  <a:srgbClr val="000000"/>
                </a:solidFill>
                <a:latin typeface="Bookman Old Style" panose="02050604050505020204" pitchFamily="18" charset="0"/>
                <a:ea typeface="MS Mincho" panose="02020609040205080304" pitchFamily="49" charset="-128"/>
                <a:cs typeface="Times New Roman" panose="02020603050405020304" pitchFamily="18" charset="0"/>
              </a:rPr>
              <a:t>Intervention = </a:t>
            </a:r>
            <a:r>
              <a:rPr lang="de-DE" sz="2400" dirty="0">
                <a:solidFill>
                  <a:srgbClr val="000000"/>
                </a:solidFill>
                <a:latin typeface="Bookman Old Style" panose="02050604050505020204" pitchFamily="18" charset="0"/>
                <a:ea typeface="MS Mincho" panose="02020609040205080304" pitchFamily="49" charset="-128"/>
                <a:cs typeface="Times New Roman" panose="02020603050405020304" pitchFamily="18" charset="0"/>
              </a:rPr>
              <a:t>Eingriff in bestehende Zusammenhänge – im Unterschied zur Installation </a:t>
            </a:r>
          </a:p>
          <a:p>
            <a:endParaRPr lang="de-DE" sz="2400" dirty="0">
              <a:solidFill>
                <a:srgbClr val="000000"/>
              </a:solidFill>
              <a:latin typeface="Bookman Old Style" panose="02050604050505020204" pitchFamily="18" charset="0"/>
              <a:ea typeface="MS Mincho" panose="02020609040205080304" pitchFamily="49" charset="-128"/>
              <a:cs typeface="Times New Roman" panose="02020603050405020304" pitchFamily="18" charset="0"/>
            </a:endParaRPr>
          </a:p>
          <a:p>
            <a:pPr marL="457200" indent="-457200">
              <a:buFontTx/>
              <a:buChar char="-"/>
            </a:pPr>
            <a:r>
              <a:rPr lang="de-DE" sz="2400" dirty="0">
                <a:solidFill>
                  <a:srgbClr val="000000"/>
                </a:solidFill>
                <a:latin typeface="Bookman Old Style" panose="02050604050505020204" pitchFamily="18" charset="0"/>
                <a:ea typeface="MS Mincho" panose="02020609040205080304" pitchFamily="49" charset="-128"/>
                <a:cs typeface="Times New Roman" panose="02020603050405020304" pitchFamily="18" charset="0"/>
              </a:rPr>
              <a:t>wird, häufig ohne Auftrag und Genehmigung realisiert</a:t>
            </a:r>
          </a:p>
          <a:p>
            <a:endParaRPr lang="de-DE" sz="2400" dirty="0">
              <a:solidFill>
                <a:srgbClr val="000000"/>
              </a:solidFill>
              <a:latin typeface="Bookman Old Style" panose="02050604050505020204" pitchFamily="18" charset="0"/>
              <a:ea typeface="MS Mincho" panose="02020609040205080304" pitchFamily="49" charset="-128"/>
              <a:cs typeface="Times New Roman" panose="02020603050405020304" pitchFamily="18" charset="0"/>
            </a:endParaRPr>
          </a:p>
          <a:p>
            <a:pPr marL="457200" indent="-457200">
              <a:buFontTx/>
              <a:buChar char="-"/>
            </a:pPr>
            <a:r>
              <a:rPr lang="de-DE" sz="2400" dirty="0">
                <a:solidFill>
                  <a:srgbClr val="000000"/>
                </a:solidFill>
                <a:latin typeface="Bookman Old Style" panose="02050604050505020204" pitchFamily="18" charset="0"/>
                <a:ea typeface="MS Mincho" panose="02020609040205080304" pitchFamily="49" charset="-128"/>
                <a:cs typeface="Times New Roman" panose="02020603050405020304" pitchFamily="18" charset="0"/>
              </a:rPr>
              <a:t>Materialien jeder Art als auch Gegenstandsloses und Flüchtiges wie Zeit, Licht, Klang und Bewegung im Raum können bei einer Intervention Verwendung finden</a:t>
            </a:r>
          </a:p>
          <a:p>
            <a:endParaRPr lang="de-DE" sz="2400" dirty="0">
              <a:solidFill>
                <a:srgbClr val="000000"/>
              </a:solidFill>
              <a:latin typeface="Bookman Old Style" panose="02050604050505020204" pitchFamily="18" charset="0"/>
              <a:ea typeface="MS Mincho" panose="02020609040205080304" pitchFamily="49" charset="-128"/>
              <a:cs typeface="Times New Roman" panose="02020603050405020304" pitchFamily="18" charset="0"/>
            </a:endParaRPr>
          </a:p>
          <a:p>
            <a:pPr marL="457200" indent="-457200">
              <a:buFontTx/>
              <a:buChar char="-"/>
            </a:pPr>
            <a:r>
              <a:rPr lang="de-DE" sz="2400" dirty="0">
                <a:solidFill>
                  <a:srgbClr val="000000"/>
                </a:solidFill>
                <a:latin typeface="Bookman Old Style" panose="02050604050505020204" pitchFamily="18" charset="0"/>
                <a:ea typeface="MS Mincho" panose="02020609040205080304" pitchFamily="49" charset="-128"/>
                <a:cs typeface="Times New Roman" panose="02020603050405020304" pitchFamily="18" charset="0"/>
              </a:rPr>
              <a:t> Die Intervention gehört, ebenso wie die Land Art, zur Kunst im öffentlichen Raum</a:t>
            </a:r>
            <a:endParaRPr lang="de-DE" sz="2400" dirty="0">
              <a:effectLst/>
              <a:latin typeface="Times" pitchFamily="2"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52583968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1255</Words>
  <Application>Microsoft Macintosh PowerPoint</Application>
  <PresentationFormat>Breitbild</PresentationFormat>
  <Paragraphs>74</Paragraphs>
  <Slides>12</Slides>
  <Notes>10</Notes>
  <HiddenSlides>0</HiddenSlides>
  <MMClips>1</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12</vt:i4>
      </vt:variant>
    </vt:vector>
  </HeadingPairs>
  <TitlesOfParts>
    <vt:vector size="20" baseType="lpstr">
      <vt:lpstr>MS Mincho</vt:lpstr>
      <vt:lpstr>Arial</vt:lpstr>
      <vt:lpstr>Bookman Old Style</vt:lpstr>
      <vt:lpstr>Calibri</vt:lpstr>
      <vt:lpstr>Calibri Light</vt:lpstr>
      <vt:lpstr>Times</vt:lpstr>
      <vt:lpstr>Times New Roman</vt:lpstr>
      <vt:lpstr>Office</vt:lpstr>
      <vt:lpstr>Körper&amp;Raum</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Körper&amp;Raum</dc:title>
  <dc:creator>Microsoft Office User</dc:creator>
  <cp:lastModifiedBy>Microsoft Office User</cp:lastModifiedBy>
  <cp:revision>12</cp:revision>
  <dcterms:created xsi:type="dcterms:W3CDTF">2019-12-11T07:45:06Z</dcterms:created>
  <dcterms:modified xsi:type="dcterms:W3CDTF">2022-11-22T09:22:23Z</dcterms:modified>
</cp:coreProperties>
</file>