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82" r:id="rId2"/>
    <p:sldId id="264" r:id="rId3"/>
    <p:sldId id="301" r:id="rId4"/>
    <p:sldId id="302" r:id="rId5"/>
    <p:sldId id="303" r:id="rId6"/>
    <p:sldId id="298" r:id="rId7"/>
    <p:sldId id="297" r:id="rId8"/>
    <p:sldId id="304" r:id="rId9"/>
    <p:sldId id="305" r:id="rId10"/>
    <p:sldId id="306" r:id="rId11"/>
    <p:sldId id="295" r:id="rId12"/>
    <p:sldId id="296" r:id="rId13"/>
    <p:sldId id="300" r:id="rId14"/>
    <p:sldId id="289" r:id="rId15"/>
    <p:sldId id="291" r:id="rId16"/>
    <p:sldId id="292" r:id="rId17"/>
    <p:sldId id="293" r:id="rId18"/>
    <p:sldId id="299" r:id="rId19"/>
    <p:sldId id="294" r:id="rId20"/>
    <p:sldId id="274" r:id="rId21"/>
    <p:sldId id="277" r:id="rId22"/>
    <p:sldId id="275" r:id="rId23"/>
    <p:sldId id="288" r:id="rId24"/>
    <p:sldId id="286" r:id="rId25"/>
    <p:sldId id="266" r:id="rId26"/>
    <p:sldId id="272" r:id="rId27"/>
    <p:sldId id="273" r:id="rId28"/>
    <p:sldId id="283" r:id="rId29"/>
    <p:sldId id="284" r:id="rId30"/>
    <p:sldId id="265" r:id="rId31"/>
    <p:sldId id="259" r:id="rId32"/>
    <p:sldId id="261" r:id="rId33"/>
    <p:sldId id="271" r:id="rId34"/>
    <p:sldId id="285" r:id="rId35"/>
    <p:sldId id="278" r:id="rId36"/>
    <p:sldId id="279" r:id="rId37"/>
    <p:sldId id="280" r:id="rId38"/>
    <p:sldId id="281" r:id="rId39"/>
    <p:sldId id="290" r:id="rId40"/>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p:restoredTop sz="69393"/>
  </p:normalViewPr>
  <p:slideViewPr>
    <p:cSldViewPr snapToGrid="0" snapToObjects="1">
      <p:cViewPr varScale="1">
        <p:scale>
          <a:sx n="47" d="100"/>
          <a:sy n="47" d="100"/>
        </p:scale>
        <p:origin x="152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CA0A9-DC1A-CC4E-A111-66D8354ACEB9}" type="datetimeFigureOut">
              <a:rPr lang="de-DE" smtClean="0"/>
              <a:t>22.05.23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177DE2-6964-054E-B1DD-E64F35925CCE}" type="slidenum">
              <a:rPr lang="de-DE" smtClean="0"/>
              <a:t>‹Nr.›</a:t>
            </a:fld>
            <a:endParaRPr lang="de-DE"/>
          </a:p>
        </p:txBody>
      </p:sp>
    </p:spTree>
    <p:extLst>
      <p:ext uri="{BB962C8B-B14F-4D97-AF65-F5344CB8AC3E}">
        <p14:creationId xmlns:p14="http://schemas.microsoft.com/office/powerpoint/2010/main" val="39593137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kunst-zeiten.de/Impressionismus"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kunst-zeiten.de/Timeline-1911-1920/#1915" TargetMode="External"/><Relationship Id="rId5" Type="http://schemas.openxmlformats.org/officeDocument/2006/relationships/hyperlink" Target="https://www.kunst-zeiten.de/Timeline-1911-1920/#1913" TargetMode="External"/><Relationship Id="rId4" Type="http://schemas.openxmlformats.org/officeDocument/2006/relationships/hyperlink" Target="https://www.kunst-zeiten.de/Expressionismu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EC177DE2-6964-054E-B1DD-E64F35925CCE}" type="slidenum">
              <a:rPr lang="de-DE" smtClean="0"/>
              <a:t>1</a:t>
            </a:fld>
            <a:endParaRPr lang="de-DE"/>
          </a:p>
        </p:txBody>
      </p:sp>
    </p:spTree>
    <p:extLst>
      <p:ext uri="{BB962C8B-B14F-4D97-AF65-F5344CB8AC3E}">
        <p14:creationId xmlns:p14="http://schemas.microsoft.com/office/powerpoint/2010/main" val="2641568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12</a:t>
            </a:fld>
            <a:endParaRPr lang="de-DE"/>
          </a:p>
        </p:txBody>
      </p:sp>
    </p:spTree>
    <p:extLst>
      <p:ext uri="{BB962C8B-B14F-4D97-AF65-F5344CB8AC3E}">
        <p14:creationId xmlns:p14="http://schemas.microsoft.com/office/powerpoint/2010/main" val="3573026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Weißhöhungen nennt man die </a:t>
            </a:r>
            <a:r>
              <a:rPr lang="de-DE" sz="1200" b="1" i="0" u="none" strike="noStrike" kern="1200" dirty="0">
                <a:solidFill>
                  <a:schemeClr val="tx1"/>
                </a:solidFill>
                <a:effectLst/>
                <a:latin typeface="+mn-lt"/>
                <a:ea typeface="+mn-ea"/>
                <a:cs typeface="+mn-cs"/>
              </a:rPr>
              <a:t>hervorgehobenen Lichter in einer Zeichnung oder in der Malerei auf einem farbigen Untergrund</a:t>
            </a:r>
            <a:r>
              <a:rPr lang="de-DE" sz="1200" b="0" i="0" u="none" strike="noStrike" kern="1200" dirty="0">
                <a:solidFill>
                  <a:schemeClr val="tx1"/>
                </a:solidFill>
                <a:effectLst/>
                <a:latin typeface="+mn-lt"/>
                <a:ea typeface="+mn-ea"/>
                <a:cs typeface="+mn-cs"/>
              </a:rPr>
              <a:t>.</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Fragestellung/Problematisierung?</a:t>
            </a:r>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13</a:t>
            </a:fld>
            <a:endParaRPr lang="de-DE"/>
          </a:p>
        </p:txBody>
      </p:sp>
    </p:spTree>
    <p:extLst>
      <p:ext uri="{BB962C8B-B14F-4D97-AF65-F5344CB8AC3E}">
        <p14:creationId xmlns:p14="http://schemas.microsoft.com/office/powerpoint/2010/main" val="2079008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mn-lt"/>
                <a:ea typeface="+mn-ea"/>
                <a:cs typeface="+mn-cs"/>
              </a:rPr>
              <a:t>Anna </a:t>
            </a:r>
            <a:r>
              <a:rPr lang="de-DE" sz="1200" b="0" i="0" u="none" strike="noStrike" kern="1200" dirty="0" err="1">
                <a:solidFill>
                  <a:schemeClr val="tx1"/>
                </a:solidFill>
                <a:effectLst/>
                <a:latin typeface="+mn-lt"/>
                <a:ea typeface="+mn-ea"/>
                <a:cs typeface="+mn-cs"/>
              </a:rPr>
              <a:t>Ancher</a:t>
            </a:r>
            <a:r>
              <a:rPr lang="de-DE" sz="1200" b="0" i="0" u="none" strike="noStrike" kern="1200" dirty="0">
                <a:solidFill>
                  <a:schemeClr val="tx1"/>
                </a:solidFill>
                <a:effectLst/>
                <a:latin typeface="+mn-lt"/>
                <a:ea typeface="+mn-ea"/>
                <a:cs typeface="+mn-cs"/>
              </a:rPr>
              <a:t> (1859−1935) ist in Dänemark eine der bekanntesten und beliebtesten Künstlerinnen des ausgehenden 19. und beginnenden 20. Jahrhunderts. Als Mitglied der bedeutenden </a:t>
            </a:r>
            <a:r>
              <a:rPr lang="de-DE" sz="1200" b="0" i="0" u="none" strike="noStrike" kern="1200" dirty="0" err="1">
                <a:solidFill>
                  <a:schemeClr val="tx1"/>
                </a:solidFill>
                <a:effectLst/>
                <a:latin typeface="+mn-lt"/>
                <a:ea typeface="+mn-ea"/>
                <a:cs typeface="+mn-cs"/>
              </a:rPr>
              <a:t>Skagener</a:t>
            </a:r>
            <a:r>
              <a:rPr lang="de-DE" sz="1200" b="0" i="0" u="none" strike="noStrike" kern="1200" dirty="0">
                <a:solidFill>
                  <a:schemeClr val="tx1"/>
                </a:solidFill>
                <a:effectLst/>
                <a:latin typeface="+mn-lt"/>
                <a:ea typeface="+mn-ea"/>
                <a:cs typeface="+mn-cs"/>
              </a:rPr>
              <a:t> Künstlerkolonie war sie maßgeblich an der Herausbildung realistischer und impressionistischer Strömungen in der skandinavischen Malerei um 1900 beteiligt. </a:t>
            </a:r>
          </a:p>
          <a:p>
            <a:pPr fontAlgn="base"/>
            <a:r>
              <a:rPr lang="de-DE" sz="1200" b="0" i="0" u="none" strike="noStrike" kern="1200" dirty="0">
                <a:solidFill>
                  <a:schemeClr val="tx1"/>
                </a:solidFill>
                <a:effectLst/>
                <a:latin typeface="+mn-lt"/>
                <a:ea typeface="+mn-ea"/>
                <a:cs typeface="+mn-cs"/>
              </a:rPr>
              <a:t> </a:t>
            </a:r>
          </a:p>
          <a:p>
            <a:pPr fontAlgn="base"/>
            <a:r>
              <a:rPr lang="de-DE" sz="1200" b="0" i="0" u="none" strike="noStrike" kern="1200" dirty="0">
                <a:solidFill>
                  <a:schemeClr val="tx1"/>
                </a:solidFill>
                <a:effectLst/>
                <a:latin typeface="+mn-lt"/>
                <a:ea typeface="+mn-ea"/>
                <a:cs typeface="+mn-cs"/>
              </a:rPr>
              <a:t>Als einzige der Künstler*innen in </a:t>
            </a:r>
            <a:r>
              <a:rPr lang="de-DE" sz="1200" b="0" i="0" u="none" strike="noStrike" kern="1200" dirty="0" err="1">
                <a:solidFill>
                  <a:schemeClr val="tx1"/>
                </a:solidFill>
                <a:effectLst/>
                <a:latin typeface="+mn-lt"/>
                <a:ea typeface="+mn-ea"/>
                <a:cs typeface="+mn-cs"/>
              </a:rPr>
              <a:t>Skagen</a:t>
            </a:r>
            <a:r>
              <a:rPr lang="de-DE" sz="1200" b="0" i="0" u="none" strike="noStrike" kern="1200" dirty="0">
                <a:solidFill>
                  <a:schemeClr val="tx1"/>
                </a:solidFill>
                <a:effectLst/>
                <a:latin typeface="+mn-lt"/>
                <a:ea typeface="+mn-ea"/>
                <a:cs typeface="+mn-cs"/>
              </a:rPr>
              <a:t> geboren, zeichnete sich ihr Schaffen durch einen besonders innovativen Umgang mit Licht und Farbe aus. Anna </a:t>
            </a:r>
            <a:r>
              <a:rPr lang="de-DE" sz="1200" b="0" i="0" u="none" strike="noStrike" kern="1200" dirty="0" err="1">
                <a:solidFill>
                  <a:schemeClr val="tx1"/>
                </a:solidFill>
                <a:effectLst/>
                <a:latin typeface="+mn-lt"/>
                <a:ea typeface="+mn-ea"/>
                <a:cs typeface="+mn-cs"/>
              </a:rPr>
              <a:t>Anchers</a:t>
            </a:r>
            <a:r>
              <a:rPr lang="de-DE" sz="1200" b="0" i="0" u="none" strike="noStrike" kern="1200" dirty="0">
                <a:solidFill>
                  <a:schemeClr val="tx1"/>
                </a:solidFill>
                <a:effectLst/>
                <a:latin typeface="+mn-lt"/>
                <a:ea typeface="+mn-ea"/>
                <a:cs typeface="+mn-cs"/>
              </a:rPr>
              <a:t> Darstellungen von Lichtreflexionen und Schattenwürfen in zahlreichen Genre- und Landschaftsdarstellungen ist meisterhaft. Ihrer Zeit voraus fand sie schließlich zu einer abstrahierenden Formensprache. Die Auswahl der Werke ermöglicht umfassende Einblicke in Anna </a:t>
            </a:r>
            <a:r>
              <a:rPr lang="de-DE" sz="1200" b="0" i="0" u="none" strike="noStrike" kern="1200" dirty="0" err="1">
                <a:solidFill>
                  <a:schemeClr val="tx1"/>
                </a:solidFill>
                <a:effectLst/>
                <a:latin typeface="+mn-lt"/>
                <a:ea typeface="+mn-ea"/>
                <a:cs typeface="+mn-cs"/>
              </a:rPr>
              <a:t>Anchers</a:t>
            </a:r>
            <a:r>
              <a:rPr lang="de-DE" sz="1200" b="0" i="0" u="none" strike="noStrike" kern="1200" dirty="0">
                <a:solidFill>
                  <a:schemeClr val="tx1"/>
                </a:solidFill>
                <a:effectLst/>
                <a:latin typeface="+mn-lt"/>
                <a:ea typeface="+mn-ea"/>
                <a:cs typeface="+mn-cs"/>
              </a:rPr>
              <a:t> soziales Leben und das Alltagsgeschehen in </a:t>
            </a:r>
            <a:r>
              <a:rPr lang="de-DE" sz="1200" b="0" i="0" u="none" strike="noStrike" kern="1200" dirty="0" err="1">
                <a:solidFill>
                  <a:schemeClr val="tx1"/>
                </a:solidFill>
                <a:effectLst/>
                <a:latin typeface="+mn-lt"/>
                <a:ea typeface="+mn-ea"/>
                <a:cs typeface="+mn-cs"/>
              </a:rPr>
              <a:t>Skagen</a:t>
            </a:r>
            <a:r>
              <a:rPr lang="de-DE" sz="1200" b="0" i="0" u="none" strike="noStrike" kern="1200" dirty="0">
                <a:solidFill>
                  <a:schemeClr val="tx1"/>
                </a:solidFill>
                <a:effectLst/>
                <a:latin typeface="+mn-lt"/>
                <a:ea typeface="+mn-ea"/>
                <a:cs typeface="+mn-cs"/>
              </a:rPr>
              <a:t>.</a:t>
            </a:r>
          </a:p>
          <a:p>
            <a:pPr fontAlgn="base"/>
            <a:r>
              <a:rPr lang="de-DE" sz="1200" b="0" i="0" u="none" strike="noStrike" kern="1200" dirty="0">
                <a:solidFill>
                  <a:schemeClr val="tx1"/>
                </a:solidFill>
                <a:effectLst/>
                <a:latin typeface="+mn-lt"/>
                <a:ea typeface="+mn-ea"/>
                <a:cs typeface="+mn-cs"/>
              </a:rPr>
              <a:t> </a:t>
            </a:r>
          </a:p>
          <a:p>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15</a:t>
            </a:fld>
            <a:endParaRPr lang="de-DE"/>
          </a:p>
        </p:txBody>
      </p:sp>
    </p:spTree>
    <p:extLst>
      <p:ext uri="{BB962C8B-B14F-4D97-AF65-F5344CB8AC3E}">
        <p14:creationId xmlns:p14="http://schemas.microsoft.com/office/powerpoint/2010/main" val="134554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Sie suchten nicht nur das besondere Licht, auch neue Motive, erzählt Hanne </a:t>
            </a:r>
            <a:r>
              <a:rPr lang="de-DE" sz="1200" b="0" i="0" u="none" strike="noStrike" kern="1200" dirty="0" err="1">
                <a:solidFill>
                  <a:schemeClr val="tx1"/>
                </a:solidFill>
                <a:effectLst/>
                <a:latin typeface="+mn-lt"/>
                <a:ea typeface="+mn-ea"/>
                <a:cs typeface="+mn-cs"/>
              </a:rPr>
              <a:t>Aavang</a:t>
            </a:r>
            <a:r>
              <a:rPr lang="de-DE" sz="1200" b="0" i="0" u="none" strike="noStrike" kern="1200" dirty="0">
                <a:solidFill>
                  <a:schemeClr val="tx1"/>
                </a:solidFill>
                <a:effectLst/>
                <a:latin typeface="+mn-lt"/>
                <a:ea typeface="+mn-ea"/>
                <a:cs typeface="+mn-cs"/>
              </a:rPr>
              <a:t> im </a:t>
            </a:r>
            <a:r>
              <a:rPr lang="de-DE" sz="1200" b="0" i="0" u="none" strike="noStrike" kern="1200" dirty="0" err="1">
                <a:solidFill>
                  <a:schemeClr val="tx1"/>
                </a:solidFill>
                <a:effectLst/>
                <a:latin typeface="+mn-lt"/>
                <a:ea typeface="+mn-ea"/>
                <a:cs typeface="+mn-cs"/>
              </a:rPr>
              <a:t>Skagen</a:t>
            </a:r>
            <a:r>
              <a:rPr lang="de-DE" sz="1200" b="0" i="0" u="none" strike="noStrike" kern="1200" dirty="0">
                <a:solidFill>
                  <a:schemeClr val="tx1"/>
                </a:solidFill>
                <a:effectLst/>
                <a:latin typeface="+mn-lt"/>
                <a:ea typeface="+mn-ea"/>
                <a:cs typeface="+mn-cs"/>
              </a:rPr>
              <a:t>-Museum. Sie wollten weg vom akademischen Malstil.</a:t>
            </a:r>
          </a:p>
        </p:txBody>
      </p:sp>
      <p:sp>
        <p:nvSpPr>
          <p:cNvPr id="4" name="Foliennummernplatzhalter 3"/>
          <p:cNvSpPr>
            <a:spLocks noGrp="1"/>
          </p:cNvSpPr>
          <p:nvPr>
            <p:ph type="sldNum" sz="quarter" idx="5"/>
          </p:nvPr>
        </p:nvSpPr>
        <p:spPr/>
        <p:txBody>
          <a:bodyPr/>
          <a:lstStyle/>
          <a:p>
            <a:fld id="{EC177DE2-6964-054E-B1DD-E64F35925CCE}" type="slidenum">
              <a:rPr lang="de-DE" smtClean="0"/>
              <a:t>16</a:t>
            </a:fld>
            <a:endParaRPr lang="de-DE"/>
          </a:p>
        </p:txBody>
      </p:sp>
    </p:spTree>
    <p:extLst>
      <p:ext uri="{BB962C8B-B14F-4D97-AF65-F5344CB8AC3E}">
        <p14:creationId xmlns:p14="http://schemas.microsoft.com/office/powerpoint/2010/main" val="3118762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Gewöhnliche Leute in werktäglichen Kleidern</a:t>
            </a:r>
          </a:p>
          <a:p>
            <a:r>
              <a:rPr lang="de-DE" sz="1200" b="0" i="0" u="none" strike="noStrike" kern="1200" dirty="0">
                <a:solidFill>
                  <a:schemeClr val="tx1"/>
                </a:solidFill>
                <a:effectLst/>
                <a:latin typeface="+mn-lt"/>
                <a:ea typeface="+mn-ea"/>
                <a:cs typeface="+mn-cs"/>
              </a:rPr>
              <a:t>„Dass man so wunderschön aussehende göttliche Menschen malt und in wunderschön göttlich aussehender Umgebung. Also sehr schöne Gemälde. Davon waren sie satt. Und jetzt wollten sie, wie wir hier sehen, gewöhnliche Leute in werktäglichen Kleidern und Situationen malen. Damals hat das sehr viele Leute tief entsetzt. Sie wussten doch, dass gewöhnliche Menschen existierten, doch sie hatten keinen Wunsch, diese in einer Malerei zu beobachten. Sie wollten viel lieber noch schöne Menschen in schöner Kleidung anschauen. Also das war eigentlich ein bisschen provozierend.“</a:t>
            </a:r>
          </a:p>
          <a:p>
            <a:br>
              <a:rPr lang="de-DE" dirty="0"/>
            </a:br>
            <a:endParaRPr lang="de-DE" dirty="0"/>
          </a:p>
          <a:p>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17</a:t>
            </a:fld>
            <a:endParaRPr lang="de-DE"/>
          </a:p>
        </p:txBody>
      </p:sp>
    </p:spTree>
    <p:extLst>
      <p:ext uri="{BB962C8B-B14F-4D97-AF65-F5344CB8AC3E}">
        <p14:creationId xmlns:p14="http://schemas.microsoft.com/office/powerpoint/2010/main" val="1700889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Prinzip der Farbkonstanz: Alles im Gehirn</a:t>
            </a:r>
          </a:p>
          <a:p>
            <a:endParaRPr lang="de-DE" dirty="0"/>
          </a:p>
          <a:p>
            <a:r>
              <a:rPr lang="de-DE" dirty="0"/>
              <a:t>Kalte/warme Farben</a:t>
            </a:r>
            <a:r>
              <a:rPr lang="de-DE"/>
              <a:t>….schwieriges Thema!</a:t>
            </a:r>
          </a:p>
        </p:txBody>
      </p:sp>
      <p:sp>
        <p:nvSpPr>
          <p:cNvPr id="4" name="Foliennummernplatzhalter 3"/>
          <p:cNvSpPr>
            <a:spLocks noGrp="1"/>
          </p:cNvSpPr>
          <p:nvPr>
            <p:ph type="sldNum" sz="quarter" idx="5"/>
          </p:nvPr>
        </p:nvSpPr>
        <p:spPr/>
        <p:txBody>
          <a:bodyPr/>
          <a:lstStyle/>
          <a:p>
            <a:fld id="{EC177DE2-6964-054E-B1DD-E64F35925CCE}" type="slidenum">
              <a:rPr lang="de-DE" smtClean="0"/>
              <a:t>18</a:t>
            </a:fld>
            <a:endParaRPr lang="de-DE"/>
          </a:p>
        </p:txBody>
      </p:sp>
    </p:spTree>
    <p:extLst>
      <p:ext uri="{BB962C8B-B14F-4D97-AF65-F5344CB8AC3E}">
        <p14:creationId xmlns:p14="http://schemas.microsoft.com/office/powerpoint/2010/main" val="666854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Mentimeter</a:t>
            </a:r>
            <a:r>
              <a:rPr lang="de-DE" dirty="0"/>
              <a:t>: Fragen an Anna </a:t>
            </a:r>
            <a:r>
              <a:rPr lang="de-DE" dirty="0" err="1"/>
              <a:t>Ancher</a:t>
            </a:r>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19</a:t>
            </a:fld>
            <a:endParaRPr lang="de-DE"/>
          </a:p>
        </p:txBody>
      </p:sp>
    </p:spTree>
    <p:extLst>
      <p:ext uri="{BB962C8B-B14F-4D97-AF65-F5344CB8AC3E}">
        <p14:creationId xmlns:p14="http://schemas.microsoft.com/office/powerpoint/2010/main" val="3045534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Die Geschichte der Abstraktion ist eine von Einzelpersonen und Bewegungen. Ohne die vehementen Neuerungsbestrebungen im frühen 20. Jahrhundert ist die Geschichte der Abstraktion nicht denkbar. So ging es den ersten Künstlern, die mit abstrakten Formen experimentierten, auch vornehmlich um die Überwindung der damals vorherrschenden bürgerlichen Kunstauffassung. Diese keimende moderne, abstrakte Strömung, die fast wie eine Revolution über die tradierte Kunst hereinbrach, hat sich bis heute als fester Bestandteil der Kunst gehalten und als Gegenpart zur Figuration durchgesetzt. Die abstrakte Kunst durchlief extrem unterschiedliche Phasen im 20. Jahrhundert und erfreut sich überraschenderweise in den letzten Jahren wieder großer Beliebtheit.</a:t>
            </a: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e-DE"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DIEGO VELÀZQUEZ begann seine künstlerische Laufbahn mit Genreszenen, bevor er 1623 an den spanischen Hof berufen und 1643 zum Hofmaler ernannt wurde. Er schuf zahlreiche Porträts der spanischen Königsfamilie, darunter das berühmte Gruppenbildnis „Las </a:t>
            </a:r>
            <a:r>
              <a:rPr lang="de-DE" sz="1200" b="0" i="0" u="none" strike="noStrike" kern="1200" dirty="0" err="1">
                <a:solidFill>
                  <a:schemeClr val="tx1"/>
                </a:solidFill>
                <a:effectLst/>
                <a:latin typeface="+mn-lt"/>
                <a:ea typeface="+mn-ea"/>
                <a:cs typeface="+mn-cs"/>
              </a:rPr>
              <a:t>Meninas</a:t>
            </a:r>
            <a:r>
              <a:rPr lang="de-DE" sz="1200" b="0" i="0" u="none" strike="noStrike" kern="1200" dirty="0">
                <a:solidFill>
                  <a:schemeClr val="tx1"/>
                </a:solidFill>
                <a:effectLst/>
                <a:latin typeface="+mn-lt"/>
                <a:ea typeface="+mn-ea"/>
                <a:cs typeface="+mn-cs"/>
              </a:rPr>
              <a:t>“ (1656). Bereits 1635 hatte er das die spanische Geschichte dokumentierende Ereignisbild „Die Übergabe von Breda“ für den </a:t>
            </a:r>
            <a:r>
              <a:rPr lang="de-DE" sz="1200" b="0" i="0" u="none" strike="noStrike" kern="1200" dirty="0" err="1">
                <a:solidFill>
                  <a:schemeClr val="tx1"/>
                </a:solidFill>
                <a:effectLst/>
                <a:latin typeface="+mn-lt"/>
                <a:ea typeface="+mn-ea"/>
                <a:cs typeface="+mn-cs"/>
              </a:rPr>
              <a:t>Salón</a:t>
            </a:r>
            <a:r>
              <a:rPr lang="de-DE" sz="1200" b="0" i="0" u="none" strike="noStrike" kern="1200" dirty="0">
                <a:solidFill>
                  <a:schemeClr val="tx1"/>
                </a:solidFill>
                <a:effectLst/>
                <a:latin typeface="+mn-lt"/>
                <a:ea typeface="+mn-ea"/>
                <a:cs typeface="+mn-cs"/>
              </a:rPr>
              <a:t> de los Reinos in dem östlich von Madrid ausgebauten Schloss </a:t>
            </a:r>
            <a:r>
              <a:rPr lang="de-DE" sz="1200" b="0" i="0" u="none" strike="noStrike" kern="1200" dirty="0" err="1">
                <a:solidFill>
                  <a:schemeClr val="tx1"/>
                </a:solidFill>
                <a:effectLst/>
                <a:latin typeface="+mn-lt"/>
                <a:ea typeface="+mn-ea"/>
                <a:cs typeface="+mn-cs"/>
              </a:rPr>
              <a:t>Buen</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Retiro</a:t>
            </a:r>
            <a:r>
              <a:rPr lang="de-DE" sz="1200" b="0" i="0" u="none" strike="noStrike" kern="1200" dirty="0">
                <a:solidFill>
                  <a:schemeClr val="tx1"/>
                </a:solidFill>
                <a:effectLst/>
                <a:latin typeface="+mn-lt"/>
                <a:ea typeface="+mn-ea"/>
                <a:cs typeface="+mn-cs"/>
              </a:rPr>
              <a:t> gestaltet. Die meisten seiner Gemälde befinden sich heute in Madrid im </a:t>
            </a:r>
            <a:r>
              <a:rPr lang="de-DE" sz="1200" b="0" i="0" u="none" strike="noStrike" kern="1200" dirty="0" err="1">
                <a:solidFill>
                  <a:schemeClr val="tx1"/>
                </a:solidFill>
                <a:effectLst/>
                <a:latin typeface="+mn-lt"/>
                <a:ea typeface="+mn-ea"/>
                <a:cs typeface="+mn-cs"/>
              </a:rPr>
              <a:t>Museo</a:t>
            </a:r>
            <a:r>
              <a:rPr lang="de-DE" sz="1200" b="0" i="0" u="none" strike="noStrike" kern="1200" dirty="0">
                <a:solidFill>
                  <a:schemeClr val="tx1"/>
                </a:solidFill>
                <a:effectLst/>
                <a:latin typeface="+mn-lt"/>
                <a:ea typeface="+mn-ea"/>
                <a:cs typeface="+mn-cs"/>
              </a:rPr>
              <a:t> del Prado.</a:t>
            </a:r>
            <a:endParaRPr lang="de-DE" dirty="0"/>
          </a:p>
          <a:p>
            <a:endParaRPr lang="de-DE" sz="1200" b="0" i="0" u="none" strike="noStrike" kern="1200" dirty="0">
              <a:solidFill>
                <a:schemeClr val="tx1"/>
              </a:solidFill>
              <a:effectLst/>
              <a:latin typeface="+mn-lt"/>
              <a:ea typeface="+mn-ea"/>
              <a:cs typeface="+mn-cs"/>
            </a:endParaRP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Barock:</a:t>
            </a:r>
          </a:p>
          <a:p>
            <a:r>
              <a:rPr lang="de-DE" sz="1200" b="0" i="0" u="none" strike="noStrike" kern="1200" dirty="0">
                <a:solidFill>
                  <a:schemeClr val="tx1"/>
                </a:solidFill>
                <a:effectLst/>
                <a:latin typeface="+mn-lt"/>
                <a:ea typeface="+mn-ea"/>
                <a:cs typeface="+mn-cs"/>
              </a:rPr>
              <a:t>Dominanz der malerischen Auffassung und farbigen Modulation statt zeichnerischer, also das Überspielen und Überwuchern von konturierenden Linien, auch in Architektur und Plastik</a:t>
            </a:r>
            <a:br>
              <a:rPr lang="de-DE" sz="1200" b="0" i="0" u="none" strike="noStrike" kern="1200" dirty="0">
                <a:solidFill>
                  <a:schemeClr val="tx1"/>
                </a:solidFill>
                <a:effectLst/>
                <a:latin typeface="+mn-lt"/>
                <a:ea typeface="+mn-ea"/>
                <a:cs typeface="+mn-cs"/>
              </a:rPr>
            </a:br>
            <a:r>
              <a:rPr lang="de-DE" sz="1200" b="0" i="0" u="none" strike="noStrike" kern="1200" dirty="0">
                <a:solidFill>
                  <a:schemeClr val="tx1"/>
                </a:solidFill>
                <a:effectLst/>
                <a:latin typeface="+mn-lt"/>
                <a:ea typeface="+mn-ea"/>
                <a:cs typeface="+mn-cs"/>
              </a:rPr>
              <a:t> </a:t>
            </a:r>
          </a:p>
          <a:p>
            <a:r>
              <a:rPr lang="de-DE" sz="1200" b="0" i="0" u="none" strike="noStrike" kern="1200" dirty="0">
                <a:solidFill>
                  <a:schemeClr val="tx1"/>
                </a:solidFill>
                <a:effectLst/>
                <a:latin typeface="+mn-lt"/>
                <a:ea typeface="+mn-ea"/>
                <a:cs typeface="+mn-cs"/>
              </a:rPr>
              <a:t>hohes Maß an naturalistischer Wirkung bei gleichzeitiger Veranschaulichung von Übersinnlichem</a:t>
            </a:r>
          </a:p>
          <a:p>
            <a:endParaRPr lang="de-DE" sz="1200" kern="1200" dirty="0">
              <a:solidFill>
                <a:schemeClr val="tx1"/>
              </a:solidFill>
              <a:latin typeface="+mn-lt"/>
              <a:ea typeface="+mn-ea"/>
              <a:cs typeface="+mn-cs"/>
            </a:endParaRPr>
          </a:p>
          <a:p>
            <a:endParaRPr lang="de-DE" sz="1200" kern="120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EC177DE2-6964-054E-B1DD-E64F35925CCE}" type="slidenum">
              <a:rPr lang="de-DE" smtClean="0"/>
              <a:t>20</a:t>
            </a:fld>
            <a:endParaRPr lang="de-DE"/>
          </a:p>
        </p:txBody>
      </p:sp>
    </p:spTree>
    <p:extLst>
      <p:ext uri="{BB962C8B-B14F-4D97-AF65-F5344CB8AC3E}">
        <p14:creationId xmlns:p14="http://schemas.microsoft.com/office/powerpoint/2010/main" val="3891474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Wir springen ein wenig und landen in der Romantik:</a:t>
            </a:r>
          </a:p>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Caspar David Friedrich – “Baum der Krähen” (ca. 1822) -Louvre, Paris, Frankreich</a:t>
            </a:r>
          </a:p>
          <a:p>
            <a:r>
              <a:rPr lang="de-DE" sz="1200" kern="1200" dirty="0">
                <a:solidFill>
                  <a:schemeClr val="tx1"/>
                </a:solidFill>
                <a:latin typeface="+mn-lt"/>
                <a:ea typeface="+mn-ea"/>
                <a:cs typeface="+mn-cs"/>
              </a:rPr>
              <a:t>Die Epoche der Romantik lässt sich vom Ende des 18. Jahrhunderts bis ins späte 19. Jahrhundert verorten,</a:t>
            </a:r>
            <a:endParaRPr lang="de-DE" dirty="0"/>
          </a:p>
        </p:txBody>
      </p:sp>
      <p:sp>
        <p:nvSpPr>
          <p:cNvPr id="4" name="Foliennummernplatzhalter 3"/>
          <p:cNvSpPr>
            <a:spLocks noGrp="1"/>
          </p:cNvSpPr>
          <p:nvPr>
            <p:ph type="sldNum" sz="quarter" idx="10"/>
          </p:nvPr>
        </p:nvSpPr>
        <p:spPr/>
        <p:txBody>
          <a:bodyPr/>
          <a:lstStyle/>
          <a:p>
            <a:fld id="{EC177DE2-6964-054E-B1DD-E64F35925CCE}" type="slidenum">
              <a:rPr lang="de-DE" smtClean="0"/>
              <a:t>21</a:t>
            </a:fld>
            <a:endParaRPr lang="de-DE"/>
          </a:p>
        </p:txBody>
      </p:sp>
    </p:spTree>
    <p:extLst>
      <p:ext uri="{BB962C8B-B14F-4D97-AF65-F5344CB8AC3E}">
        <p14:creationId xmlns:p14="http://schemas.microsoft.com/office/powerpoint/2010/main" val="3945484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Henri Martin, </a:t>
            </a:r>
            <a:r>
              <a:rPr lang="de-DE" dirty="0" err="1"/>
              <a:t>geb</a:t>
            </a:r>
            <a:r>
              <a:rPr lang="de-DE" dirty="0"/>
              <a:t> 1860, Impressionismus, zweite</a:t>
            </a:r>
            <a:r>
              <a:rPr lang="de-DE" baseline="0" dirty="0"/>
              <a:t> Hälfte des 19.Jhdts.</a:t>
            </a:r>
            <a:endParaRPr lang="de-DE" dirty="0"/>
          </a:p>
          <a:p>
            <a:endParaRPr lang="de-DE" sz="1200" kern="1200" dirty="0">
              <a:solidFill>
                <a:schemeClr val="tx1"/>
              </a:solidFill>
              <a:latin typeface="+mn-lt"/>
              <a:ea typeface="+mn-ea"/>
              <a:cs typeface="+mn-cs"/>
            </a:endParaRPr>
          </a:p>
          <a:p>
            <a:r>
              <a:rPr lang="sv-SE" sz="1200" kern="1200" dirty="0">
                <a:solidFill>
                  <a:schemeClr val="tx1"/>
                </a:solidFill>
                <a:latin typeface="+mn-lt"/>
                <a:ea typeface="+mn-ea"/>
                <a:cs typeface="+mn-cs"/>
              </a:rPr>
              <a:t>Intentionen:</a:t>
            </a:r>
          </a:p>
          <a:p>
            <a:r>
              <a:rPr lang="de-DE" sz="1200" kern="1200" dirty="0">
                <a:solidFill>
                  <a:schemeClr val="tx1"/>
                </a:solidFill>
                <a:latin typeface="+mn-lt"/>
                <a:ea typeface="+mn-ea"/>
                <a:cs typeface="+mn-cs"/>
              </a:rPr>
              <a:t>Die Impression, der Eindruck der Farbigkeit der sichtbaren Realität unter ganz bestimmten Lichtverhältnissen, zu ganz bestimmten Tageszeiten, Jahreszeiten.</a:t>
            </a:r>
          </a:p>
          <a:p>
            <a:r>
              <a:rPr lang="de-DE" sz="1200" kern="1200" dirty="0">
                <a:solidFill>
                  <a:schemeClr val="tx1"/>
                </a:solidFill>
                <a:latin typeface="+mn-lt"/>
                <a:ea typeface="+mn-ea"/>
                <a:cs typeface="+mn-cs"/>
              </a:rPr>
              <a:t>Verzicht auf überhöhte Motive</a:t>
            </a:r>
          </a:p>
          <a:p>
            <a:r>
              <a:rPr lang="de-DE" sz="1200" kern="1200" dirty="0">
                <a:solidFill>
                  <a:schemeClr val="tx1"/>
                </a:solidFill>
                <a:latin typeface="+mn-lt"/>
                <a:ea typeface="+mn-ea"/>
                <a:cs typeface="+mn-cs"/>
              </a:rPr>
              <a:t>Hinwendung zum alltäglichen großstädtischen, </a:t>
            </a:r>
            <a:r>
              <a:rPr lang="de-DE" sz="1200" kern="1200" dirty="0" err="1">
                <a:solidFill>
                  <a:schemeClr val="tx1"/>
                </a:solidFill>
                <a:latin typeface="+mn-lt"/>
                <a:ea typeface="+mn-ea"/>
                <a:cs typeface="+mn-cs"/>
              </a:rPr>
              <a:t>bohèmen</a:t>
            </a:r>
            <a:r>
              <a:rPr lang="de-DE" sz="1200" kern="1200" dirty="0">
                <a:solidFill>
                  <a:schemeClr val="tx1"/>
                </a:solidFill>
                <a:latin typeface="+mn-lt"/>
                <a:ea typeface="+mn-ea"/>
                <a:cs typeface="+mn-cs"/>
              </a:rPr>
              <a:t> Leben</a:t>
            </a:r>
          </a:p>
          <a:p>
            <a:r>
              <a:rPr lang="de-DE" sz="1200" kern="1200" dirty="0">
                <a:solidFill>
                  <a:schemeClr val="tx1"/>
                </a:solidFill>
                <a:latin typeface="+mn-lt"/>
                <a:ea typeface="+mn-ea"/>
                <a:cs typeface="+mn-cs"/>
              </a:rPr>
              <a:t>Untersuchung der autonomen künstlerischen Mittel der Malerei</a:t>
            </a:r>
          </a:p>
          <a:p>
            <a:r>
              <a:rPr lang="de-DE" sz="1200" kern="1200" dirty="0">
                <a:solidFill>
                  <a:schemeClr val="tx1"/>
                </a:solidFill>
                <a:latin typeface="+mn-lt"/>
                <a:ea typeface="+mn-ea"/>
                <a:cs typeface="+mn-cs"/>
              </a:rPr>
              <a:t>Verzicht auf die Abbildfunktion der Malerei</a:t>
            </a:r>
          </a:p>
          <a:p>
            <a:r>
              <a:rPr lang="de-DE" sz="1200" kern="1200" dirty="0">
                <a:solidFill>
                  <a:schemeClr val="tx1"/>
                </a:solidFill>
                <a:latin typeface="+mn-lt"/>
                <a:ea typeface="+mn-ea"/>
                <a:cs typeface="+mn-cs"/>
              </a:rPr>
              <a:t>Reflex auf die Erfindung der Fotografie (Erste Ausstellung im Atelier des Fotografen Felix </a:t>
            </a:r>
            <a:r>
              <a:rPr lang="de-DE" sz="1200" kern="1200" dirty="0" err="1">
                <a:solidFill>
                  <a:schemeClr val="tx1"/>
                </a:solidFill>
                <a:latin typeface="+mn-lt"/>
                <a:ea typeface="+mn-ea"/>
                <a:cs typeface="+mn-cs"/>
              </a:rPr>
              <a:t>Nadar</a:t>
            </a:r>
            <a:r>
              <a:rPr lang="de-DE" sz="1200" kern="1200" dirty="0">
                <a:solidFill>
                  <a:schemeClr val="tx1"/>
                </a:solidFill>
                <a:latin typeface="+mn-lt"/>
                <a:ea typeface="+mn-ea"/>
                <a:cs typeface="+mn-cs"/>
              </a:rPr>
              <a:t>, 1874)</a:t>
            </a:r>
          </a:p>
          <a:p>
            <a:r>
              <a:rPr lang="de-DE" sz="1200" kern="1200" dirty="0">
                <a:solidFill>
                  <a:schemeClr val="tx1"/>
                </a:solidFill>
                <a:latin typeface="+mn-lt"/>
                <a:ea typeface="+mn-ea"/>
                <a:cs typeface="+mn-cs"/>
              </a:rPr>
              <a:t>und Teilhabe am modernen Leben (Errungenschaften in Wissenschaft und Technik)</a:t>
            </a:r>
          </a:p>
          <a:p>
            <a:r>
              <a:rPr lang="de-DE" sz="1200" kern="1200" dirty="0">
                <a:solidFill>
                  <a:schemeClr val="tx1"/>
                </a:solidFill>
                <a:latin typeface="+mn-lt"/>
                <a:ea typeface="+mn-ea"/>
                <a:cs typeface="+mn-cs"/>
              </a:rPr>
              <a:t>Die Kunst wird zum Selbstauftrag,</a:t>
            </a:r>
          </a:p>
          <a:p>
            <a:r>
              <a:rPr lang="de-DE" sz="1200" kern="1200" dirty="0">
                <a:solidFill>
                  <a:schemeClr val="tx1"/>
                </a:solidFill>
                <a:latin typeface="+mn-lt"/>
                <a:ea typeface="+mn-ea"/>
                <a:cs typeface="+mn-cs"/>
              </a:rPr>
              <a:t>Abkehr von den Konventionen der Akademie und des Salons</a:t>
            </a:r>
          </a:p>
          <a:p>
            <a:r>
              <a:rPr lang="de-DE" sz="1200" kern="1200" dirty="0">
                <a:solidFill>
                  <a:schemeClr val="tx1"/>
                </a:solidFill>
                <a:latin typeface="+mn-lt"/>
                <a:ea typeface="+mn-ea"/>
                <a:cs typeface="+mn-cs"/>
              </a:rPr>
              <a:t>Die wesentlichen formalen und inhaltlichen Merkmale des Impressionismus wurden in der Rezension der ersten Ausstellung im Atelier des Fotografen Felix </a:t>
            </a:r>
            <a:r>
              <a:rPr lang="de-DE" sz="1200" kern="1200" dirty="0" err="1">
                <a:solidFill>
                  <a:schemeClr val="tx1"/>
                </a:solidFill>
                <a:latin typeface="+mn-lt"/>
                <a:ea typeface="+mn-ea"/>
                <a:cs typeface="+mn-cs"/>
              </a:rPr>
              <a:t>Nadar</a:t>
            </a:r>
            <a:r>
              <a:rPr lang="de-DE" sz="1200" kern="1200" dirty="0">
                <a:solidFill>
                  <a:schemeClr val="tx1"/>
                </a:solidFill>
                <a:latin typeface="+mn-lt"/>
                <a:ea typeface="+mn-ea"/>
                <a:cs typeface="+mn-cs"/>
              </a:rPr>
              <a:t> 1874 als Kritikpunkte aufgeführt und der Spotttitel “das sind ja bloße Impressionen” gab der Stilrichtung ihren Namen. Diese Kritik bezog sich u.a. auf “Impression Sonnenaufgang” von Claude Monet.</a:t>
            </a:r>
          </a:p>
          <a:p>
            <a:endParaRPr lang="de-DE" dirty="0"/>
          </a:p>
        </p:txBody>
      </p:sp>
      <p:sp>
        <p:nvSpPr>
          <p:cNvPr id="4" name="Foliennummernplatzhalter 3"/>
          <p:cNvSpPr>
            <a:spLocks noGrp="1"/>
          </p:cNvSpPr>
          <p:nvPr>
            <p:ph type="sldNum" sz="quarter" idx="10"/>
          </p:nvPr>
        </p:nvSpPr>
        <p:spPr/>
        <p:txBody>
          <a:bodyPr/>
          <a:lstStyle/>
          <a:p>
            <a:fld id="{EC177DE2-6964-054E-B1DD-E64F35925CCE}" type="slidenum">
              <a:rPr lang="de-DE" smtClean="0"/>
              <a:t>22</a:t>
            </a:fld>
            <a:endParaRPr lang="de-DE"/>
          </a:p>
        </p:txBody>
      </p:sp>
    </p:spTree>
    <p:extLst>
      <p:ext uri="{BB962C8B-B14F-4D97-AF65-F5344CB8AC3E}">
        <p14:creationId xmlns:p14="http://schemas.microsoft.com/office/powerpoint/2010/main" val="2741310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Der Kunstunterricht der Primarstufe hat den Auftrag </a:t>
            </a:r>
            <a:r>
              <a:rPr lang="de-DE" sz="1200" kern="1200" dirty="0" err="1">
                <a:solidFill>
                  <a:schemeClr val="tx1"/>
                </a:solidFill>
                <a:effectLst/>
                <a:latin typeface="+mn-lt"/>
                <a:ea typeface="+mn-ea"/>
                <a:cs typeface="+mn-cs"/>
              </a:rPr>
              <a:t>Schülerinnen</a:t>
            </a:r>
            <a:r>
              <a:rPr lang="de-DE" sz="1200" kern="1200" dirty="0">
                <a:solidFill>
                  <a:schemeClr val="tx1"/>
                </a:solidFill>
                <a:effectLst/>
                <a:latin typeface="+mn-lt"/>
                <a:ea typeface="+mn-ea"/>
                <a:cs typeface="+mn-cs"/>
              </a:rPr>
              <a:t> und </a:t>
            </a:r>
            <a:r>
              <a:rPr lang="de-DE" sz="1200" kern="1200" dirty="0" err="1">
                <a:solidFill>
                  <a:schemeClr val="tx1"/>
                </a:solidFill>
                <a:effectLst/>
                <a:latin typeface="+mn-lt"/>
                <a:ea typeface="+mn-ea"/>
                <a:cs typeface="+mn-cs"/>
              </a:rPr>
              <a:t>Schülern</a:t>
            </a:r>
            <a:r>
              <a:rPr lang="de-DE" sz="1200" kern="1200" dirty="0">
                <a:solidFill>
                  <a:schemeClr val="tx1"/>
                </a:solidFill>
                <a:effectLst/>
                <a:latin typeface="+mn-lt"/>
                <a:ea typeface="+mn-ea"/>
                <a:cs typeface="+mn-cs"/>
              </a:rPr>
              <a:t> durch Rezeption, Produktion und Reflexion von Bildern den systematischen, alters- und </a:t>
            </a:r>
            <a:r>
              <a:rPr lang="de-DE" sz="1200" kern="1200" dirty="0" err="1">
                <a:solidFill>
                  <a:schemeClr val="tx1"/>
                </a:solidFill>
                <a:effectLst/>
                <a:latin typeface="+mn-lt"/>
                <a:ea typeface="+mn-ea"/>
                <a:cs typeface="+mn-cs"/>
              </a:rPr>
              <a:t>entwicklungsgemäßen</a:t>
            </a:r>
            <a:r>
              <a:rPr lang="de-DE" sz="1200" kern="1200" dirty="0">
                <a:solidFill>
                  <a:schemeClr val="tx1"/>
                </a:solidFill>
                <a:effectLst/>
                <a:latin typeface="+mn-lt"/>
                <a:ea typeface="+mn-ea"/>
                <a:cs typeface="+mn-cs"/>
              </a:rPr>
              <a:t> Erwerb von Kompetenzen zu </a:t>
            </a:r>
            <a:r>
              <a:rPr lang="de-DE" sz="1200" kern="1200" dirty="0" err="1">
                <a:solidFill>
                  <a:schemeClr val="tx1"/>
                </a:solidFill>
                <a:effectLst/>
                <a:latin typeface="+mn-lt"/>
                <a:ea typeface="+mn-ea"/>
                <a:cs typeface="+mn-cs"/>
              </a:rPr>
              <a:t>ermöglichen</a:t>
            </a:r>
            <a:r>
              <a:rPr lang="de-DE"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Ziel ist der Aufbau einer umfassenden Bildkompetenz. </a:t>
            </a:r>
            <a:endParaRPr lang="de-DE" dirty="0"/>
          </a:p>
          <a:p>
            <a:endParaRPr lang="de-DE" dirty="0"/>
          </a:p>
          <a:p>
            <a:r>
              <a:rPr lang="de-DE" dirty="0"/>
              <a:t>8 KBs</a:t>
            </a:r>
          </a:p>
          <a:p>
            <a:r>
              <a:rPr lang="de-DE" dirty="0"/>
              <a:t>9AF</a:t>
            </a:r>
          </a:p>
          <a:p>
            <a:r>
              <a:rPr lang="de-DE" dirty="0"/>
              <a:t>Im Zentrum des Faches steht das Bild</a:t>
            </a:r>
          </a:p>
          <a:p>
            <a:r>
              <a:rPr lang="de-DE" dirty="0"/>
              <a:t>Erweiterter Bildbegriff:</a:t>
            </a:r>
          </a:p>
          <a:p>
            <a:r>
              <a:rPr lang="de-DE" sz="1200" kern="1200" dirty="0">
                <a:solidFill>
                  <a:schemeClr val="tx1"/>
                </a:solidFill>
                <a:effectLst/>
                <a:latin typeface="+mn-lt"/>
                <a:ea typeface="+mn-ea"/>
                <a:cs typeface="+mn-cs"/>
              </a:rPr>
              <a:t>Im Mittelpunkt des Faches Kunst steht das Bild. „Bild“ wird im Sinne des erweiterten Bildbegriffs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eine Vielzahl gestalteter </a:t>
            </a:r>
            <a:r>
              <a:rPr lang="de-DE" sz="1200" kern="1200" dirty="0" err="1">
                <a:solidFill>
                  <a:schemeClr val="tx1"/>
                </a:solidFill>
                <a:effectLst/>
                <a:latin typeface="+mn-lt"/>
                <a:ea typeface="+mn-ea"/>
                <a:cs typeface="+mn-cs"/>
              </a:rPr>
              <a:t>Phänomene</a:t>
            </a:r>
            <a:r>
              <a:rPr lang="de-DE" sz="1200" kern="1200" dirty="0">
                <a:solidFill>
                  <a:schemeClr val="tx1"/>
                </a:solidFill>
                <a:effectLst/>
                <a:latin typeface="+mn-lt"/>
                <a:ea typeface="+mn-ea"/>
                <a:cs typeface="+mn-cs"/>
              </a:rPr>
              <a:t> verwendet. Damit sind verschiedene Erscheinungsformen der Kunst gemeint – neben der Bildenden Kunst beispielsweise Architektur, Produktdesign und Kommunikationsdesign – aber auch Erscheinungsformen kindlicher und jugendkultureller </a:t>
            </a:r>
            <a:r>
              <a:rPr lang="de-DE" sz="1200" kern="1200" dirty="0" err="1">
                <a:solidFill>
                  <a:schemeClr val="tx1"/>
                </a:solidFill>
                <a:effectLst/>
                <a:latin typeface="+mn-lt"/>
                <a:ea typeface="+mn-ea"/>
                <a:cs typeface="+mn-cs"/>
              </a:rPr>
              <a:t>Alltagsästhetik</a:t>
            </a:r>
            <a:r>
              <a:rPr lang="de-DE" sz="1200" kern="1200" dirty="0">
                <a:solidFill>
                  <a:schemeClr val="tx1"/>
                </a:solidFill>
                <a:effectLst/>
                <a:latin typeface="+mn-lt"/>
                <a:ea typeface="+mn-ea"/>
                <a:cs typeface="+mn-cs"/>
              </a:rPr>
              <a:t>. </a:t>
            </a:r>
            <a:endParaRPr lang="de-DE" dirty="0"/>
          </a:p>
          <a:p>
            <a:r>
              <a:rPr lang="de-DE" sz="1200" kern="1200" dirty="0">
                <a:solidFill>
                  <a:schemeClr val="tx1"/>
                </a:solidFill>
                <a:effectLst/>
                <a:latin typeface="+mn-lt"/>
                <a:ea typeface="+mn-ea"/>
                <a:cs typeface="+mn-cs"/>
              </a:rPr>
              <a:t>Kinder sind von Beginn ihres Lebens an von analogen und digitalen Bildwelten umgeben. </a:t>
            </a:r>
            <a:endParaRPr lang="de-DE" dirty="0"/>
          </a:p>
          <a:p>
            <a:endParaRPr lang="de-DE" dirty="0"/>
          </a:p>
        </p:txBody>
      </p:sp>
      <p:sp>
        <p:nvSpPr>
          <p:cNvPr id="4" name="Foliennummernplatzhalter 3"/>
          <p:cNvSpPr>
            <a:spLocks noGrp="1"/>
          </p:cNvSpPr>
          <p:nvPr>
            <p:ph type="sldNum" sz="quarter" idx="5"/>
          </p:nvPr>
        </p:nvSpPr>
        <p:spPr/>
        <p:txBody>
          <a:bodyPr/>
          <a:lstStyle/>
          <a:p>
            <a:fld id="{3FCB718F-A7B2-E448-81EF-522E6B14B71A}" type="slidenum">
              <a:rPr lang="de-DE" smtClean="0"/>
              <a:t>2</a:t>
            </a:fld>
            <a:endParaRPr lang="de-DE"/>
          </a:p>
        </p:txBody>
      </p:sp>
    </p:spTree>
    <p:extLst>
      <p:ext uri="{BB962C8B-B14F-4D97-AF65-F5344CB8AC3E}">
        <p14:creationId xmlns:p14="http://schemas.microsoft.com/office/powerpoint/2010/main" val="1588099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In seiner früheren Schaffensphase ist Kasimir </a:t>
            </a:r>
            <a:r>
              <a:rPr lang="de-DE" sz="1200" b="0" i="0" u="none" strike="noStrike" kern="1200" dirty="0" err="1">
                <a:solidFill>
                  <a:schemeClr val="tx1"/>
                </a:solidFill>
                <a:effectLst/>
                <a:latin typeface="+mn-lt"/>
                <a:ea typeface="+mn-ea"/>
                <a:cs typeface="+mn-cs"/>
              </a:rPr>
              <a:t>Malewitsch</a:t>
            </a:r>
            <a:r>
              <a:rPr lang="de-DE" sz="1200" b="0" i="0" u="none" strike="noStrike" kern="1200" dirty="0">
                <a:solidFill>
                  <a:schemeClr val="tx1"/>
                </a:solidFill>
                <a:effectLst/>
                <a:latin typeface="+mn-lt"/>
                <a:ea typeface="+mn-ea"/>
                <a:cs typeface="+mn-cs"/>
              </a:rPr>
              <a:t> stark vom </a:t>
            </a:r>
            <a:r>
              <a:rPr lang="de-DE" sz="1200" b="1" i="0" u="none" strike="noStrike" kern="1200" dirty="0">
                <a:solidFill>
                  <a:schemeClr val="tx1"/>
                </a:solidFill>
                <a:effectLst/>
                <a:latin typeface="+mn-lt"/>
                <a:ea typeface="+mn-ea"/>
                <a:cs typeface="+mn-cs"/>
                <a:hlinkClick r:id="rId3" tooltip="Impressionismus: Grundidee und Zeitgeschehen"/>
              </a:rPr>
              <a:t>Impressionismus</a:t>
            </a:r>
            <a:r>
              <a:rPr lang="de-DE" sz="1200" b="0" i="0" u="none" strike="noStrike" kern="1200" dirty="0">
                <a:solidFill>
                  <a:schemeClr val="tx1"/>
                </a:solidFill>
                <a:effectLst/>
                <a:latin typeface="+mn-lt"/>
                <a:ea typeface="+mn-ea"/>
                <a:cs typeface="+mn-cs"/>
              </a:rPr>
              <a:t> und dem </a:t>
            </a:r>
            <a:r>
              <a:rPr lang="de-DE" sz="1200" b="1" i="0" u="none" strike="noStrike" kern="1200" dirty="0">
                <a:solidFill>
                  <a:schemeClr val="tx1"/>
                </a:solidFill>
                <a:effectLst/>
                <a:latin typeface="+mn-lt"/>
                <a:ea typeface="+mn-ea"/>
                <a:cs typeface="+mn-cs"/>
                <a:hlinkClick r:id="rId4" tooltip="Expressionismus: Grundidee und Zeitgeschehen"/>
              </a:rPr>
              <a:t>Fauvismus</a:t>
            </a:r>
            <a:r>
              <a:rPr lang="de-DE" sz="1200" b="1" i="0" u="none" strike="noStrike" kern="1200" dirty="0">
                <a:solidFill>
                  <a:schemeClr val="tx1"/>
                </a:solidFill>
                <a:effectLst/>
                <a:latin typeface="+mn-lt"/>
                <a:ea typeface="+mn-ea"/>
                <a:cs typeface="+mn-cs"/>
              </a:rPr>
              <a:t> </a:t>
            </a:r>
            <a:r>
              <a:rPr lang="de-DE" sz="1200" b="0" i="0" u="none" strike="noStrike" kern="1200" dirty="0">
                <a:solidFill>
                  <a:schemeClr val="tx1"/>
                </a:solidFill>
                <a:effectLst/>
                <a:latin typeface="+mn-lt"/>
                <a:ea typeface="+mn-ea"/>
                <a:cs typeface="+mn-cs"/>
              </a:rPr>
              <a:t>beeinflusst. Später </a:t>
            </a:r>
            <a:r>
              <a:rPr lang="de-DE" sz="1200" b="0" i="0" u="none" strike="noStrike" kern="1200" dirty="0" err="1">
                <a:solidFill>
                  <a:schemeClr val="tx1"/>
                </a:solidFill>
                <a:effectLst/>
                <a:latin typeface="+mn-lt"/>
                <a:ea typeface="+mn-ea"/>
                <a:cs typeface="+mn-cs"/>
              </a:rPr>
              <a:t>enwickelt</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Malewitsch</a:t>
            </a:r>
            <a:r>
              <a:rPr lang="de-DE" sz="1200" b="0" i="0" u="none" strike="noStrike" kern="1200" dirty="0">
                <a:solidFill>
                  <a:schemeClr val="tx1"/>
                </a:solidFill>
                <a:effectLst/>
                <a:latin typeface="+mn-lt"/>
                <a:ea typeface="+mn-ea"/>
                <a:cs typeface="+mn-cs"/>
              </a:rPr>
              <a:t> einen eigenen abstrakten Stil, den er als „Suprematismus“ bezeichnete. Den Ausdruck „Suprematismus“ verwendet er zum ersten Mal </a:t>
            </a:r>
            <a:r>
              <a:rPr lang="de-DE" sz="1200" b="1" i="0" u="none" strike="noStrike" kern="1200" dirty="0">
                <a:solidFill>
                  <a:schemeClr val="tx1"/>
                </a:solidFill>
                <a:effectLst/>
                <a:latin typeface="+mn-lt"/>
                <a:ea typeface="+mn-ea"/>
                <a:cs typeface="+mn-cs"/>
                <a:hlinkClick r:id="rId5" tooltip="Timeline 1913"/>
              </a:rPr>
              <a:t>1913</a:t>
            </a:r>
            <a:r>
              <a:rPr lang="de-DE" sz="1200" b="0" i="0" u="none" strike="noStrike" kern="1200" dirty="0">
                <a:solidFill>
                  <a:schemeClr val="tx1"/>
                </a:solidFill>
                <a:effectLst/>
                <a:latin typeface="+mn-lt"/>
                <a:ea typeface="+mn-ea"/>
                <a:cs typeface="+mn-cs"/>
              </a:rPr>
              <a:t> in seinen Schriften. Er publizierte dazu </a:t>
            </a:r>
            <a:r>
              <a:rPr lang="de-DE" sz="1200" b="1" i="0" u="none" strike="noStrike" kern="1200" dirty="0">
                <a:solidFill>
                  <a:schemeClr val="tx1"/>
                </a:solidFill>
                <a:effectLst/>
                <a:latin typeface="+mn-lt"/>
                <a:ea typeface="+mn-ea"/>
                <a:cs typeface="+mn-cs"/>
                <a:hlinkClick r:id="rId6" tooltip="Timeline 1915"/>
              </a:rPr>
              <a:t>1915</a:t>
            </a:r>
            <a:r>
              <a:rPr lang="de-DE" sz="1200" b="0" i="0" u="none" strike="noStrike" kern="1200" dirty="0">
                <a:solidFill>
                  <a:schemeClr val="tx1"/>
                </a:solidFill>
                <a:effectLst/>
                <a:latin typeface="+mn-lt"/>
                <a:ea typeface="+mn-ea"/>
                <a:cs typeface="+mn-cs"/>
              </a:rPr>
              <a:t> ein Kunstmanifest "Vom Kubismus zum Suprematismus“. Darin fordert er eine absolute gegenstandslose Malerei, die zurückgeführt ist auf die geometrischen Grundformen: Rechteck, Dreieck und Kreis. Aus diesen wenigen Formen bestehend, entwickelt </a:t>
            </a:r>
            <a:r>
              <a:rPr lang="de-DE" sz="1200" b="0" i="0" u="none" strike="noStrike" kern="1200" dirty="0" err="1">
                <a:solidFill>
                  <a:schemeClr val="tx1"/>
                </a:solidFill>
                <a:effectLst/>
                <a:latin typeface="+mn-lt"/>
                <a:ea typeface="+mn-ea"/>
                <a:cs typeface="+mn-cs"/>
              </a:rPr>
              <a:t>Malewitsch</a:t>
            </a:r>
            <a:r>
              <a:rPr lang="de-DE" sz="1200" b="0" i="0" u="none" strike="noStrike" kern="1200" dirty="0">
                <a:solidFill>
                  <a:schemeClr val="tx1"/>
                </a:solidFill>
                <a:effectLst/>
                <a:latin typeface="+mn-lt"/>
                <a:ea typeface="+mn-ea"/>
                <a:cs typeface="+mn-cs"/>
              </a:rPr>
              <a:t> seine </a:t>
            </a:r>
            <a:r>
              <a:rPr lang="de-DE" sz="1200" b="0" i="0" u="none" strike="noStrike" kern="1200" dirty="0" err="1">
                <a:solidFill>
                  <a:schemeClr val="tx1"/>
                </a:solidFill>
                <a:effectLst/>
                <a:latin typeface="+mn-lt"/>
                <a:ea typeface="+mn-ea"/>
                <a:cs typeface="+mn-cs"/>
              </a:rPr>
              <a:t>Kompostionen</a:t>
            </a:r>
            <a:r>
              <a:rPr lang="de-DE" sz="1200" b="0" i="0" u="none" strike="noStrike" kern="1200" dirty="0">
                <a:solidFill>
                  <a:schemeClr val="tx1"/>
                </a:solidFill>
                <a:effectLst/>
                <a:latin typeface="+mn-lt"/>
                <a:ea typeface="+mn-ea"/>
                <a:cs typeface="+mn-cs"/>
              </a:rPr>
              <a:t>, unter der Verwendung und Begrenzung von Schwarz und Weiß als alleinige „Farben“.</a:t>
            </a:r>
          </a:p>
          <a:p>
            <a:r>
              <a:rPr lang="de-DE" sz="1200" b="0" i="0" u="none" strike="noStrike" kern="1200" dirty="0">
                <a:solidFill>
                  <a:schemeClr val="tx1"/>
                </a:solidFill>
                <a:effectLst/>
                <a:latin typeface="+mn-lt"/>
                <a:ea typeface="+mn-ea"/>
                <a:cs typeface="+mn-cs"/>
              </a:rPr>
              <a:t>In die Kunstgeschichte eingegangen ist vor allem sein "Schwarzes Quadrat auf weißem Grund". Diesem Werk folgen eine ganze Reihe von "Weiß auf Weiß" Bildern. </a:t>
            </a:r>
            <a:r>
              <a:rPr lang="de-DE" sz="1200" b="0" i="0" u="none" strike="noStrike" kern="1200" dirty="0" err="1">
                <a:solidFill>
                  <a:schemeClr val="tx1"/>
                </a:solidFill>
                <a:effectLst/>
                <a:latin typeface="+mn-lt"/>
                <a:ea typeface="+mn-ea"/>
                <a:cs typeface="+mn-cs"/>
              </a:rPr>
              <a:t>Malewitsch</a:t>
            </a:r>
            <a:r>
              <a:rPr lang="de-DE" sz="1200" b="0" i="0" u="none" strike="noStrike" kern="1200" dirty="0">
                <a:solidFill>
                  <a:schemeClr val="tx1"/>
                </a:solidFill>
                <a:effectLst/>
                <a:latin typeface="+mn-lt"/>
                <a:ea typeface="+mn-ea"/>
                <a:cs typeface="+mn-cs"/>
              </a:rPr>
              <a:t> folgt dem Suprematismus in logischer Konsequenz.</a:t>
            </a:r>
          </a:p>
          <a:p>
            <a:r>
              <a:rPr lang="de-DE" sz="1200" b="0" i="0" u="none" strike="noStrike" kern="1200" dirty="0">
                <a:solidFill>
                  <a:schemeClr val="tx1"/>
                </a:solidFill>
                <a:effectLst/>
                <a:latin typeface="+mn-lt"/>
                <a:ea typeface="+mn-ea"/>
                <a:cs typeface="+mn-cs"/>
              </a:rPr>
              <a:t>Das „Schwarzes Quadrat auf weißem Grund" aus dem Jahr </a:t>
            </a:r>
            <a:r>
              <a:rPr lang="de-DE" sz="1200" b="1" i="0" u="none" strike="noStrike" kern="1200" dirty="0">
                <a:solidFill>
                  <a:schemeClr val="tx1"/>
                </a:solidFill>
                <a:effectLst/>
                <a:latin typeface="+mn-lt"/>
                <a:ea typeface="+mn-ea"/>
                <a:cs typeface="+mn-cs"/>
                <a:hlinkClick r:id="rId6" tooltip="Timeline 1915"/>
              </a:rPr>
              <a:t>1915</a:t>
            </a:r>
            <a:r>
              <a:rPr lang="de-DE" sz="1200" b="0" i="0" u="none" strike="noStrike" kern="1200" dirty="0">
                <a:solidFill>
                  <a:schemeClr val="tx1"/>
                </a:solidFill>
                <a:effectLst/>
                <a:latin typeface="+mn-lt"/>
                <a:ea typeface="+mn-ea"/>
                <a:cs typeface="+mn-cs"/>
              </a:rPr>
              <a:t> wird zum visuellen Manifest des Suprematismus. In ihm ist alles, die „Farbe“, die Form und die Struktur auf „Null“ reduziert.</a:t>
            </a:r>
          </a:p>
          <a:p>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23</a:t>
            </a:fld>
            <a:endParaRPr lang="de-DE"/>
          </a:p>
        </p:txBody>
      </p:sp>
    </p:spTree>
    <p:extLst>
      <p:ext uri="{BB962C8B-B14F-4D97-AF65-F5344CB8AC3E}">
        <p14:creationId xmlns:p14="http://schemas.microsoft.com/office/powerpoint/2010/main" val="130183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Munch, Kirchner, Picasso, Kippenberger, Baselitz, Richter</a:t>
            </a:r>
          </a:p>
        </p:txBody>
      </p:sp>
      <p:sp>
        <p:nvSpPr>
          <p:cNvPr id="4" name="Foliennummernplatzhalter 3"/>
          <p:cNvSpPr>
            <a:spLocks noGrp="1"/>
          </p:cNvSpPr>
          <p:nvPr>
            <p:ph type="sldNum" sz="quarter" idx="5"/>
          </p:nvPr>
        </p:nvSpPr>
        <p:spPr/>
        <p:txBody>
          <a:bodyPr/>
          <a:lstStyle/>
          <a:p>
            <a:fld id="{EC177DE2-6964-054E-B1DD-E64F35925CCE}" type="slidenum">
              <a:rPr lang="de-DE" smtClean="0"/>
              <a:t>24</a:t>
            </a:fld>
            <a:endParaRPr lang="de-DE"/>
          </a:p>
        </p:txBody>
      </p:sp>
    </p:spTree>
    <p:extLst>
      <p:ext uri="{BB962C8B-B14F-4D97-AF65-F5344CB8AC3E}">
        <p14:creationId xmlns:p14="http://schemas.microsoft.com/office/powerpoint/2010/main" val="598667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Wiederentdeckung der expressiven Malerei um 1980</a:t>
            </a:r>
          </a:p>
          <a:p>
            <a:r>
              <a:rPr lang="de-DE" dirty="0"/>
              <a:t>Neue Wilde ist ein Stilbegriff von Wolfgang Becker, den dieser anlässlich einer Ausstellung in der Neuen Galerie in Aachen prägte (Jänner 1980). Er beschreibt die Ablösung von der Konzeptkunst und die Hinwendung zur totgesagten Malerei. Ende 1970er und Anfang 1980er Jahre lässt sich die Rückkehr der Malerei vor allem in Berlin, Köln und Hamburg feststellen. Gleichzeitig wurden auch die Begriffe</a:t>
            </a:r>
            <a:r>
              <a:rPr lang="de-DE" b="1" dirty="0"/>
              <a:t> Neoexpressionismus, Heftige Malerei, Neue Heftige oder Wilde Malerei</a:t>
            </a:r>
            <a:r>
              <a:rPr lang="de-DE" dirty="0"/>
              <a:t>, in Österreich der Terminus </a:t>
            </a:r>
            <a:r>
              <a:rPr lang="de-DE" b="1" dirty="0"/>
              <a:t>Die Neuen Wilden</a:t>
            </a:r>
            <a:r>
              <a:rPr lang="de-DE" dirty="0"/>
              <a:t>, verwendet.</a:t>
            </a:r>
          </a:p>
          <a:p>
            <a:endParaRPr lang="de-DE" dirty="0"/>
          </a:p>
        </p:txBody>
      </p:sp>
      <p:sp>
        <p:nvSpPr>
          <p:cNvPr id="4" name="Foliennummernplatzhalter 3"/>
          <p:cNvSpPr>
            <a:spLocks noGrp="1"/>
          </p:cNvSpPr>
          <p:nvPr>
            <p:ph type="sldNum" sz="quarter" idx="10"/>
          </p:nvPr>
        </p:nvSpPr>
        <p:spPr/>
        <p:txBody>
          <a:bodyPr/>
          <a:lstStyle/>
          <a:p>
            <a:fld id="{EC177DE2-6964-054E-B1DD-E64F35925CCE}" type="slidenum">
              <a:rPr lang="de-DE" smtClean="0"/>
              <a:t>25</a:t>
            </a:fld>
            <a:endParaRPr lang="de-DE"/>
          </a:p>
        </p:txBody>
      </p:sp>
    </p:spTree>
    <p:extLst>
      <p:ext uri="{BB962C8B-B14F-4D97-AF65-F5344CB8AC3E}">
        <p14:creationId xmlns:p14="http://schemas.microsoft.com/office/powerpoint/2010/main" val="2528095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latin typeface="+mn-lt"/>
                <a:ea typeface="+mn-ea"/>
                <a:cs typeface="+mn-cs"/>
              </a:rPr>
              <a:t>Werner Büttner prägt seit den 1980er-Jahren mit Künstlern wie Martin Kippenberger und Albert </a:t>
            </a:r>
            <a:r>
              <a:rPr lang="de-DE" sz="1200" kern="1200" dirty="0" err="1">
                <a:solidFill>
                  <a:schemeClr val="tx1"/>
                </a:solidFill>
                <a:latin typeface="+mn-lt"/>
                <a:ea typeface="+mn-ea"/>
                <a:cs typeface="+mn-cs"/>
              </a:rPr>
              <a:t>Oehlen</a:t>
            </a:r>
            <a:r>
              <a:rPr lang="de-DE" sz="1200" kern="1200" dirty="0">
                <a:solidFill>
                  <a:schemeClr val="tx1"/>
                </a:solidFill>
                <a:latin typeface="+mn-lt"/>
                <a:ea typeface="+mn-ea"/>
                <a:cs typeface="+mn-cs"/>
              </a:rPr>
              <a:t> nachhaltig die deutsche Kunstszene. Seine Bilder, Zeichnungen, Collagen, Grafiken und Skulpturen sprühen vor Einfallsreichtum und rebellischem Witz. Mit Ironie und beißendem Spott begegnet der Künstler sozialen Realitäten sowie dem Kunstsystem selbst; dabei scheut er nicht die Überschreitung von gesellschaftlichen Tabus. Büttner hat mit dem Illusionismus der wieder erstarkten gegenständlichen Malerei der 1960er- und 1970er Jahre gebrochen und die gängigen Vorstellungen von Malerei in der Kunstwelt und beim Publikum in jeder Hinsicht unterlaufen. Auch sein hintersinniger Umgang mit Sprache und ihrem Verhältnis zur Kunst ist mittlerweile legendär. Die üppig ausgestattete Publikation mit zahlreichen Abbildungen und fundierten Texten belegt die Bedeutung von Werner Büttner in Bezug auf die Entwicklung der deutschen Kunst im ausgehenden 20. Jahrhundert und stellt ihn als eine ihrer zentralen Figuren und Vordenker dar.</a:t>
            </a:r>
            <a:endParaRPr lang="de-DE" dirty="0"/>
          </a:p>
          <a:p>
            <a:endParaRPr lang="de-DE" dirty="0"/>
          </a:p>
        </p:txBody>
      </p:sp>
      <p:sp>
        <p:nvSpPr>
          <p:cNvPr id="4" name="Foliennummernplatzhalter 3"/>
          <p:cNvSpPr>
            <a:spLocks noGrp="1"/>
          </p:cNvSpPr>
          <p:nvPr>
            <p:ph type="sldNum" sz="quarter" idx="10"/>
          </p:nvPr>
        </p:nvSpPr>
        <p:spPr/>
        <p:txBody>
          <a:bodyPr/>
          <a:lstStyle/>
          <a:p>
            <a:fld id="{EC177DE2-6964-054E-B1DD-E64F35925CCE}" type="slidenum">
              <a:rPr lang="de-DE" smtClean="0"/>
              <a:t>26</a:t>
            </a:fld>
            <a:endParaRPr lang="de-DE"/>
          </a:p>
        </p:txBody>
      </p:sp>
    </p:spTree>
    <p:extLst>
      <p:ext uri="{BB962C8B-B14F-4D97-AF65-F5344CB8AC3E}">
        <p14:creationId xmlns:p14="http://schemas.microsoft.com/office/powerpoint/2010/main" val="3007693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177DE2-6964-054E-B1DD-E64F35925CCE}" type="slidenum">
              <a:rPr lang="de-DE" smtClean="0"/>
              <a:t>27</a:t>
            </a:fld>
            <a:endParaRPr lang="de-DE"/>
          </a:p>
        </p:txBody>
      </p:sp>
    </p:spTree>
    <p:extLst>
      <p:ext uri="{BB962C8B-B14F-4D97-AF65-F5344CB8AC3E}">
        <p14:creationId xmlns:p14="http://schemas.microsoft.com/office/powerpoint/2010/main" val="3223096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Grosse</a:t>
            </a:r>
            <a:r>
              <a:rPr lang="de-DE" dirty="0"/>
              <a:t>: Überwinden der Leinwand als Grenze</a:t>
            </a:r>
          </a:p>
        </p:txBody>
      </p:sp>
      <p:sp>
        <p:nvSpPr>
          <p:cNvPr id="4" name="Foliennummernplatzhalter 3"/>
          <p:cNvSpPr>
            <a:spLocks noGrp="1"/>
          </p:cNvSpPr>
          <p:nvPr>
            <p:ph type="sldNum" sz="quarter" idx="5"/>
          </p:nvPr>
        </p:nvSpPr>
        <p:spPr/>
        <p:txBody>
          <a:bodyPr/>
          <a:lstStyle/>
          <a:p>
            <a:fld id="{EC177DE2-6964-054E-B1DD-E64F35925CCE}" type="slidenum">
              <a:rPr lang="de-DE" smtClean="0"/>
              <a:t>28</a:t>
            </a:fld>
            <a:endParaRPr lang="de-DE"/>
          </a:p>
        </p:txBody>
      </p:sp>
    </p:spTree>
    <p:extLst>
      <p:ext uri="{BB962C8B-B14F-4D97-AF65-F5344CB8AC3E}">
        <p14:creationId xmlns:p14="http://schemas.microsoft.com/office/powerpoint/2010/main" val="213833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In ihren meist großformatigen Arbeiten schafft es Julia Benz spannungsvolle und komplexe Welten voller Dynamik zu erzeugen. Dabei spielen abstrakte Auflösungen von konkreten Formen und selbstbewusste Farbkombinationen eine wichtige Rolle. „Farben sind für mich Emotionen. Sie schockieren und faszinieren mich zugleich. Sie fordern mich permanent heraus, zwischen der Dominanz der Farben und der Sinnlichkeit der Malerei zu vermitteln.“ Diese Ambivalenz dient ihr als Inspiration im Arbeitsprozess, in dem Schichten überlagert, Flächen weitergeführt, ergänzt oder völlig aufgelöst werden.</a:t>
            </a:r>
          </a:p>
          <a:p>
            <a:r>
              <a:rPr lang="de-DE" sz="1200" b="0" i="0" u="none" strike="noStrike" kern="1200" dirty="0">
                <a:solidFill>
                  <a:schemeClr val="tx1"/>
                </a:solidFill>
                <a:effectLst/>
                <a:latin typeface="+mn-lt"/>
                <a:ea typeface="+mn-ea"/>
                <a:cs typeface="+mn-cs"/>
              </a:rPr>
              <a:t>Julia Benz hat freie Malerei an der Kunstakademie Düsseldorf und an der Universität der Künste Berlin studiert und als Meisterschülerin in Malerei abgeschlossen. Sie lebt und arbeitet in Berlin</a:t>
            </a:r>
          </a:p>
          <a:p>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29</a:t>
            </a:fld>
            <a:endParaRPr lang="de-DE"/>
          </a:p>
        </p:txBody>
      </p:sp>
    </p:spTree>
    <p:extLst>
      <p:ext uri="{BB962C8B-B14F-4D97-AF65-F5344CB8AC3E}">
        <p14:creationId xmlns:p14="http://schemas.microsoft.com/office/powerpoint/2010/main" val="406844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Gesine Englert „Dogs“</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a:t>Die Grundprämisse der Abstraktion ist die, dass die formalen Qualitäten eines Gemäldes (oder einer Skulptur) genauso wichtig, wenn nicht sogar wichtiger sind als seine gegenständlichen Qualitäten.</a:t>
            </a:r>
          </a:p>
          <a:p>
            <a:pPr marL="0" marR="0" indent="0" algn="l" defTabSz="457200" rtl="0" eaLnBrk="1" fontAlgn="auto" latinLnBrk="0" hangingPunct="1">
              <a:lnSpc>
                <a:spcPct val="100000"/>
              </a:lnSpc>
              <a:spcBef>
                <a:spcPts val="0"/>
              </a:spcBef>
              <a:spcAft>
                <a:spcPts val="0"/>
              </a:spcAft>
              <a:buClrTx/>
              <a:buSzTx/>
              <a:buFontTx/>
              <a:buNone/>
              <a:tabLst/>
              <a:defRPr/>
            </a:pPr>
            <a:r>
              <a:rPr lang="de-DE" dirty="0"/>
              <a:t>Unter abstrakter Kunst versteht man die Kunst, die keine Erinnerung hervorruft und wenig Hinweise auf die sichtbare Wirklichkeit enthält. Die Malerei löst sich vom Gegenständlichen und gibt damit die Realität mehr und mehr auf.</a:t>
            </a:r>
          </a:p>
          <a:p>
            <a:endParaRPr lang="de-DE" dirty="0"/>
          </a:p>
        </p:txBody>
      </p:sp>
      <p:sp>
        <p:nvSpPr>
          <p:cNvPr id="4" name="Foliennummernplatzhalter 3"/>
          <p:cNvSpPr>
            <a:spLocks noGrp="1"/>
          </p:cNvSpPr>
          <p:nvPr>
            <p:ph type="sldNum" sz="quarter" idx="10"/>
          </p:nvPr>
        </p:nvSpPr>
        <p:spPr/>
        <p:txBody>
          <a:bodyPr/>
          <a:lstStyle/>
          <a:p>
            <a:fld id="{EC177DE2-6964-054E-B1DD-E64F35925CCE}" type="slidenum">
              <a:rPr lang="de-DE" smtClean="0"/>
              <a:t>30</a:t>
            </a:fld>
            <a:endParaRPr lang="de-DE"/>
          </a:p>
        </p:txBody>
      </p:sp>
    </p:spTree>
    <p:extLst>
      <p:ext uri="{BB962C8B-B14F-4D97-AF65-F5344CB8AC3E}">
        <p14:creationId xmlns:p14="http://schemas.microsoft.com/office/powerpoint/2010/main" val="4122368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u="none" dirty="0"/>
              <a:t>Es folgen:</a:t>
            </a:r>
            <a:r>
              <a:rPr lang="de-DE" u="none" baseline="0" dirty="0"/>
              <a:t> </a:t>
            </a:r>
            <a:r>
              <a:rPr lang="de-DE" u="none" dirty="0"/>
              <a:t>Bruce Nauman</a:t>
            </a:r>
          </a:p>
          <a:p>
            <a:pPr marL="0" marR="0" indent="0" algn="l" defTabSz="457200" rtl="0" eaLnBrk="1" fontAlgn="auto" latinLnBrk="0" hangingPunct="1">
              <a:lnSpc>
                <a:spcPct val="100000"/>
              </a:lnSpc>
              <a:spcBef>
                <a:spcPts val="0"/>
              </a:spcBef>
              <a:spcAft>
                <a:spcPts val="0"/>
              </a:spcAft>
              <a:buClrTx/>
              <a:buSzTx/>
              <a:buFontTx/>
              <a:buNone/>
              <a:tabLst/>
              <a:defRPr/>
            </a:pPr>
            <a:r>
              <a:rPr lang="de-DE" u="none" dirty="0"/>
              <a:t>Georg Baselitz, Rosemarie, </a:t>
            </a:r>
            <a:r>
              <a:rPr lang="de-DE" u="none" dirty="0" err="1"/>
              <a:t>Trockel</a:t>
            </a:r>
            <a:r>
              <a:rPr lang="de-DE" u="none" dirty="0"/>
              <a:t>, Cindy Sherman, Olafur Eliasson, Tony </a:t>
            </a:r>
            <a:r>
              <a:rPr lang="de-DE" u="none" dirty="0" err="1"/>
              <a:t>Cragg,Anselm</a:t>
            </a:r>
            <a:r>
              <a:rPr lang="de-DE" u="none" dirty="0"/>
              <a:t> Kiefer,  William </a:t>
            </a:r>
            <a:r>
              <a:rPr lang="de-DE" u="none" dirty="0" err="1"/>
              <a:t>Kentridge</a:t>
            </a:r>
            <a:r>
              <a:rPr lang="de-DE" u="none" baseline="0" dirty="0"/>
              <a:t> </a:t>
            </a:r>
            <a:r>
              <a:rPr lang="de-DE" u="none" dirty="0"/>
              <a:t>  und</a:t>
            </a:r>
            <a:r>
              <a:rPr lang="de-DE" u="none" baseline="0" dirty="0"/>
              <a:t> </a:t>
            </a:r>
            <a:r>
              <a:rPr lang="de-DE" dirty="0"/>
              <a:t>Richard Serra. In der Top-10 gab es lediglich kleine Verschiebungen.</a:t>
            </a:r>
          </a:p>
          <a:p>
            <a:endParaRPr lang="de-DE" dirty="0"/>
          </a:p>
        </p:txBody>
      </p:sp>
      <p:sp>
        <p:nvSpPr>
          <p:cNvPr id="4" name="Foliennummernplatzhalter 3"/>
          <p:cNvSpPr>
            <a:spLocks noGrp="1"/>
          </p:cNvSpPr>
          <p:nvPr>
            <p:ph type="sldNum" sz="quarter" idx="10"/>
          </p:nvPr>
        </p:nvSpPr>
        <p:spPr/>
        <p:txBody>
          <a:bodyPr/>
          <a:lstStyle/>
          <a:p>
            <a:fld id="{EC177DE2-6964-054E-B1DD-E64F35925CCE}" type="slidenum">
              <a:rPr lang="de-DE" smtClean="0"/>
              <a:t>31</a:t>
            </a:fld>
            <a:endParaRPr lang="de-DE"/>
          </a:p>
        </p:txBody>
      </p:sp>
    </p:spTree>
    <p:extLst>
      <p:ext uri="{BB962C8B-B14F-4D97-AF65-F5344CB8AC3E}">
        <p14:creationId xmlns:p14="http://schemas.microsoft.com/office/powerpoint/2010/main" val="4292701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Kriterien Kunstkompass Ranking</a:t>
            </a:r>
          </a:p>
          <a:p>
            <a:r>
              <a:rPr lang="de-DE" dirty="0"/>
              <a:t>Seit 1970 erscheint der Kunstkompass mittlerweile. Über 30.000 Künstlern befinden sich in der Datenbank. </a:t>
            </a:r>
          </a:p>
          <a:p>
            <a:endParaRPr lang="de-DE" dirty="0"/>
          </a:p>
          <a:p>
            <a:r>
              <a:rPr lang="de-DE" dirty="0"/>
              <a:t>Einzelausstellungen in mehr als 300 renommierten internationalen Museen</a:t>
            </a:r>
          </a:p>
          <a:p>
            <a:r>
              <a:rPr lang="de-DE" dirty="0"/>
              <a:t>Teilnahme(</a:t>
            </a:r>
            <a:r>
              <a:rPr lang="de-DE" dirty="0" err="1"/>
              <a:t>n</a:t>
            </a:r>
            <a:r>
              <a:rPr lang="de-DE" dirty="0"/>
              <a:t>) an mehr als 100 Gruppenausstellungen (z.B. Biennale in Venedig)</a:t>
            </a:r>
          </a:p>
          <a:p>
            <a:r>
              <a:rPr lang="de-DE" dirty="0"/>
              <a:t>Rezensionen in renommierten Kunstmagazinen</a:t>
            </a:r>
          </a:p>
          <a:p>
            <a:r>
              <a:rPr lang="de-DE" dirty="0"/>
              <a:t>Ankäufe durch namhafte Museen</a:t>
            </a:r>
          </a:p>
          <a:p>
            <a:r>
              <a:rPr lang="de-DE" dirty="0"/>
              <a:t>Ehrungen mit Auszeichnungen (z.B. Turner-Preis)</a:t>
            </a:r>
          </a:p>
          <a:p>
            <a:r>
              <a:rPr lang="de-DE" dirty="0"/>
              <a:t>bei Skulpturen Postierung im Außenraum</a:t>
            </a:r>
          </a:p>
          <a:p>
            <a:endParaRPr lang="de-DE" dirty="0"/>
          </a:p>
        </p:txBody>
      </p:sp>
      <p:sp>
        <p:nvSpPr>
          <p:cNvPr id="4" name="Foliennummernplatzhalter 3"/>
          <p:cNvSpPr>
            <a:spLocks noGrp="1"/>
          </p:cNvSpPr>
          <p:nvPr>
            <p:ph type="sldNum" sz="quarter" idx="10"/>
          </p:nvPr>
        </p:nvSpPr>
        <p:spPr/>
        <p:txBody>
          <a:bodyPr/>
          <a:lstStyle/>
          <a:p>
            <a:fld id="{EC177DE2-6964-054E-B1DD-E64F35925CCE}" type="slidenum">
              <a:rPr lang="de-DE" smtClean="0"/>
              <a:t>32</a:t>
            </a:fld>
            <a:endParaRPr lang="de-DE"/>
          </a:p>
        </p:txBody>
      </p:sp>
    </p:spTree>
    <p:extLst>
      <p:ext uri="{BB962C8B-B14F-4D97-AF65-F5344CB8AC3E}">
        <p14:creationId xmlns:p14="http://schemas.microsoft.com/office/powerpoint/2010/main" val="1373424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Kritik? Küpper </a:t>
            </a:r>
            <a:r>
              <a:rPr lang="de-DE" dirty="0" err="1"/>
              <a:t>vs</a:t>
            </a:r>
            <a:r>
              <a:rPr lang="de-DE" dirty="0"/>
              <a:t> </a:t>
            </a:r>
            <a:r>
              <a:rPr lang="de-DE" dirty="0" err="1"/>
              <a:t>Itten</a:t>
            </a:r>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3</a:t>
            </a:fld>
            <a:endParaRPr lang="de-DE"/>
          </a:p>
        </p:txBody>
      </p:sp>
    </p:spTree>
    <p:extLst>
      <p:ext uri="{BB962C8B-B14F-4D97-AF65-F5344CB8AC3E}">
        <p14:creationId xmlns:p14="http://schemas.microsoft.com/office/powerpoint/2010/main" val="3841283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C177DE2-6964-054E-B1DD-E64F35925CCE}" type="slidenum">
              <a:rPr lang="de-DE" smtClean="0"/>
              <a:t>33</a:t>
            </a:fld>
            <a:endParaRPr lang="de-DE"/>
          </a:p>
        </p:txBody>
      </p:sp>
    </p:spTree>
    <p:extLst>
      <p:ext uri="{BB962C8B-B14F-4D97-AF65-F5344CB8AC3E}">
        <p14:creationId xmlns:p14="http://schemas.microsoft.com/office/powerpoint/2010/main" val="5450745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35</a:t>
            </a:fld>
            <a:endParaRPr lang="de-DE"/>
          </a:p>
        </p:txBody>
      </p:sp>
    </p:spTree>
    <p:extLst>
      <p:ext uri="{BB962C8B-B14F-4D97-AF65-F5344CB8AC3E}">
        <p14:creationId xmlns:p14="http://schemas.microsoft.com/office/powerpoint/2010/main" val="3099549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Als Grisaille bezeichnet man eine Malerei, die ausschließlich in Grau, Weiß und Schwarz ausgeführt ist. Bei anderen hell oder dunkel abgetönten Farben spricht man von monochromer Malerei. Sie beruht auf reiner Schattenwirkung. Eine Form der Grisaille findet auch in der Glasmalerei Verwendung.</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Kolorit bezeichnet in der Malerei die Auswahl, Harmonie, Schattierung und Zusammensetzung der verschiedenen Farben in einem Gemälde. </a:t>
            </a:r>
            <a:r>
              <a:rPr lang="de-DE" sz="1200" b="0" i="0" u="none" strike="noStrike" kern="1200">
                <a:solidFill>
                  <a:schemeClr val="tx1"/>
                </a:solidFill>
                <a:effectLst/>
                <a:latin typeface="+mn-lt"/>
                <a:ea typeface="+mn-ea"/>
                <a:cs typeface="+mn-cs"/>
              </a:rPr>
              <a:t>Das Kolorit bezeichnet den farblichen Gesamteindruck eines Bildes, einer Fotografie oder einer Aussicht.</a:t>
            </a:r>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39</a:t>
            </a:fld>
            <a:endParaRPr lang="de-DE"/>
          </a:p>
        </p:txBody>
      </p:sp>
    </p:spTree>
    <p:extLst>
      <p:ext uri="{BB962C8B-B14F-4D97-AF65-F5344CB8AC3E}">
        <p14:creationId xmlns:p14="http://schemas.microsoft.com/office/powerpoint/2010/main" val="1091048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Falsche </a:t>
            </a:r>
            <a:r>
              <a:rPr lang="de-DE" sz="1200" b="1" kern="1200" dirty="0" err="1">
                <a:solidFill>
                  <a:schemeClr val="tx1"/>
                </a:solidFill>
                <a:effectLst/>
                <a:latin typeface="+mn-lt"/>
                <a:ea typeface="+mn-ea"/>
                <a:cs typeface="+mn-cs"/>
              </a:rPr>
              <a:t>Primärfarben</a:t>
            </a:r>
            <a:r>
              <a:rPr lang="de-DE" sz="1200" b="1" kern="1200" dirty="0">
                <a:solidFill>
                  <a:schemeClr val="tx1"/>
                </a:solidFill>
                <a:effectLst/>
                <a:latin typeface="+mn-lt"/>
                <a:ea typeface="+mn-ea"/>
                <a:cs typeface="+mn-cs"/>
              </a:rPr>
              <a:t>: </a:t>
            </a:r>
            <a:endParaRPr lang="de-DE" dirty="0">
              <a:effectLst/>
            </a:endParaRPr>
          </a:p>
          <a:p>
            <a:r>
              <a:rPr lang="de-DE" sz="1200" kern="1200" dirty="0">
                <a:solidFill>
                  <a:schemeClr val="tx1"/>
                </a:solidFill>
                <a:effectLst/>
                <a:latin typeface="+mn-lt"/>
                <a:ea typeface="+mn-ea"/>
                <a:cs typeface="+mn-cs"/>
              </a:rPr>
              <a:t>•  rot (zu gelblich) + blau (zu </a:t>
            </a:r>
            <a:r>
              <a:rPr lang="de-DE" sz="1200" kern="1200" dirty="0" err="1">
                <a:solidFill>
                  <a:schemeClr val="tx1"/>
                </a:solidFill>
                <a:effectLst/>
                <a:latin typeface="+mn-lt"/>
                <a:ea typeface="+mn-ea"/>
                <a:cs typeface="+mn-cs"/>
              </a:rPr>
              <a:t>rötlich</a:t>
            </a:r>
            <a:r>
              <a:rPr lang="de-DE" sz="1200" kern="1200" dirty="0">
                <a:solidFill>
                  <a:schemeClr val="tx1"/>
                </a:solidFill>
                <a:effectLst/>
                <a:latin typeface="+mn-lt"/>
                <a:ea typeface="+mn-ea"/>
                <a:cs typeface="+mn-cs"/>
              </a:rPr>
              <a:t>) + gelb (zu </a:t>
            </a:r>
            <a:r>
              <a:rPr lang="de-DE" sz="1200" kern="1200" dirty="0" err="1">
                <a:solidFill>
                  <a:schemeClr val="tx1"/>
                </a:solidFill>
                <a:effectLst/>
                <a:latin typeface="+mn-lt"/>
                <a:ea typeface="+mn-ea"/>
                <a:cs typeface="+mn-cs"/>
              </a:rPr>
              <a:t>rötlich</a:t>
            </a:r>
            <a:r>
              <a:rPr lang="de-DE" sz="1200" kern="1200" dirty="0">
                <a:solidFill>
                  <a:schemeClr val="tx1"/>
                </a:solidFill>
                <a:effectLst/>
                <a:latin typeface="+mn-lt"/>
                <a:ea typeface="+mn-ea"/>
                <a:cs typeface="+mn-cs"/>
              </a:rPr>
              <a:t>) - ergeben falsche bzw. </a:t>
            </a:r>
            <a:r>
              <a:rPr lang="de-DE" sz="1200" kern="1200" dirty="0" err="1">
                <a:solidFill>
                  <a:schemeClr val="tx1"/>
                </a:solidFill>
                <a:effectLst/>
                <a:latin typeface="+mn-lt"/>
                <a:ea typeface="+mn-ea"/>
                <a:cs typeface="+mn-cs"/>
              </a:rPr>
              <a:t>trübe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Sekundär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grün</a:t>
            </a:r>
            <a:r>
              <a:rPr lang="de-DE" sz="1200" kern="1200" dirty="0">
                <a:solidFill>
                  <a:schemeClr val="tx1"/>
                </a:solidFill>
                <a:effectLst/>
                <a:latin typeface="+mn-lt"/>
                <a:ea typeface="+mn-ea"/>
                <a:cs typeface="+mn-cs"/>
              </a:rPr>
              <a:t>, violett) und </a:t>
            </a:r>
            <a:r>
              <a:rPr lang="de-DE" sz="1200" kern="1200" dirty="0" err="1">
                <a:solidFill>
                  <a:schemeClr val="tx1"/>
                </a:solidFill>
                <a:effectLst/>
                <a:latin typeface="+mn-lt"/>
                <a:ea typeface="+mn-ea"/>
                <a:cs typeface="+mn-cs"/>
              </a:rPr>
              <a:t>Tertiärfarben</a:t>
            </a:r>
            <a:r>
              <a:rPr lang="de-DE" sz="1200" kern="1200" dirty="0">
                <a:solidFill>
                  <a:schemeClr val="tx1"/>
                </a:solidFill>
                <a:effectLst/>
                <a:latin typeface="+mn-lt"/>
                <a:ea typeface="+mn-ea"/>
                <a:cs typeface="+mn-cs"/>
              </a:rPr>
              <a:t> </a:t>
            </a:r>
            <a:endParaRPr lang="de-DE" dirty="0">
              <a:effectLst/>
            </a:endParaRPr>
          </a:p>
          <a:p>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Primär</a:t>
            </a:r>
            <a:r>
              <a:rPr lang="de-DE" sz="1200" kern="1200" dirty="0">
                <a:solidFill>
                  <a:schemeClr val="tx1"/>
                </a:solidFill>
                <a:effectLst/>
                <a:latin typeface="+mn-lt"/>
                <a:ea typeface="+mn-ea"/>
                <a:cs typeface="+mn-cs"/>
              </a:rPr>
              <a:t>- oder </a:t>
            </a:r>
            <a:r>
              <a:rPr lang="de-DE" sz="1200" kern="1200" dirty="0" err="1">
                <a:solidFill>
                  <a:schemeClr val="tx1"/>
                </a:solidFill>
                <a:effectLst/>
                <a:latin typeface="+mn-lt"/>
                <a:ea typeface="+mn-ea"/>
                <a:cs typeface="+mn-cs"/>
              </a:rPr>
              <a:t>Komplementärfarben</a:t>
            </a:r>
            <a:r>
              <a:rPr lang="de-DE" sz="1200" kern="1200" dirty="0">
                <a:solidFill>
                  <a:schemeClr val="tx1"/>
                </a:solidFill>
                <a:effectLst/>
                <a:latin typeface="+mn-lt"/>
                <a:ea typeface="+mn-ea"/>
                <a:cs typeface="+mn-cs"/>
              </a:rPr>
              <a:t> ergeben zusammen nicht grau/ schwarz </a:t>
            </a:r>
            <a:r>
              <a:rPr lang="de-DE" sz="1200" b="1" kern="1200" dirty="0">
                <a:solidFill>
                  <a:schemeClr val="tx1"/>
                </a:solidFill>
                <a:effectLst/>
                <a:latin typeface="+mn-lt"/>
                <a:ea typeface="+mn-ea"/>
                <a:cs typeface="+mn-cs"/>
              </a:rPr>
              <a:t>Fehlende Farben und Farbeigenschaften:</a:t>
            </a:r>
            <a:br>
              <a:rPr lang="de-DE" sz="1200" b="1"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 Magenta, Cyan, Schwarz und Weiß (von </a:t>
            </a:r>
            <a:r>
              <a:rPr lang="de-DE" sz="1200" kern="1200" dirty="0" err="1">
                <a:solidFill>
                  <a:schemeClr val="tx1"/>
                </a:solidFill>
                <a:effectLst/>
                <a:latin typeface="+mn-lt"/>
                <a:ea typeface="+mn-ea"/>
                <a:cs typeface="+mn-cs"/>
              </a:rPr>
              <a:t>Itten</a:t>
            </a:r>
            <a:r>
              <a:rPr lang="de-DE" sz="1200" kern="1200" dirty="0">
                <a:solidFill>
                  <a:schemeClr val="tx1"/>
                </a:solidFill>
                <a:effectLst/>
                <a:latin typeface="+mn-lt"/>
                <a:ea typeface="+mn-ea"/>
                <a:cs typeface="+mn-cs"/>
              </a:rPr>
              <a:t> als "Nichtfarben" bezeichnet) • Helligkeit, </a:t>
            </a:r>
            <a:r>
              <a:rPr lang="de-DE" sz="1200" kern="1200" dirty="0" err="1">
                <a:solidFill>
                  <a:schemeClr val="tx1"/>
                </a:solidFill>
                <a:effectLst/>
                <a:latin typeface="+mn-lt"/>
                <a:ea typeface="+mn-ea"/>
                <a:cs typeface="+mn-cs"/>
              </a:rPr>
              <a:t>Sättigung</a:t>
            </a:r>
            <a:r>
              <a:rPr lang="de-DE" sz="1200" kern="1200" dirty="0">
                <a:solidFill>
                  <a:schemeClr val="tx1"/>
                </a:solidFill>
                <a:effectLst/>
                <a:latin typeface="+mn-lt"/>
                <a:ea typeface="+mn-ea"/>
                <a:cs typeface="+mn-cs"/>
              </a:rPr>
              <a:t> </a:t>
            </a:r>
            <a:endParaRPr lang="de-DE" dirty="0">
              <a:effectLst/>
            </a:endParaRPr>
          </a:p>
          <a:p>
            <a:r>
              <a:rPr lang="de-DE" sz="1200" b="1" kern="1200" dirty="0">
                <a:solidFill>
                  <a:schemeClr val="tx1"/>
                </a:solidFill>
                <a:effectLst/>
                <a:latin typeface="+mn-lt"/>
                <a:ea typeface="+mn-ea"/>
                <a:cs typeface="+mn-cs"/>
              </a:rPr>
              <a:t>Anordnung im Kreis bzw. der Kugel </a:t>
            </a:r>
            <a:endParaRPr lang="de-DE" dirty="0">
              <a:effectLst/>
            </a:endParaRPr>
          </a:p>
          <a:p>
            <a:r>
              <a:rPr lang="de-DE" sz="1200" kern="1200" dirty="0">
                <a:solidFill>
                  <a:schemeClr val="tx1"/>
                </a:solidFill>
                <a:effectLst/>
                <a:latin typeface="+mn-lt"/>
                <a:ea typeface="+mn-ea"/>
                <a:cs typeface="+mn-cs"/>
              </a:rPr>
              <a:t>•  Kreisanordnung </a:t>
            </a:r>
            <a:r>
              <a:rPr lang="de-DE" sz="1200" kern="1200" dirty="0" err="1">
                <a:solidFill>
                  <a:schemeClr val="tx1"/>
                </a:solidFill>
                <a:effectLst/>
                <a:latin typeface="+mn-lt"/>
                <a:ea typeface="+mn-ea"/>
                <a:cs typeface="+mn-cs"/>
              </a:rPr>
              <a:t>unbegründet</a:t>
            </a:r>
            <a:r>
              <a:rPr lang="de-DE" sz="1200" kern="1200" dirty="0">
                <a:solidFill>
                  <a:schemeClr val="tx1"/>
                </a:solidFill>
                <a:effectLst/>
                <a:latin typeface="+mn-lt"/>
                <a:ea typeface="+mn-ea"/>
                <a:cs typeface="+mn-cs"/>
              </a:rPr>
              <a:t>. Nach </a:t>
            </a:r>
            <a:r>
              <a:rPr lang="de-DE" sz="1200" kern="1200" dirty="0" err="1">
                <a:solidFill>
                  <a:schemeClr val="tx1"/>
                </a:solidFill>
                <a:effectLst/>
                <a:latin typeface="+mn-lt"/>
                <a:ea typeface="+mn-ea"/>
                <a:cs typeface="+mn-cs"/>
              </a:rPr>
              <a:t>Wellenlängen</a:t>
            </a:r>
            <a:r>
              <a:rPr lang="de-DE" sz="1200" kern="1200" dirty="0">
                <a:solidFill>
                  <a:schemeClr val="tx1"/>
                </a:solidFill>
                <a:effectLst/>
                <a:latin typeface="+mn-lt"/>
                <a:ea typeface="+mn-ea"/>
                <a:cs typeface="+mn-cs"/>
              </a:rPr>
              <a:t> ergibt sich eine lineare Anordnung, ein Spektrum (Abfolge der Spektralfarben: rot – orange – gelb – </a:t>
            </a:r>
            <a:r>
              <a:rPr lang="de-DE" sz="1200" kern="1200" dirty="0" err="1">
                <a:solidFill>
                  <a:schemeClr val="tx1"/>
                </a:solidFill>
                <a:effectLst/>
                <a:latin typeface="+mn-lt"/>
                <a:ea typeface="+mn-ea"/>
                <a:cs typeface="+mn-cs"/>
              </a:rPr>
              <a:t>grün</a:t>
            </a:r>
            <a:r>
              <a:rPr lang="de-DE" sz="1200" kern="1200" dirty="0">
                <a:solidFill>
                  <a:schemeClr val="tx1"/>
                </a:solidFill>
                <a:effectLst/>
                <a:latin typeface="+mn-lt"/>
                <a:ea typeface="+mn-ea"/>
                <a:cs typeface="+mn-cs"/>
              </a:rPr>
              <a:t> – blau – violett) </a:t>
            </a:r>
            <a:endParaRPr lang="de-DE" dirty="0">
              <a:effectLst/>
            </a:endParaRPr>
          </a:p>
          <a:p>
            <a:r>
              <a:rPr lang="de-DE" sz="1200" kern="1200" dirty="0">
                <a:solidFill>
                  <a:schemeClr val="tx1"/>
                </a:solidFill>
                <a:effectLst/>
                <a:latin typeface="+mn-lt"/>
                <a:ea typeface="+mn-ea"/>
                <a:cs typeface="+mn-cs"/>
              </a:rPr>
              <a:t>•  Gleiche </a:t>
            </a:r>
            <a:r>
              <a:rPr lang="de-DE" sz="1200" kern="1200" dirty="0" err="1">
                <a:solidFill>
                  <a:schemeClr val="tx1"/>
                </a:solidFill>
                <a:effectLst/>
                <a:latin typeface="+mn-lt"/>
                <a:ea typeface="+mn-ea"/>
                <a:cs typeface="+mn-cs"/>
              </a:rPr>
              <a:t>Abstände</a:t>
            </a:r>
            <a:r>
              <a:rPr lang="de-DE" sz="1200" kern="1200" dirty="0">
                <a:solidFill>
                  <a:schemeClr val="tx1"/>
                </a:solidFill>
                <a:effectLst/>
                <a:latin typeface="+mn-lt"/>
                <a:ea typeface="+mn-ea"/>
                <a:cs typeface="+mn-cs"/>
              </a:rPr>
              <a:t> bzw. </a:t>
            </a:r>
            <a:r>
              <a:rPr lang="de-DE" sz="1200" kern="1200" dirty="0" err="1">
                <a:solidFill>
                  <a:schemeClr val="tx1"/>
                </a:solidFill>
                <a:effectLst/>
                <a:latin typeface="+mn-lt"/>
                <a:ea typeface="+mn-ea"/>
                <a:cs typeface="+mn-cs"/>
              </a:rPr>
              <a:t>Größe</a:t>
            </a:r>
            <a:r>
              <a:rPr lang="de-DE" sz="1200" kern="1200" dirty="0">
                <a:solidFill>
                  <a:schemeClr val="tx1"/>
                </a:solidFill>
                <a:effectLst/>
                <a:latin typeface="+mn-lt"/>
                <a:ea typeface="+mn-ea"/>
                <a:cs typeface="+mn-cs"/>
              </a:rPr>
              <a:t> der Felder im Farbkreis entspricht nicht der Wahrnehmung bzw. den Unterschieden zwischen den Farben </a:t>
            </a:r>
            <a:endParaRPr lang="de-DE" dirty="0">
              <a:effectLst/>
            </a:endParaRPr>
          </a:p>
          <a:p>
            <a:r>
              <a:rPr lang="de-DE" sz="1200" kern="1200" dirty="0">
                <a:solidFill>
                  <a:schemeClr val="tx1"/>
                </a:solidFill>
                <a:effectLst/>
                <a:latin typeface="+mn-lt"/>
                <a:ea typeface="+mn-ea"/>
                <a:cs typeface="+mn-cs"/>
              </a:rPr>
              <a:t>•  Im </a:t>
            </a:r>
            <a:r>
              <a:rPr lang="de-DE" sz="1200" kern="1200" dirty="0" err="1">
                <a:solidFill>
                  <a:schemeClr val="tx1"/>
                </a:solidFill>
                <a:effectLst/>
                <a:latin typeface="+mn-lt"/>
                <a:ea typeface="+mn-ea"/>
                <a:cs typeface="+mn-cs"/>
              </a:rPr>
              <a:t>äußeren</a:t>
            </a:r>
            <a:r>
              <a:rPr lang="de-DE" sz="1200" kern="1200" dirty="0">
                <a:solidFill>
                  <a:schemeClr val="tx1"/>
                </a:solidFill>
                <a:effectLst/>
                <a:latin typeface="+mn-lt"/>
                <a:ea typeface="+mn-ea"/>
                <a:cs typeface="+mn-cs"/>
              </a:rPr>
              <a:t> Ring sind unsystematisch </a:t>
            </a:r>
            <a:r>
              <a:rPr lang="de-DE" sz="1200" kern="1200" dirty="0" err="1">
                <a:solidFill>
                  <a:schemeClr val="tx1"/>
                </a:solidFill>
                <a:effectLst/>
                <a:latin typeface="+mn-lt"/>
                <a:ea typeface="+mn-ea"/>
                <a:cs typeface="+mn-cs"/>
              </a:rPr>
              <a:t>Primär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Sekundär</a:t>
            </a:r>
            <a:r>
              <a:rPr lang="de-DE" sz="1200" kern="1200" dirty="0">
                <a:solidFill>
                  <a:schemeClr val="tx1"/>
                </a:solidFill>
                <a:effectLst/>
                <a:latin typeface="+mn-lt"/>
                <a:ea typeface="+mn-ea"/>
                <a:cs typeface="+mn-cs"/>
              </a:rPr>
              <a:t>- und </a:t>
            </a:r>
            <a:r>
              <a:rPr lang="de-DE" sz="1200" kern="1200" dirty="0" err="1">
                <a:solidFill>
                  <a:schemeClr val="tx1"/>
                </a:solidFill>
                <a:effectLst/>
                <a:latin typeface="+mn-lt"/>
                <a:ea typeface="+mn-ea"/>
                <a:cs typeface="+mn-cs"/>
              </a:rPr>
              <a:t>Tertiärfarben</a:t>
            </a:r>
            <a:r>
              <a:rPr lang="de-DE" sz="1200" kern="1200" dirty="0">
                <a:solidFill>
                  <a:schemeClr val="tx1"/>
                </a:solidFill>
                <a:effectLst/>
                <a:latin typeface="+mn-lt"/>
                <a:ea typeface="+mn-ea"/>
                <a:cs typeface="+mn-cs"/>
              </a:rPr>
              <a:t> dargestellt </a:t>
            </a:r>
            <a:endParaRPr lang="de-DE" dirty="0">
              <a:effectLst/>
            </a:endParaRPr>
          </a:p>
          <a:p>
            <a:r>
              <a:rPr lang="de-DE" sz="1200" kern="1200" dirty="0">
                <a:solidFill>
                  <a:schemeClr val="tx1"/>
                </a:solidFill>
                <a:effectLst/>
                <a:latin typeface="+mn-lt"/>
                <a:ea typeface="+mn-ea"/>
                <a:cs typeface="+mn-cs"/>
              </a:rPr>
              <a:t>•  Kreis wurde von </a:t>
            </a:r>
            <a:r>
              <a:rPr lang="de-DE" sz="1200" kern="1200" dirty="0" err="1">
                <a:solidFill>
                  <a:schemeClr val="tx1"/>
                </a:solidFill>
                <a:effectLst/>
                <a:latin typeface="+mn-lt"/>
                <a:ea typeface="+mn-ea"/>
                <a:cs typeface="+mn-cs"/>
              </a:rPr>
              <a:t>Itten</a:t>
            </a:r>
            <a:r>
              <a:rPr lang="de-DE" sz="1200" kern="1200" dirty="0">
                <a:solidFill>
                  <a:schemeClr val="tx1"/>
                </a:solidFill>
                <a:effectLst/>
                <a:latin typeface="+mn-lt"/>
                <a:ea typeface="+mn-ea"/>
                <a:cs typeface="+mn-cs"/>
              </a:rPr>
              <a:t> in Kugel </a:t>
            </a:r>
            <a:r>
              <a:rPr lang="de-DE" sz="1200" kern="1200" dirty="0" err="1">
                <a:solidFill>
                  <a:schemeClr val="tx1"/>
                </a:solidFill>
                <a:effectLst/>
                <a:latin typeface="+mn-lt"/>
                <a:ea typeface="+mn-ea"/>
                <a:cs typeface="+mn-cs"/>
              </a:rPr>
              <a:t>überführt</a:t>
            </a:r>
            <a:r>
              <a:rPr lang="de-DE" sz="1200" kern="1200" dirty="0">
                <a:solidFill>
                  <a:schemeClr val="tx1"/>
                </a:solidFill>
                <a:effectLst/>
                <a:latin typeface="+mn-lt"/>
                <a:ea typeface="+mn-ea"/>
                <a:cs typeface="+mn-cs"/>
              </a:rPr>
              <a:t>. Zeitgleich gab es schon bessere Modelle: Doppelkegel (Wilhelm </a:t>
            </a:r>
            <a:endParaRPr lang="de-DE" dirty="0">
              <a:effectLst/>
            </a:endParaRPr>
          </a:p>
          <a:p>
            <a:r>
              <a:rPr lang="de-DE" sz="1200" kern="1200" dirty="0">
                <a:solidFill>
                  <a:schemeClr val="tx1"/>
                </a:solidFill>
                <a:effectLst/>
                <a:latin typeface="+mn-lt"/>
                <a:ea typeface="+mn-ea"/>
                <a:cs typeface="+mn-cs"/>
              </a:rPr>
              <a:t>Ostwald), </a:t>
            </a:r>
            <a:r>
              <a:rPr lang="de-DE" sz="1200" kern="1200" dirty="0" err="1">
                <a:solidFill>
                  <a:schemeClr val="tx1"/>
                </a:solidFill>
                <a:effectLst/>
                <a:latin typeface="+mn-lt"/>
                <a:ea typeface="+mn-ea"/>
                <a:cs typeface="+mn-cs"/>
              </a:rPr>
              <a:t>Würfel</a:t>
            </a:r>
            <a:r>
              <a:rPr lang="de-DE" sz="1200" kern="1200" dirty="0">
                <a:solidFill>
                  <a:schemeClr val="tx1"/>
                </a:solidFill>
                <a:effectLst/>
                <a:latin typeface="+mn-lt"/>
                <a:ea typeface="+mn-ea"/>
                <a:cs typeface="+mn-cs"/>
              </a:rPr>
              <a:t> (Alfred </a:t>
            </a:r>
            <a:r>
              <a:rPr lang="de-DE" sz="1200" kern="1200" dirty="0" err="1">
                <a:solidFill>
                  <a:schemeClr val="tx1"/>
                </a:solidFill>
                <a:effectLst/>
                <a:latin typeface="+mn-lt"/>
                <a:ea typeface="+mn-ea"/>
                <a:cs typeface="+mn-cs"/>
              </a:rPr>
              <a:t>Hickethiers</a:t>
            </a:r>
            <a:r>
              <a:rPr lang="de-DE" sz="1200" kern="1200" dirty="0">
                <a:solidFill>
                  <a:schemeClr val="tx1"/>
                </a:solidFill>
                <a:effectLst/>
                <a:latin typeface="+mn-lt"/>
                <a:ea typeface="+mn-ea"/>
                <a:cs typeface="+mn-cs"/>
              </a:rPr>
              <a:t>), asymmetrischer </a:t>
            </a:r>
            <a:r>
              <a:rPr lang="de-DE" sz="1200" kern="1200" dirty="0" err="1">
                <a:solidFill>
                  <a:schemeClr val="tx1"/>
                </a:solidFill>
                <a:effectLst/>
                <a:latin typeface="+mn-lt"/>
                <a:ea typeface="+mn-ea"/>
                <a:cs typeface="+mn-cs"/>
              </a:rPr>
              <a:t>Farbkörper</a:t>
            </a:r>
            <a:r>
              <a:rPr lang="de-DE" sz="1200" kern="1200" dirty="0">
                <a:solidFill>
                  <a:schemeClr val="tx1"/>
                </a:solidFill>
                <a:effectLst/>
                <a:latin typeface="+mn-lt"/>
                <a:ea typeface="+mn-ea"/>
                <a:cs typeface="+mn-cs"/>
              </a:rPr>
              <a:t> (Albert Henry </a:t>
            </a:r>
            <a:r>
              <a:rPr lang="de-DE" sz="1200" kern="1200" dirty="0" err="1">
                <a:solidFill>
                  <a:schemeClr val="tx1"/>
                </a:solidFill>
                <a:effectLst/>
                <a:latin typeface="+mn-lt"/>
                <a:ea typeface="+mn-ea"/>
                <a:cs typeface="+mn-cs"/>
              </a:rPr>
              <a:t>Munsell</a:t>
            </a:r>
            <a:r>
              <a:rPr lang="de-DE" sz="1200" kern="1200" dirty="0">
                <a:solidFill>
                  <a:schemeClr val="tx1"/>
                </a:solidFill>
                <a:effectLst/>
                <a:latin typeface="+mn-lt"/>
                <a:ea typeface="+mn-ea"/>
                <a:cs typeface="+mn-cs"/>
              </a:rPr>
              <a:t>), in dem der Farbkreis gewissermaßen </a:t>
            </a:r>
            <a:r>
              <a:rPr lang="de-DE" sz="1200" kern="1200" dirty="0" err="1">
                <a:solidFill>
                  <a:schemeClr val="tx1"/>
                </a:solidFill>
                <a:effectLst/>
                <a:latin typeface="+mn-lt"/>
                <a:ea typeface="+mn-ea"/>
                <a:cs typeface="+mn-cs"/>
              </a:rPr>
              <a:t>schräg</a:t>
            </a:r>
            <a:r>
              <a:rPr lang="de-DE" sz="1200" kern="1200" dirty="0">
                <a:solidFill>
                  <a:schemeClr val="tx1"/>
                </a:solidFill>
                <a:effectLst/>
                <a:latin typeface="+mn-lt"/>
                <a:ea typeface="+mn-ea"/>
                <a:cs typeface="+mn-cs"/>
              </a:rPr>
              <a:t> im </a:t>
            </a:r>
            <a:r>
              <a:rPr lang="de-DE" sz="1200" kern="1200" dirty="0" err="1">
                <a:solidFill>
                  <a:schemeClr val="tx1"/>
                </a:solidFill>
                <a:effectLst/>
                <a:latin typeface="+mn-lt"/>
                <a:ea typeface="+mn-ea"/>
                <a:cs typeface="+mn-cs"/>
              </a:rPr>
              <a:t>Farbkörper</a:t>
            </a:r>
            <a:r>
              <a:rPr lang="de-DE" sz="1200" kern="1200" dirty="0">
                <a:solidFill>
                  <a:schemeClr val="tx1"/>
                </a:solidFill>
                <a:effectLst/>
                <a:latin typeface="+mn-lt"/>
                <a:ea typeface="+mn-ea"/>
                <a:cs typeface="+mn-cs"/>
              </a:rPr>
              <a:t> liegt, so dass der hellste Farbton Gelb oben und der dunkelste Violett unten angeordnet sind. In diesem Modell sind alle drei Farbeigenschaften (Helligkeit, </a:t>
            </a:r>
            <a:r>
              <a:rPr lang="de-DE" sz="1200" kern="1200" dirty="0" err="1">
                <a:solidFill>
                  <a:schemeClr val="tx1"/>
                </a:solidFill>
                <a:effectLst/>
                <a:latin typeface="+mn-lt"/>
                <a:ea typeface="+mn-ea"/>
                <a:cs typeface="+mn-cs"/>
              </a:rPr>
              <a:t>Sättigung</a:t>
            </a:r>
            <a:r>
              <a:rPr lang="de-DE" sz="1200" kern="1200" dirty="0">
                <a:solidFill>
                  <a:schemeClr val="tx1"/>
                </a:solidFill>
                <a:effectLst/>
                <a:latin typeface="+mn-lt"/>
                <a:ea typeface="+mn-ea"/>
                <a:cs typeface="+mn-cs"/>
              </a:rPr>
              <a:t>, Farbton) enthalten. </a:t>
            </a:r>
            <a:endParaRPr lang="de-DE" dirty="0">
              <a:effectLst/>
            </a:endParaRPr>
          </a:p>
          <a:p>
            <a:r>
              <a:rPr lang="de-DE" sz="1200" b="1" kern="1200" dirty="0">
                <a:solidFill>
                  <a:schemeClr val="tx1"/>
                </a:solidFill>
                <a:effectLst/>
                <a:latin typeface="+mn-lt"/>
                <a:ea typeface="+mn-ea"/>
                <a:cs typeface="+mn-cs"/>
              </a:rPr>
              <a:t>Unsystematische Zusammenstellung </a:t>
            </a:r>
            <a:r>
              <a:rPr lang="de-DE" sz="1200" kern="1200" dirty="0">
                <a:solidFill>
                  <a:schemeClr val="tx1"/>
                </a:solidFill>
                <a:effectLst/>
                <a:latin typeface="+mn-lt"/>
                <a:ea typeface="+mn-ea"/>
                <a:cs typeface="+mn-cs"/>
              </a:rPr>
              <a:t>der sieben Farbkontraste </a:t>
            </a:r>
            <a:endParaRPr lang="de-DE" dirty="0">
              <a:effectLst/>
            </a:endParaRPr>
          </a:p>
          <a:p>
            <a:r>
              <a:rPr lang="de-DE" sz="1200" kern="1200" dirty="0">
                <a:solidFill>
                  <a:schemeClr val="tx1"/>
                </a:solidFill>
                <a:effectLst/>
                <a:latin typeface="+mn-lt"/>
                <a:ea typeface="+mn-ea"/>
                <a:cs typeface="+mn-cs"/>
              </a:rPr>
              <a:t>•  Gestalterische Aspekte, die z.B. nicht mit Farbe sondern eher mit Komposition zu tun haben </a:t>
            </a:r>
            <a:endParaRPr lang="de-DE" dirty="0">
              <a:effectLst/>
            </a:endParaRPr>
          </a:p>
          <a:p>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Quantitätskontrast</a:t>
            </a:r>
            <a:r>
              <a:rPr lang="de-DE" sz="1200" kern="1200" dirty="0">
                <a:solidFill>
                  <a:schemeClr val="tx1"/>
                </a:solidFill>
                <a:effectLst/>
                <a:latin typeface="+mn-lt"/>
                <a:ea typeface="+mn-ea"/>
                <a:cs typeface="+mn-cs"/>
              </a:rPr>
              <a:t>) oder mit den anderen Farbeigenschaften erfasst </a:t>
            </a:r>
            <a:r>
              <a:rPr lang="de-DE" sz="1200" kern="1200" dirty="0" err="1">
                <a:solidFill>
                  <a:schemeClr val="tx1"/>
                </a:solidFill>
                <a:effectLst/>
                <a:latin typeface="+mn-lt"/>
                <a:ea typeface="+mn-ea"/>
                <a:cs typeface="+mn-cs"/>
              </a:rPr>
              <a:t>wären</a:t>
            </a:r>
            <a:r>
              <a:rPr lang="de-DE" sz="1200" kern="1200" dirty="0">
                <a:solidFill>
                  <a:schemeClr val="tx1"/>
                </a:solidFill>
                <a:effectLst/>
                <a:latin typeface="+mn-lt"/>
                <a:ea typeface="+mn-ea"/>
                <a:cs typeface="+mn-cs"/>
              </a:rPr>
              <a:t>: Helldunkel-Kontrast mit der </a:t>
            </a:r>
            <a:endParaRPr lang="de-DE" dirty="0">
              <a:effectLst/>
            </a:endParaRPr>
          </a:p>
          <a:p>
            <a:r>
              <a:rPr lang="de-DE" sz="1200" kern="1200" dirty="0">
                <a:solidFill>
                  <a:schemeClr val="tx1"/>
                </a:solidFill>
                <a:effectLst/>
                <a:latin typeface="+mn-lt"/>
                <a:ea typeface="+mn-ea"/>
                <a:cs typeface="+mn-cs"/>
              </a:rPr>
              <a:t>Helligkeit, </a:t>
            </a:r>
            <a:r>
              <a:rPr lang="de-DE" sz="1200" kern="1200" dirty="0" err="1">
                <a:solidFill>
                  <a:schemeClr val="tx1"/>
                </a:solidFill>
                <a:effectLst/>
                <a:latin typeface="+mn-lt"/>
                <a:ea typeface="+mn-ea"/>
                <a:cs typeface="+mn-cs"/>
              </a:rPr>
              <a:t>Komplementär</a:t>
            </a:r>
            <a:r>
              <a:rPr lang="de-DE" sz="1200" kern="1200" dirty="0">
                <a:solidFill>
                  <a:schemeClr val="tx1"/>
                </a:solidFill>
                <a:effectLst/>
                <a:latin typeface="+mn-lt"/>
                <a:ea typeface="+mn-ea"/>
                <a:cs typeface="+mn-cs"/>
              </a:rPr>
              <a:t>-, Farbe-an-sich- und Kalt-warm-Kontrast mit der Buntheit / </a:t>
            </a:r>
            <a:r>
              <a:rPr lang="de-DE" sz="1200" kern="1200" dirty="0" err="1">
                <a:solidFill>
                  <a:schemeClr val="tx1"/>
                </a:solidFill>
                <a:effectLst/>
                <a:latin typeface="+mn-lt"/>
                <a:ea typeface="+mn-ea"/>
                <a:cs typeface="+mn-cs"/>
              </a:rPr>
              <a:t>Sättigung</a:t>
            </a:r>
            <a:r>
              <a:rPr lang="de-DE" sz="1200" kern="1200" dirty="0">
                <a:solidFill>
                  <a:schemeClr val="tx1"/>
                </a:solidFill>
                <a:effectLst/>
                <a:latin typeface="+mn-lt"/>
                <a:ea typeface="+mn-ea"/>
                <a:cs typeface="+mn-cs"/>
              </a:rPr>
              <a:t>) </a:t>
            </a:r>
            <a:endParaRPr lang="de-DE" dirty="0">
              <a:effectLst/>
            </a:endParaRPr>
          </a:p>
          <a:p>
            <a:r>
              <a:rPr lang="de-DE" sz="1200" kern="1200" dirty="0">
                <a:solidFill>
                  <a:schemeClr val="tx1"/>
                </a:solidFill>
                <a:effectLst/>
                <a:latin typeface="+mn-lt"/>
                <a:ea typeface="+mn-ea"/>
                <a:cs typeface="+mn-cs"/>
              </a:rPr>
              <a:t>•  Physiologische Aspekte (Simultan- und </a:t>
            </a:r>
            <a:r>
              <a:rPr lang="de-DE" sz="1200" kern="1200" dirty="0" err="1">
                <a:solidFill>
                  <a:schemeClr val="tx1"/>
                </a:solidFill>
                <a:effectLst/>
                <a:latin typeface="+mn-lt"/>
                <a:ea typeface="+mn-ea"/>
                <a:cs typeface="+mn-cs"/>
              </a:rPr>
              <a:t>Sukzessivkontrast</a:t>
            </a:r>
            <a:r>
              <a:rPr lang="de-DE" sz="1200" kern="1200" dirty="0">
                <a:solidFill>
                  <a:schemeClr val="tx1"/>
                </a:solidFill>
                <a:effectLst/>
                <a:latin typeface="+mn-lt"/>
                <a:ea typeface="+mn-ea"/>
                <a:cs typeface="+mn-cs"/>
              </a:rPr>
              <a:t>) </a:t>
            </a:r>
            <a:endParaRPr lang="de-DE" dirty="0">
              <a:effectLst/>
            </a:endParaRPr>
          </a:p>
          <a:p>
            <a:r>
              <a:rPr lang="de-DE" sz="1200" kern="1200" dirty="0">
                <a:solidFill>
                  <a:schemeClr val="tx1"/>
                </a:solidFill>
                <a:effectLst/>
                <a:latin typeface="+mn-lt"/>
                <a:ea typeface="+mn-ea"/>
                <a:cs typeface="+mn-cs"/>
              </a:rPr>
              <a:t>Siehe auch: http://</a:t>
            </a:r>
            <a:r>
              <a:rPr lang="de-DE" sz="1200" kern="1200" dirty="0" err="1">
                <a:solidFill>
                  <a:schemeClr val="tx1"/>
                </a:solidFill>
                <a:effectLst/>
                <a:latin typeface="+mn-lt"/>
                <a:ea typeface="+mn-ea"/>
                <a:cs typeface="+mn-cs"/>
              </a:rPr>
              <a:t>kuepperscolor.farbaks.de</a:t>
            </a:r>
            <a:r>
              <a:rPr lang="de-DE" sz="1200" kern="1200" dirty="0">
                <a:solidFill>
                  <a:schemeClr val="tx1"/>
                </a:solidFill>
                <a:effectLst/>
                <a:latin typeface="+mn-lt"/>
                <a:ea typeface="+mn-ea"/>
                <a:cs typeface="+mn-cs"/>
              </a:rPr>
              <a:t>/de/</a:t>
            </a:r>
            <a:r>
              <a:rPr lang="de-DE" sz="1200" kern="1200" dirty="0" err="1">
                <a:solidFill>
                  <a:schemeClr val="tx1"/>
                </a:solidFill>
                <a:effectLst/>
                <a:latin typeface="+mn-lt"/>
                <a:ea typeface="+mn-ea"/>
                <a:cs typeface="+mn-cs"/>
              </a:rPr>
              <a:t>farbentheorie</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farbenlehre_in_vergangenheit_und_zukunft.html</a:t>
            </a:r>
            <a:r>
              <a:rPr lang="de-DE" sz="1200" kern="1200" dirty="0">
                <a:solidFill>
                  <a:schemeClr val="tx1"/>
                </a:solidFill>
                <a:effectLst/>
                <a:latin typeface="+mn-lt"/>
                <a:ea typeface="+mn-ea"/>
                <a:cs typeface="+mn-cs"/>
              </a:rPr>
              <a:t> </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5</a:t>
            </a:fld>
            <a:endParaRPr lang="de-DE"/>
          </a:p>
        </p:txBody>
      </p:sp>
    </p:spTree>
    <p:extLst>
      <p:ext uri="{BB962C8B-B14F-4D97-AF65-F5344CB8AC3E}">
        <p14:creationId xmlns:p14="http://schemas.microsoft.com/office/powerpoint/2010/main" val="2808653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Weg führt über eine eigene, intensive Anschauung eigene sinnliche Erfahrungen sammeln und sich dieser bewusst werden. Weniger Farbtheorien und Buchwissen als: Die Stärkung dessen, was in uns selbst als wahrnehmende und fühlende Individuen angelegt ist. Mit Farben umgehen bedeutet keine objektive, sondern eine subjektive Herausforderung.</a:t>
            </a:r>
          </a:p>
          <a:p>
            <a:endParaRPr lang="de-DE" dirty="0"/>
          </a:p>
          <a:p>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6</a:t>
            </a:fld>
            <a:endParaRPr lang="de-DE"/>
          </a:p>
        </p:txBody>
      </p:sp>
    </p:spTree>
    <p:extLst>
      <p:ext uri="{BB962C8B-B14F-4D97-AF65-F5344CB8AC3E}">
        <p14:creationId xmlns:p14="http://schemas.microsoft.com/office/powerpoint/2010/main" val="1856468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Übungen: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de-DE" dirty="0"/>
              <a:t>Aleatorisches Verfahren, Farbkarten herstellen und ordnen: Übung: Aleatorische Verfahren: Farbkarten herstellen, Farbverläufe, Kontraste, warm/kalt, Lieblingsfarbe, Hassfarbe</a:t>
            </a:r>
          </a:p>
          <a:p>
            <a:pPr marL="228600" indent="-228600">
              <a:buAutoNum type="arabicPeriod"/>
            </a:pPr>
            <a:endParaRPr lang="de-DE" dirty="0"/>
          </a:p>
          <a:p>
            <a:pPr marL="228600" indent="-228600">
              <a:buAutoNum type="arabicPeriod"/>
            </a:pPr>
            <a:r>
              <a:rPr lang="de-DE" dirty="0"/>
              <a:t>Farbverlauf nach Wahl herstellen, trocknen lassen, reißen</a:t>
            </a:r>
          </a:p>
          <a:p>
            <a:pPr marL="228600" indent="-228600">
              <a:buAutoNum type="arabicPeriod"/>
            </a:pPr>
            <a:r>
              <a:rPr lang="de-DE" dirty="0"/>
              <a:t>Farb- Leporello oder Büchlein beginnen, dient später als Differenzierung</a:t>
            </a:r>
          </a:p>
          <a:p>
            <a:pPr marL="228600" indent="-228600">
              <a:buAutoNum type="arabicPeriod"/>
            </a:pPr>
            <a:r>
              <a:rPr lang="de-DE" dirty="0"/>
              <a:t>Foto aussuchen (kooperativ), nachlegen lassen.</a:t>
            </a:r>
          </a:p>
          <a:p>
            <a:pPr marL="228600" indent="-228600">
              <a:buAutoNum type="arabicPeriod"/>
            </a:pPr>
            <a:r>
              <a:rPr lang="de-DE" dirty="0"/>
              <a:t>Wolken malen</a:t>
            </a:r>
          </a:p>
          <a:p>
            <a:pPr marL="228600" indent="-228600">
              <a:buAutoNum type="arabicPeriod"/>
            </a:pPr>
            <a:endParaRPr lang="de-DE" dirty="0"/>
          </a:p>
          <a:p>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7</a:t>
            </a:fld>
            <a:endParaRPr lang="de-DE"/>
          </a:p>
        </p:txBody>
      </p:sp>
    </p:spTree>
    <p:extLst>
      <p:ext uri="{BB962C8B-B14F-4D97-AF65-F5344CB8AC3E}">
        <p14:creationId xmlns:p14="http://schemas.microsoft.com/office/powerpoint/2010/main" val="428568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Zunächst</a:t>
            </a:r>
            <a:r>
              <a:rPr lang="de-DE" sz="1200" kern="1200" dirty="0">
                <a:solidFill>
                  <a:schemeClr val="tx1"/>
                </a:solidFill>
                <a:effectLst/>
                <a:latin typeface="+mn-lt"/>
                <a:ea typeface="+mn-ea"/>
                <a:cs typeface="+mn-cs"/>
              </a:rPr>
              <a:t> bezeichneten Vertreter der australischen </a:t>
            </a:r>
            <a:r>
              <a:rPr lang="de-DE" sz="1200" kern="1200" dirty="0" err="1">
                <a:solidFill>
                  <a:schemeClr val="tx1"/>
                </a:solidFill>
                <a:effectLst/>
                <a:latin typeface="+mn-lt"/>
                <a:ea typeface="+mn-ea"/>
                <a:cs typeface="+mn-cs"/>
              </a:rPr>
              <a:t>Gesundheitsbehörde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Pantone</a:t>
            </a:r>
            <a:r>
              <a:rPr lang="de-DE" sz="1200" kern="1200" dirty="0">
                <a:solidFill>
                  <a:schemeClr val="tx1"/>
                </a:solidFill>
                <a:effectLst/>
                <a:latin typeface="+mn-lt"/>
                <a:ea typeface="+mn-ea"/>
                <a:cs typeface="+mn-cs"/>
              </a:rPr>
              <a:t> 448C als „</a:t>
            </a:r>
            <a:r>
              <a:rPr lang="de-DE" sz="1200" kern="1200" dirty="0" err="1">
                <a:solidFill>
                  <a:schemeClr val="tx1"/>
                </a:solidFill>
                <a:effectLst/>
                <a:latin typeface="+mn-lt"/>
                <a:ea typeface="+mn-ea"/>
                <a:cs typeface="+mn-cs"/>
              </a:rPr>
              <a:t>olivgrün</a:t>
            </a:r>
            <a:r>
              <a:rPr lang="de-DE" sz="1200" kern="1200" dirty="0">
                <a:solidFill>
                  <a:schemeClr val="tx1"/>
                </a:solidFill>
                <a:effectLst/>
                <a:latin typeface="+mn-lt"/>
                <a:ea typeface="+mn-ea"/>
                <a:cs typeface="+mn-cs"/>
              </a:rPr>
              <a:t>“ . Das allerdings hatte den massiven Protest der „Australien Olive </a:t>
            </a:r>
            <a:r>
              <a:rPr lang="de-DE" sz="1200" kern="1200" dirty="0" err="1">
                <a:solidFill>
                  <a:schemeClr val="tx1"/>
                </a:solidFill>
                <a:effectLst/>
                <a:latin typeface="+mn-lt"/>
                <a:ea typeface="+mn-ea"/>
                <a:cs typeface="+mn-cs"/>
              </a:rPr>
              <a:t>Association</a:t>
            </a:r>
            <a:r>
              <a:rPr lang="de-DE" sz="1200" kern="1200" dirty="0">
                <a:solidFill>
                  <a:schemeClr val="tx1"/>
                </a:solidFill>
                <a:effectLst/>
                <a:latin typeface="+mn-lt"/>
                <a:ea typeface="+mn-ea"/>
                <a:cs typeface="+mn-cs"/>
              </a:rPr>
              <a:t>“, der Vereinigung der australischen Olivenindustrie zur Folge. [...] </a:t>
            </a:r>
            <a:endParaRPr lang="de-DE" dirty="0">
              <a:effectLst/>
            </a:endParaRPr>
          </a:p>
          <a:p>
            <a:r>
              <a:rPr lang="de-DE" sz="1200" kern="1200" dirty="0" err="1">
                <a:solidFill>
                  <a:schemeClr val="tx1"/>
                </a:solidFill>
                <a:effectLst/>
                <a:latin typeface="+mn-lt"/>
                <a:ea typeface="+mn-ea"/>
                <a:cs typeface="+mn-cs"/>
              </a:rPr>
              <a:t>Pantone</a:t>
            </a:r>
            <a:r>
              <a:rPr lang="de-DE" sz="1200" kern="1200" dirty="0">
                <a:solidFill>
                  <a:schemeClr val="tx1"/>
                </a:solidFill>
                <a:effectLst/>
                <a:latin typeface="+mn-lt"/>
                <a:ea typeface="+mn-ea"/>
                <a:cs typeface="+mn-cs"/>
              </a:rPr>
              <a:t> selber war </a:t>
            </a:r>
            <a:r>
              <a:rPr lang="de-DE" sz="1200" kern="1200" dirty="0" err="1">
                <a:solidFill>
                  <a:schemeClr val="tx1"/>
                </a:solidFill>
                <a:effectLst/>
                <a:latin typeface="+mn-lt"/>
                <a:ea typeface="+mn-ea"/>
                <a:cs typeface="+mn-cs"/>
              </a:rPr>
              <a:t>natürlich</a:t>
            </a:r>
            <a:r>
              <a:rPr lang="de-DE" sz="1200" kern="1200" dirty="0">
                <a:solidFill>
                  <a:schemeClr val="tx1"/>
                </a:solidFill>
                <a:effectLst/>
                <a:latin typeface="+mn-lt"/>
                <a:ea typeface="+mn-ea"/>
                <a:cs typeface="+mn-cs"/>
              </a:rPr>
              <a:t> nur </a:t>
            </a:r>
            <a:r>
              <a:rPr lang="de-DE" sz="1200" kern="1200" dirty="0" err="1">
                <a:solidFill>
                  <a:schemeClr val="tx1"/>
                </a:solidFill>
                <a:effectLst/>
                <a:latin typeface="+mn-lt"/>
                <a:ea typeface="+mn-ea"/>
                <a:cs typeface="+mn-cs"/>
              </a:rPr>
              <a:t>mäßig</a:t>
            </a:r>
            <a:r>
              <a:rPr lang="de-DE" sz="1200" kern="1200" dirty="0">
                <a:solidFill>
                  <a:schemeClr val="tx1"/>
                </a:solidFill>
                <a:effectLst/>
                <a:latin typeface="+mn-lt"/>
                <a:ea typeface="+mn-ea"/>
                <a:cs typeface="+mn-cs"/>
              </a:rPr>
              <a:t> begeistert von der ganzen Aktion und hat schnell eine eigene </a:t>
            </a:r>
            <a:r>
              <a:rPr lang="de-DE" sz="1200" kern="1200" dirty="0" err="1">
                <a:solidFill>
                  <a:schemeClr val="tx1"/>
                </a:solidFill>
                <a:effectLst/>
                <a:latin typeface="+mn-lt"/>
                <a:ea typeface="+mn-ea"/>
                <a:cs typeface="+mn-cs"/>
              </a:rPr>
              <a:t>Einschätzung</a:t>
            </a:r>
            <a:r>
              <a:rPr lang="de-DE" sz="1200" kern="1200" dirty="0">
                <a:solidFill>
                  <a:schemeClr val="tx1"/>
                </a:solidFill>
                <a:effectLst/>
                <a:latin typeface="+mn-lt"/>
                <a:ea typeface="+mn-ea"/>
                <a:cs typeface="+mn-cs"/>
              </a:rPr>
              <a:t> dazu abgegeben. So etwas wie eine </a:t>
            </a:r>
            <a:r>
              <a:rPr lang="de-DE" sz="1200" kern="1200" dirty="0" err="1">
                <a:solidFill>
                  <a:schemeClr val="tx1"/>
                </a:solidFill>
                <a:effectLst/>
                <a:latin typeface="+mn-lt"/>
                <a:ea typeface="+mn-ea"/>
                <a:cs typeface="+mn-cs"/>
              </a:rPr>
              <a:t>hässliche</a:t>
            </a:r>
            <a:r>
              <a:rPr lang="de-DE" sz="1200" kern="1200" dirty="0">
                <a:solidFill>
                  <a:schemeClr val="tx1"/>
                </a:solidFill>
                <a:effectLst/>
                <a:latin typeface="+mn-lt"/>
                <a:ea typeface="+mn-ea"/>
                <a:cs typeface="+mn-cs"/>
              </a:rPr>
              <a:t> Farbe gebe es nicht, vielmehr </a:t>
            </a:r>
            <a:r>
              <a:rPr lang="de-DE" sz="1200" kern="1200" dirty="0" err="1">
                <a:solidFill>
                  <a:schemeClr val="tx1"/>
                </a:solidFill>
                <a:effectLst/>
                <a:latin typeface="+mn-lt"/>
                <a:ea typeface="+mn-ea"/>
                <a:cs typeface="+mn-cs"/>
              </a:rPr>
              <a:t>müsse</a:t>
            </a:r>
            <a:r>
              <a:rPr lang="de-DE" sz="1200" kern="1200" dirty="0">
                <a:solidFill>
                  <a:schemeClr val="tx1"/>
                </a:solidFill>
                <a:effectLst/>
                <a:latin typeface="+mn-lt"/>
                <a:ea typeface="+mn-ea"/>
                <a:cs typeface="+mn-cs"/>
              </a:rPr>
              <a:t> man die Farbwahrnehmung stets im Zusammenhang sehen. Welche Farben werden </a:t>
            </a:r>
            <a:r>
              <a:rPr lang="de-DE" sz="1200" kern="1200" dirty="0" err="1">
                <a:solidFill>
                  <a:schemeClr val="tx1"/>
                </a:solidFill>
                <a:effectLst/>
                <a:latin typeface="+mn-lt"/>
                <a:ea typeface="+mn-ea"/>
                <a:cs typeface="+mn-cs"/>
              </a:rPr>
              <a:t>komplementär</a:t>
            </a:r>
            <a:r>
              <a:rPr lang="de-DE" sz="1200" kern="1200" dirty="0">
                <a:solidFill>
                  <a:schemeClr val="tx1"/>
                </a:solidFill>
                <a:effectLst/>
                <a:latin typeface="+mn-lt"/>
                <a:ea typeface="+mn-ea"/>
                <a:cs typeface="+mn-cs"/>
              </a:rPr>
              <a:t> eingesetzt? In welchem Kulturkreis soll die Farbe Wirkung erzielen? Welche Assoziationen weckt das Produkt insgesamt? </a:t>
            </a:r>
            <a:endParaRPr lang="de-DE" dirty="0">
              <a:effectLst/>
            </a:endParaRPr>
          </a:p>
          <a:p>
            <a:r>
              <a:rPr lang="de-DE" sz="1200" kern="1200" dirty="0">
                <a:solidFill>
                  <a:schemeClr val="tx1"/>
                </a:solidFill>
                <a:effectLst/>
                <a:latin typeface="+mn-lt"/>
                <a:ea typeface="+mn-ea"/>
                <a:cs typeface="+mn-cs"/>
              </a:rPr>
              <a:t>Vor einigen Tagen hat sich das Design-Magazin „</a:t>
            </a:r>
            <a:r>
              <a:rPr lang="de-DE" sz="1200" kern="1200" dirty="0" err="1">
                <a:solidFill>
                  <a:schemeClr val="tx1"/>
                </a:solidFill>
                <a:effectLst/>
                <a:latin typeface="+mn-lt"/>
                <a:ea typeface="+mn-ea"/>
                <a:cs typeface="+mn-cs"/>
              </a:rPr>
              <a:t>Fastcodesign</a:t>
            </a:r>
            <a:r>
              <a:rPr lang="de-DE" sz="1200" kern="1200" dirty="0">
                <a:solidFill>
                  <a:schemeClr val="tx1"/>
                </a:solidFill>
                <a:effectLst/>
                <a:latin typeface="+mn-lt"/>
                <a:ea typeface="+mn-ea"/>
                <a:cs typeface="+mn-cs"/>
              </a:rPr>
              <a:t>“ der Fragestellung angenommen und ließ Experten aus dem Grafikdesignsektor zu Wort kommen. Die relativ einhellige Meinung der befragten Fachleute deckt sich mit den Aussagen des Hauses </a:t>
            </a:r>
            <a:r>
              <a:rPr lang="de-DE" sz="1200" kern="1200" dirty="0" err="1">
                <a:solidFill>
                  <a:schemeClr val="tx1"/>
                </a:solidFill>
                <a:effectLst/>
                <a:latin typeface="+mn-lt"/>
                <a:ea typeface="+mn-ea"/>
                <a:cs typeface="+mn-cs"/>
              </a:rPr>
              <a:t>Pantone</a:t>
            </a:r>
            <a:r>
              <a:rPr lang="de-DE" sz="1200" kern="1200" dirty="0">
                <a:solidFill>
                  <a:schemeClr val="tx1"/>
                </a:solidFill>
                <a:effectLst/>
                <a:latin typeface="+mn-lt"/>
                <a:ea typeface="+mn-ea"/>
                <a:cs typeface="+mn-cs"/>
              </a:rPr>
              <a:t>. 448C wird danach als erdig und naturnah empfunden und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entsprechende Projekte als </a:t>
            </a:r>
            <a:r>
              <a:rPr lang="de-DE" sz="1200" kern="1200" dirty="0" err="1">
                <a:solidFill>
                  <a:schemeClr val="tx1"/>
                </a:solidFill>
                <a:effectLst/>
                <a:latin typeface="+mn-lt"/>
                <a:ea typeface="+mn-ea"/>
                <a:cs typeface="+mn-cs"/>
              </a:rPr>
              <a:t>überaus</a:t>
            </a:r>
            <a:r>
              <a:rPr lang="de-DE" sz="1200" kern="1200" dirty="0">
                <a:solidFill>
                  <a:schemeClr val="tx1"/>
                </a:solidFill>
                <a:effectLst/>
                <a:latin typeface="+mn-lt"/>
                <a:ea typeface="+mn-ea"/>
                <a:cs typeface="+mn-cs"/>
              </a:rPr>
              <a:t> geeignet angesehen. Das Attribut der </a:t>
            </a:r>
            <a:r>
              <a:rPr lang="de-DE" sz="1200" kern="1200" dirty="0" err="1">
                <a:solidFill>
                  <a:schemeClr val="tx1"/>
                </a:solidFill>
                <a:effectLst/>
                <a:latin typeface="+mn-lt"/>
                <a:ea typeface="+mn-ea"/>
                <a:cs typeface="+mn-cs"/>
              </a:rPr>
              <a:t>hässlichsten</a:t>
            </a:r>
            <a:r>
              <a:rPr lang="de-DE" sz="1200" kern="1200" dirty="0">
                <a:solidFill>
                  <a:schemeClr val="tx1"/>
                </a:solidFill>
                <a:effectLst/>
                <a:latin typeface="+mn-lt"/>
                <a:ea typeface="+mn-ea"/>
                <a:cs typeface="+mn-cs"/>
              </a:rPr>
              <a:t> Farbe der Welt, die Klassifizierung als „Lungenkrebsbraun“, ergibt sich ausschließlich aus dem Kontext. </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9</a:t>
            </a:fld>
            <a:endParaRPr lang="de-DE"/>
          </a:p>
        </p:txBody>
      </p:sp>
    </p:spTree>
    <p:extLst>
      <p:ext uri="{BB962C8B-B14F-4D97-AF65-F5344CB8AC3E}">
        <p14:creationId xmlns:p14="http://schemas.microsoft.com/office/powerpoint/2010/main" val="3571806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 australische Regierung ist zufrieden mit der Wahl der Farbe </a:t>
            </a:r>
            <a:r>
              <a:rPr lang="de-DE" sz="1200" kern="1200" dirty="0" err="1">
                <a:solidFill>
                  <a:schemeClr val="tx1"/>
                </a:solidFill>
                <a:effectLst/>
                <a:latin typeface="+mn-lt"/>
                <a:ea typeface="+mn-ea"/>
                <a:cs typeface="+mn-cs"/>
              </a:rPr>
              <a:t>Pantone</a:t>
            </a:r>
            <a:r>
              <a:rPr lang="de-DE" sz="1200" kern="1200" dirty="0">
                <a:solidFill>
                  <a:schemeClr val="tx1"/>
                </a:solidFill>
                <a:effectLst/>
                <a:latin typeface="+mn-lt"/>
                <a:ea typeface="+mn-ea"/>
                <a:cs typeface="+mn-cs"/>
              </a:rPr>
              <a:t> 448C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ihre standardisierten Zigarettenverpackungen [...] Es ist einige Jahre her, dass die australische Regierung die bekannte GfK damit beauftragte, im Grunde das zu tun, was sie als Gesellschaft </a:t>
            </a:r>
            <a:r>
              <a:rPr lang="de-DE" sz="1200" kern="1200" dirty="0" err="1">
                <a:solidFill>
                  <a:schemeClr val="tx1"/>
                </a:solidFill>
                <a:effectLst/>
                <a:latin typeface="+mn-lt"/>
                <a:ea typeface="+mn-ea"/>
                <a:cs typeface="+mn-cs"/>
              </a:rPr>
              <a:t>für</a:t>
            </a:r>
            <a:r>
              <a:rPr lang="de-DE" sz="1200" kern="1200" dirty="0">
                <a:solidFill>
                  <a:schemeClr val="tx1"/>
                </a:solidFill>
                <a:effectLst/>
                <a:latin typeface="+mn-lt"/>
                <a:ea typeface="+mn-ea"/>
                <a:cs typeface="+mn-cs"/>
              </a:rPr>
              <a:t> Konsumforschung am besten kann. Sie sollte das Konsumverhalten einer definierten Kundengruppe analysieren und anhand der gewonnenen Erkenntnisse manipulieren. </a:t>
            </a:r>
            <a:r>
              <a:rPr lang="de-DE" sz="1200" kern="1200" dirty="0" err="1">
                <a:solidFill>
                  <a:schemeClr val="tx1"/>
                </a:solidFill>
                <a:effectLst/>
                <a:latin typeface="+mn-lt"/>
                <a:ea typeface="+mn-ea"/>
                <a:cs typeface="+mn-cs"/>
              </a:rPr>
              <a:t>Üblicherweise</a:t>
            </a:r>
            <a:r>
              <a:rPr lang="de-DE" sz="1200" kern="1200" dirty="0">
                <a:solidFill>
                  <a:schemeClr val="tx1"/>
                </a:solidFill>
                <a:effectLst/>
                <a:latin typeface="+mn-lt"/>
                <a:ea typeface="+mn-ea"/>
                <a:cs typeface="+mn-cs"/>
              </a:rPr>
              <a:t> geht es bei derlei </a:t>
            </a:r>
            <a:r>
              <a:rPr lang="de-DE" sz="1200" kern="1200" dirty="0" err="1">
                <a:solidFill>
                  <a:schemeClr val="tx1"/>
                </a:solidFill>
                <a:effectLst/>
                <a:latin typeface="+mn-lt"/>
                <a:ea typeface="+mn-ea"/>
                <a:cs typeface="+mn-cs"/>
              </a:rPr>
              <a:t>Aufträgen</a:t>
            </a:r>
            <a:r>
              <a:rPr lang="de-DE" sz="1200" kern="1200" dirty="0">
                <a:solidFill>
                  <a:schemeClr val="tx1"/>
                </a:solidFill>
                <a:effectLst/>
                <a:latin typeface="+mn-lt"/>
                <a:ea typeface="+mn-ea"/>
                <a:cs typeface="+mn-cs"/>
              </a:rPr>
              <a:t> darum, Produkte so zu gestalten, dass die definierte Kundengruppe sie </a:t>
            </a:r>
            <a:r>
              <a:rPr lang="de-DE" sz="1200" kern="1200" dirty="0" err="1">
                <a:solidFill>
                  <a:schemeClr val="tx1"/>
                </a:solidFill>
                <a:effectLst/>
                <a:latin typeface="+mn-lt"/>
                <a:ea typeface="+mn-ea"/>
                <a:cs typeface="+mn-cs"/>
              </a:rPr>
              <a:t>möglichst</a:t>
            </a:r>
            <a:r>
              <a:rPr lang="de-DE" sz="1200" kern="1200" dirty="0">
                <a:solidFill>
                  <a:schemeClr val="tx1"/>
                </a:solidFill>
                <a:effectLst/>
                <a:latin typeface="+mn-lt"/>
                <a:ea typeface="+mn-ea"/>
                <a:cs typeface="+mn-cs"/>
              </a:rPr>
              <a:t> gern und in großer Zahl zu kaufen </a:t>
            </a:r>
            <a:r>
              <a:rPr lang="de-DE" sz="1200" kern="1200" dirty="0" err="1">
                <a:solidFill>
                  <a:schemeClr val="tx1"/>
                </a:solidFill>
                <a:effectLst/>
                <a:latin typeface="+mn-lt"/>
                <a:ea typeface="+mn-ea"/>
                <a:cs typeface="+mn-cs"/>
              </a:rPr>
              <a:t>wünscht</a:t>
            </a:r>
            <a:r>
              <a:rPr lang="de-DE" sz="1200" kern="1200" dirty="0">
                <a:solidFill>
                  <a:schemeClr val="tx1"/>
                </a:solidFill>
                <a:effectLst/>
                <a:latin typeface="+mn-lt"/>
                <a:ea typeface="+mn-ea"/>
                <a:cs typeface="+mn-cs"/>
              </a:rPr>
              <a:t>. Die australische Regierung wollte allerdings das Gegenteil erreichen: Im Zuge der </a:t>
            </a:r>
            <a:r>
              <a:rPr lang="de-DE" sz="1200" kern="1200" dirty="0" err="1">
                <a:solidFill>
                  <a:schemeClr val="tx1"/>
                </a:solidFill>
                <a:effectLst/>
                <a:latin typeface="+mn-lt"/>
                <a:ea typeface="+mn-ea"/>
                <a:cs typeface="+mn-cs"/>
              </a:rPr>
              <a:t>Einführung</a:t>
            </a:r>
            <a:r>
              <a:rPr lang="de-DE" sz="1200" kern="1200" dirty="0">
                <a:solidFill>
                  <a:schemeClr val="tx1"/>
                </a:solidFill>
                <a:effectLst/>
                <a:latin typeface="+mn-lt"/>
                <a:ea typeface="+mn-ea"/>
                <a:cs typeface="+mn-cs"/>
              </a:rPr>
              <a:t> standardisierter Zigarettenverpackungen war den Australiern daran gelegen, die abstoßendste Farbe zu finden, die die Welt zu bieten hat. Die Verpackungsfarbe sollte dazu beitragen, potenzielle Raucher abzuschrecken und den Kaufimpuls zu </a:t>
            </a:r>
            <a:r>
              <a:rPr lang="de-DE" sz="1200" kern="1200" dirty="0" err="1">
                <a:solidFill>
                  <a:schemeClr val="tx1"/>
                </a:solidFill>
                <a:effectLst/>
                <a:latin typeface="+mn-lt"/>
                <a:ea typeface="+mn-ea"/>
                <a:cs typeface="+mn-cs"/>
              </a:rPr>
              <a:t>unterdrücken</a:t>
            </a:r>
            <a:r>
              <a:rPr lang="de-DE" sz="1200" kern="1200" dirty="0">
                <a:solidFill>
                  <a:schemeClr val="tx1"/>
                </a:solidFill>
                <a:effectLst/>
                <a:latin typeface="+mn-lt"/>
                <a:ea typeface="+mn-ea"/>
                <a:cs typeface="+mn-cs"/>
              </a:rPr>
              <a:t>. </a:t>
            </a:r>
            <a:endParaRPr lang="de-DE" dirty="0">
              <a:effectLst/>
            </a:endParaRPr>
          </a:p>
          <a:p>
            <a:r>
              <a:rPr lang="de-DE" sz="1200" kern="1200" dirty="0">
                <a:solidFill>
                  <a:schemeClr val="tx1"/>
                </a:solidFill>
                <a:effectLst/>
                <a:latin typeface="+mn-lt"/>
                <a:ea typeface="+mn-ea"/>
                <a:cs typeface="+mn-cs"/>
              </a:rPr>
              <a:t>In mehreren Studien mit rund 1000 statistisch </a:t>
            </a:r>
            <a:r>
              <a:rPr lang="de-DE" sz="1200" kern="1200" dirty="0" err="1">
                <a:solidFill>
                  <a:schemeClr val="tx1"/>
                </a:solidFill>
                <a:effectLst/>
                <a:latin typeface="+mn-lt"/>
                <a:ea typeface="+mn-ea"/>
                <a:cs typeface="+mn-cs"/>
              </a:rPr>
              <a:t>repräsentativ</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ausgewählten</a:t>
            </a:r>
            <a:r>
              <a:rPr lang="de-DE" sz="1200" kern="1200" dirty="0">
                <a:solidFill>
                  <a:schemeClr val="tx1"/>
                </a:solidFill>
                <a:effectLst/>
                <a:latin typeface="+mn-lt"/>
                <a:ea typeface="+mn-ea"/>
                <a:cs typeface="+mn-cs"/>
              </a:rPr>
              <a:t> Teilnehmern begab man sich auf die Suche. Letztlich stellte sich der Farbton </a:t>
            </a:r>
            <a:r>
              <a:rPr lang="de-DE" sz="1200" kern="1200" dirty="0" err="1">
                <a:solidFill>
                  <a:schemeClr val="tx1"/>
                </a:solidFill>
                <a:effectLst/>
                <a:latin typeface="+mn-lt"/>
                <a:ea typeface="+mn-ea"/>
                <a:cs typeface="+mn-cs"/>
              </a:rPr>
              <a:t>Pantone</a:t>
            </a:r>
            <a:r>
              <a:rPr lang="de-DE" sz="1200" kern="1200" dirty="0">
                <a:solidFill>
                  <a:schemeClr val="tx1"/>
                </a:solidFill>
                <a:effectLst/>
                <a:latin typeface="+mn-lt"/>
                <a:ea typeface="+mn-ea"/>
                <a:cs typeface="+mn-cs"/>
              </a:rPr>
              <a:t> 448C als besonders geeignet heraus. Mit dieser Farbe verbanden die Befragten Begriffe wie „Tod“ , „Dreck“ und „Teer“ . Vor allem aber verbanden sie mit der Farbe nicht die geringste positive Eigenschaft. Die Wahl war recht eindeutig. [...] </a:t>
            </a:r>
            <a:endParaRPr lang="de-DE" dirty="0">
              <a:effectLst/>
            </a:endParaRPr>
          </a:p>
          <a:p>
            <a:r>
              <a:rPr lang="de-DE" sz="1200" kern="1200" dirty="0" err="1">
                <a:solidFill>
                  <a:schemeClr val="tx1"/>
                </a:solidFill>
                <a:effectLst/>
                <a:latin typeface="+mn-lt"/>
                <a:ea typeface="+mn-ea"/>
                <a:cs typeface="+mn-cs"/>
              </a:rPr>
              <a:t>Natürlich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hängt</a:t>
            </a:r>
            <a:r>
              <a:rPr lang="de-DE" sz="1200" kern="1200" dirty="0">
                <a:solidFill>
                  <a:schemeClr val="tx1"/>
                </a:solidFill>
                <a:effectLst/>
                <a:latin typeface="+mn-lt"/>
                <a:ea typeface="+mn-ea"/>
                <a:cs typeface="+mn-cs"/>
              </a:rPr>
              <a:t> der Kampagnenerfolg nicht ausschließlich an der Farbe. [...]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Auftrag: Mein Farbenbuch: Deckblatt gestalten</a:t>
            </a:r>
            <a:endParaRPr lang="de-DE" dirty="0">
              <a:effectLst/>
            </a:endParaRPr>
          </a:p>
          <a:p>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10</a:t>
            </a:fld>
            <a:endParaRPr lang="de-DE"/>
          </a:p>
        </p:txBody>
      </p:sp>
    </p:spTree>
    <p:extLst>
      <p:ext uri="{BB962C8B-B14F-4D97-AF65-F5344CB8AC3E}">
        <p14:creationId xmlns:p14="http://schemas.microsoft.com/office/powerpoint/2010/main" val="1633493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C177DE2-6964-054E-B1DD-E64F35925CCE}" type="slidenum">
              <a:rPr lang="de-DE" smtClean="0"/>
              <a:t>11</a:t>
            </a:fld>
            <a:endParaRPr lang="de-DE"/>
          </a:p>
        </p:txBody>
      </p:sp>
    </p:spTree>
    <p:extLst>
      <p:ext uri="{BB962C8B-B14F-4D97-AF65-F5344CB8AC3E}">
        <p14:creationId xmlns:p14="http://schemas.microsoft.com/office/powerpoint/2010/main" val="3711039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7918130E-3FA7-B348-AF2E-18E0BBB5F93F}" type="datetimeFigureOut">
              <a:rPr lang="de-DE" smtClean="0"/>
              <a:t>22.05.23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F72B97D-A8C2-6643-BF1B-2FDBE8F52197}" type="slidenum">
              <a:rPr lang="de-DE" smtClean="0"/>
              <a:t>‹Nr.›</a:t>
            </a:fld>
            <a:endParaRPr lang="de-DE"/>
          </a:p>
        </p:txBody>
      </p:sp>
    </p:spTree>
    <p:extLst>
      <p:ext uri="{BB962C8B-B14F-4D97-AF65-F5344CB8AC3E}">
        <p14:creationId xmlns:p14="http://schemas.microsoft.com/office/powerpoint/2010/main" val="230984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918130E-3FA7-B348-AF2E-18E0BBB5F93F}" type="datetimeFigureOut">
              <a:rPr lang="de-DE" smtClean="0"/>
              <a:t>22.05.23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F72B97D-A8C2-6643-BF1B-2FDBE8F52197}" type="slidenum">
              <a:rPr lang="de-DE" smtClean="0"/>
              <a:t>‹Nr.›</a:t>
            </a:fld>
            <a:endParaRPr lang="de-DE"/>
          </a:p>
        </p:txBody>
      </p:sp>
    </p:spTree>
    <p:extLst>
      <p:ext uri="{BB962C8B-B14F-4D97-AF65-F5344CB8AC3E}">
        <p14:creationId xmlns:p14="http://schemas.microsoft.com/office/powerpoint/2010/main" val="4076215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918130E-3FA7-B348-AF2E-18E0BBB5F93F}" type="datetimeFigureOut">
              <a:rPr lang="de-DE" smtClean="0"/>
              <a:t>22.05.23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F72B97D-A8C2-6643-BF1B-2FDBE8F52197}" type="slidenum">
              <a:rPr lang="de-DE" smtClean="0"/>
              <a:t>‹Nr.›</a:t>
            </a:fld>
            <a:endParaRPr lang="de-DE"/>
          </a:p>
        </p:txBody>
      </p:sp>
    </p:spTree>
    <p:extLst>
      <p:ext uri="{BB962C8B-B14F-4D97-AF65-F5344CB8AC3E}">
        <p14:creationId xmlns:p14="http://schemas.microsoft.com/office/powerpoint/2010/main" val="261804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918130E-3FA7-B348-AF2E-18E0BBB5F93F}" type="datetimeFigureOut">
              <a:rPr lang="de-DE" smtClean="0"/>
              <a:t>22.05.23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F72B97D-A8C2-6643-BF1B-2FDBE8F52197}" type="slidenum">
              <a:rPr lang="de-DE" smtClean="0"/>
              <a:t>‹Nr.›</a:t>
            </a:fld>
            <a:endParaRPr lang="de-DE"/>
          </a:p>
        </p:txBody>
      </p:sp>
    </p:spTree>
    <p:extLst>
      <p:ext uri="{BB962C8B-B14F-4D97-AF65-F5344CB8AC3E}">
        <p14:creationId xmlns:p14="http://schemas.microsoft.com/office/powerpoint/2010/main" val="18304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7918130E-3FA7-B348-AF2E-18E0BBB5F93F}" type="datetimeFigureOut">
              <a:rPr lang="de-DE" smtClean="0"/>
              <a:t>22.05.23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F72B97D-A8C2-6643-BF1B-2FDBE8F52197}" type="slidenum">
              <a:rPr lang="de-DE" smtClean="0"/>
              <a:t>‹Nr.›</a:t>
            </a:fld>
            <a:endParaRPr lang="de-DE"/>
          </a:p>
        </p:txBody>
      </p:sp>
    </p:spTree>
    <p:extLst>
      <p:ext uri="{BB962C8B-B14F-4D97-AF65-F5344CB8AC3E}">
        <p14:creationId xmlns:p14="http://schemas.microsoft.com/office/powerpoint/2010/main" val="25534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918130E-3FA7-B348-AF2E-18E0BBB5F93F}" type="datetimeFigureOut">
              <a:rPr lang="de-DE" smtClean="0"/>
              <a:t>22.05.23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F72B97D-A8C2-6643-BF1B-2FDBE8F52197}" type="slidenum">
              <a:rPr lang="de-DE" smtClean="0"/>
              <a:t>‹Nr.›</a:t>
            </a:fld>
            <a:endParaRPr lang="de-DE"/>
          </a:p>
        </p:txBody>
      </p:sp>
    </p:spTree>
    <p:extLst>
      <p:ext uri="{BB962C8B-B14F-4D97-AF65-F5344CB8AC3E}">
        <p14:creationId xmlns:p14="http://schemas.microsoft.com/office/powerpoint/2010/main" val="1897494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918130E-3FA7-B348-AF2E-18E0BBB5F93F}" type="datetimeFigureOut">
              <a:rPr lang="de-DE" smtClean="0"/>
              <a:t>22.05.23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F72B97D-A8C2-6643-BF1B-2FDBE8F52197}" type="slidenum">
              <a:rPr lang="de-DE" smtClean="0"/>
              <a:t>‹Nr.›</a:t>
            </a:fld>
            <a:endParaRPr lang="de-DE"/>
          </a:p>
        </p:txBody>
      </p:sp>
    </p:spTree>
    <p:extLst>
      <p:ext uri="{BB962C8B-B14F-4D97-AF65-F5344CB8AC3E}">
        <p14:creationId xmlns:p14="http://schemas.microsoft.com/office/powerpoint/2010/main" val="329418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7918130E-3FA7-B348-AF2E-18E0BBB5F93F}" type="datetimeFigureOut">
              <a:rPr lang="de-DE" smtClean="0"/>
              <a:t>22.05.23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F72B97D-A8C2-6643-BF1B-2FDBE8F52197}" type="slidenum">
              <a:rPr lang="de-DE" smtClean="0"/>
              <a:t>‹Nr.›</a:t>
            </a:fld>
            <a:endParaRPr lang="de-DE"/>
          </a:p>
        </p:txBody>
      </p:sp>
    </p:spTree>
    <p:extLst>
      <p:ext uri="{BB962C8B-B14F-4D97-AF65-F5344CB8AC3E}">
        <p14:creationId xmlns:p14="http://schemas.microsoft.com/office/powerpoint/2010/main" val="22042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918130E-3FA7-B348-AF2E-18E0BBB5F93F}" type="datetimeFigureOut">
              <a:rPr lang="de-DE" smtClean="0"/>
              <a:t>22.05.23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F72B97D-A8C2-6643-BF1B-2FDBE8F52197}" type="slidenum">
              <a:rPr lang="de-DE" smtClean="0"/>
              <a:t>‹Nr.›</a:t>
            </a:fld>
            <a:endParaRPr lang="de-DE"/>
          </a:p>
        </p:txBody>
      </p:sp>
    </p:spTree>
    <p:extLst>
      <p:ext uri="{BB962C8B-B14F-4D97-AF65-F5344CB8AC3E}">
        <p14:creationId xmlns:p14="http://schemas.microsoft.com/office/powerpoint/2010/main" val="3938777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7918130E-3FA7-B348-AF2E-18E0BBB5F93F}" type="datetimeFigureOut">
              <a:rPr lang="de-DE" smtClean="0"/>
              <a:t>22.05.23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F72B97D-A8C2-6643-BF1B-2FDBE8F52197}" type="slidenum">
              <a:rPr lang="de-DE" smtClean="0"/>
              <a:t>‹Nr.›</a:t>
            </a:fld>
            <a:endParaRPr lang="de-DE"/>
          </a:p>
        </p:txBody>
      </p:sp>
    </p:spTree>
    <p:extLst>
      <p:ext uri="{BB962C8B-B14F-4D97-AF65-F5344CB8AC3E}">
        <p14:creationId xmlns:p14="http://schemas.microsoft.com/office/powerpoint/2010/main" val="41616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7918130E-3FA7-B348-AF2E-18E0BBB5F93F}" type="datetimeFigureOut">
              <a:rPr lang="de-DE" smtClean="0"/>
              <a:t>22.05.23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F72B97D-A8C2-6643-BF1B-2FDBE8F52197}" type="slidenum">
              <a:rPr lang="de-DE" smtClean="0"/>
              <a:t>‹Nr.›</a:t>
            </a:fld>
            <a:endParaRPr lang="de-DE"/>
          </a:p>
        </p:txBody>
      </p:sp>
    </p:spTree>
    <p:extLst>
      <p:ext uri="{BB962C8B-B14F-4D97-AF65-F5344CB8AC3E}">
        <p14:creationId xmlns:p14="http://schemas.microsoft.com/office/powerpoint/2010/main" val="2683400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8130E-3FA7-B348-AF2E-18E0BBB5F93F}" type="datetimeFigureOut">
              <a:rPr lang="de-DE" smtClean="0"/>
              <a:t>22.05.23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2B97D-A8C2-6643-BF1B-2FDBE8F52197}" type="slidenum">
              <a:rPr lang="de-DE" smtClean="0"/>
              <a:t>‹Nr.›</a:t>
            </a:fld>
            <a:endParaRPr lang="de-DE"/>
          </a:p>
        </p:txBody>
      </p:sp>
    </p:spTree>
    <p:extLst>
      <p:ext uri="{BB962C8B-B14F-4D97-AF65-F5344CB8AC3E}">
        <p14:creationId xmlns:p14="http://schemas.microsoft.com/office/powerpoint/2010/main" val="3096613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2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5.tiff"/><Relationship Id="rId4" Type="http://schemas.openxmlformats.org/officeDocument/2006/relationships/image" Target="../media/image34.tif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7.tiff"/></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EBFA45D-FCC4-864B-B855-50316ED4BD33}"/>
              </a:ext>
            </a:extLst>
          </p:cNvPr>
          <p:cNvPicPr>
            <a:picLocks noChangeAspect="1"/>
          </p:cNvPicPr>
          <p:nvPr/>
        </p:nvPicPr>
        <p:blipFill>
          <a:blip r:embed="rId3">
            <a:alphaModFix amt="54000"/>
          </a:blip>
          <a:stretch>
            <a:fillRect/>
          </a:stretch>
        </p:blipFill>
        <p:spPr>
          <a:xfrm>
            <a:off x="1031710" y="327341"/>
            <a:ext cx="7313492" cy="5333798"/>
          </a:xfrm>
          <a:prstGeom prst="rect">
            <a:avLst/>
          </a:prstGeom>
        </p:spPr>
      </p:pic>
      <p:sp>
        <p:nvSpPr>
          <p:cNvPr id="2" name="Textfeld 1">
            <a:extLst>
              <a:ext uri="{FF2B5EF4-FFF2-40B4-BE49-F238E27FC236}">
                <a16:creationId xmlns:a16="http://schemas.microsoft.com/office/drawing/2014/main" id="{3DDAF5D2-D729-B248-9FE9-BC060857F3DF}"/>
              </a:ext>
            </a:extLst>
          </p:cNvPr>
          <p:cNvSpPr txBox="1"/>
          <p:nvPr/>
        </p:nvSpPr>
        <p:spPr>
          <a:xfrm>
            <a:off x="1031710" y="1191490"/>
            <a:ext cx="7507062" cy="2492990"/>
          </a:xfrm>
          <a:prstGeom prst="rect">
            <a:avLst/>
          </a:prstGeom>
          <a:noFill/>
        </p:spPr>
        <p:txBody>
          <a:bodyPr wrap="square" rtlCol="0">
            <a:spAutoFit/>
          </a:bodyPr>
          <a:lstStyle/>
          <a:p>
            <a:pPr algn="ctr"/>
            <a:r>
              <a:rPr lang="de-DE" sz="2400" b="1" dirty="0"/>
              <a:t>Malerei, Zeichnung, Collage</a:t>
            </a:r>
          </a:p>
          <a:p>
            <a:pPr algn="ctr"/>
            <a:r>
              <a:rPr lang="de-DE" sz="4400" b="1" dirty="0"/>
              <a:t>Licht, Farbe, Raum &amp; Abstraktion</a:t>
            </a:r>
          </a:p>
          <a:p>
            <a:pPr algn="ctr"/>
            <a:endParaRPr lang="de-DE" sz="4400" b="1" dirty="0"/>
          </a:p>
        </p:txBody>
      </p:sp>
      <p:sp>
        <p:nvSpPr>
          <p:cNvPr id="5" name="Textfeld 4">
            <a:extLst>
              <a:ext uri="{FF2B5EF4-FFF2-40B4-BE49-F238E27FC236}">
                <a16:creationId xmlns:a16="http://schemas.microsoft.com/office/drawing/2014/main" id="{B37EA391-A0B6-054C-8F57-EC97EA0C469B}"/>
              </a:ext>
            </a:extLst>
          </p:cNvPr>
          <p:cNvSpPr txBox="1"/>
          <p:nvPr/>
        </p:nvSpPr>
        <p:spPr>
          <a:xfrm>
            <a:off x="5541264" y="6291072"/>
            <a:ext cx="184731" cy="369332"/>
          </a:xfrm>
          <a:prstGeom prst="rect">
            <a:avLst/>
          </a:prstGeom>
          <a:noFill/>
        </p:spPr>
        <p:txBody>
          <a:bodyPr wrap="none" rtlCol="0">
            <a:spAutoFit/>
          </a:bodyPr>
          <a:lstStyle/>
          <a:p>
            <a:endParaRPr lang="de-DE"/>
          </a:p>
        </p:txBody>
      </p:sp>
      <p:pic>
        <p:nvPicPr>
          <p:cNvPr id="1025" name="Picture 1" descr="page1image22682112">
            <a:extLst>
              <a:ext uri="{FF2B5EF4-FFF2-40B4-BE49-F238E27FC236}">
                <a16:creationId xmlns:a16="http://schemas.microsoft.com/office/drawing/2014/main" id="{D30AB1A2-D4FE-1C4F-9CF7-AD2BDF4C7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565" y="5715902"/>
            <a:ext cx="2362962" cy="114209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08DA22E3-E22D-0548-9968-5C7D77A22448}"/>
              </a:ext>
            </a:extLst>
          </p:cNvPr>
          <p:cNvSpPr txBox="1"/>
          <p:nvPr/>
        </p:nvSpPr>
        <p:spPr>
          <a:xfrm>
            <a:off x="936906" y="6291072"/>
            <a:ext cx="2712602" cy="369332"/>
          </a:xfrm>
          <a:prstGeom prst="rect">
            <a:avLst/>
          </a:prstGeom>
          <a:noFill/>
        </p:spPr>
        <p:txBody>
          <a:bodyPr wrap="none" rtlCol="0">
            <a:spAutoFit/>
          </a:bodyPr>
          <a:lstStyle/>
          <a:p>
            <a:r>
              <a:rPr lang="de-DE" dirty="0" err="1"/>
              <a:t>Annina</a:t>
            </a:r>
            <a:r>
              <a:rPr lang="de-DE" dirty="0"/>
              <a:t> </a:t>
            </a:r>
            <a:r>
              <a:rPr lang="de-DE" dirty="0" err="1"/>
              <a:t>Gamp</a:t>
            </a:r>
            <a:r>
              <a:rPr lang="de-DE" dirty="0"/>
              <a:t>, Januar 2022</a:t>
            </a:r>
          </a:p>
        </p:txBody>
      </p:sp>
    </p:spTree>
    <p:extLst>
      <p:ext uri="{BB962C8B-B14F-4D97-AF65-F5344CB8AC3E}">
        <p14:creationId xmlns:p14="http://schemas.microsoft.com/office/powerpoint/2010/main" val="2092121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page10image3027335776">
            <a:extLst>
              <a:ext uri="{FF2B5EF4-FFF2-40B4-BE49-F238E27FC236}">
                <a16:creationId xmlns:a16="http://schemas.microsoft.com/office/drawing/2014/main" id="{2B3CB009-3105-C244-9ACA-12D61D3E4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109" y="1330036"/>
            <a:ext cx="7835900" cy="353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916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2C357C7-616D-4D48-A498-4D1201E5DDB3}"/>
              </a:ext>
            </a:extLst>
          </p:cNvPr>
          <p:cNvSpPr/>
          <p:nvPr/>
        </p:nvSpPr>
        <p:spPr>
          <a:xfrm>
            <a:off x="526473" y="502100"/>
            <a:ext cx="7841671" cy="6001643"/>
          </a:xfrm>
          <a:prstGeom prst="rect">
            <a:avLst/>
          </a:prstGeom>
        </p:spPr>
        <p:txBody>
          <a:bodyPr wrap="square">
            <a:spAutoFit/>
          </a:bodyPr>
          <a:lstStyle/>
          <a:p>
            <a:pPr>
              <a:spcAft>
                <a:spcPts val="0"/>
              </a:spcAft>
            </a:pP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Im Zentrum des Kunstunterrichts steht die Handlungsorientierung.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Schülerinnen</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und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Schüler</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sind neugierig auf die Welt und setzen sich erkundend mit ihrer Lebenswelt auseinander. Zentral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für</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das Lernen im Kunstunterricht ist deshalb eine Beobachtung oder Frage,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für</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deren Bearbeitung geeignete Materialien, Formen und Arbeitsweisen bereitgestellt werden. Dabei wird die Wahrnehmung geschult und es werden motorische Fertigkeiten sowie handwerkliche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künstlerische</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Verfahren und Techniken vermittelt. Im Sinn eines ergebnisoffenen, prozessbetonten Lernens wechseln unter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Berücksichtigung</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der individuellen Lernvoraussetzungen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Übungs</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und Lehrgangsphasen mit Unterrichtsphasen, in denen experimentell erprobt, imaginiert, nach eigenen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Lösungswegen</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gesucht und zunehmend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selbstständig</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gelernt wird.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716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6D47BCF-60EB-1244-A480-4B5EF05DC368}"/>
              </a:ext>
            </a:extLst>
          </p:cNvPr>
          <p:cNvSpPr/>
          <p:nvPr/>
        </p:nvSpPr>
        <p:spPr>
          <a:xfrm>
            <a:off x="997526" y="1000496"/>
            <a:ext cx="7453746" cy="4524315"/>
          </a:xfrm>
          <a:prstGeom prst="rect">
            <a:avLst/>
          </a:prstGeom>
        </p:spPr>
        <p:txBody>
          <a:bodyPr wrap="square">
            <a:spAutoFit/>
          </a:bodyPr>
          <a:lstStyle/>
          <a:p>
            <a:pPr>
              <a:spcAft>
                <a:spcPts val="0"/>
              </a:spcAft>
            </a:pP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Unterrichtseinheiten im Kunstunterricht sind kompetenz- und themenorientiert angelegt. Ausgehend von einem Thema wird eine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übergeordnete</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Aufgabe/Fragestellung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für</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die gesamte Unterrichtseinheit formuliert. Bei der Themenfindung sind insbesondere der Lebensweltbezug und die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kunstpädagogische</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Bedeutsamkeit zu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berücksichtigen</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Die Funktion einzelner Unterrichtsschritte wird im Hinblick auf die Zielvorstellung der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übergeordneten</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Aufgabe mit den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Schülerinnen</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und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Schülern</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nachvollziehbar </a:t>
            </a:r>
            <a:r>
              <a:rPr lang="de-DE" sz="2400" dirty="0" err="1">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geklärt</a:t>
            </a:r>
            <a:r>
              <a:rPr lang="de-DE" sz="2400" dirty="0">
                <a:solidFill>
                  <a:srgbClr val="000000"/>
                </a:solidFill>
                <a:latin typeface="Avenir Next" panose="020B0503020202020204" pitchFamily="34" charset="0"/>
                <a:ea typeface="Times New Roman" panose="02020603050405020304" pitchFamily="18" charset="0"/>
                <a:cs typeface="Times New Roman" panose="02020603050405020304" pitchFamily="18"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4160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B493C02-14EE-CA4D-8272-70DDCB47A538}"/>
              </a:ext>
            </a:extLst>
          </p:cNvPr>
          <p:cNvSpPr txBox="1"/>
          <p:nvPr/>
        </p:nvSpPr>
        <p:spPr>
          <a:xfrm>
            <a:off x="2798064" y="347472"/>
            <a:ext cx="3446777" cy="584775"/>
          </a:xfrm>
          <a:prstGeom prst="rect">
            <a:avLst/>
          </a:prstGeom>
          <a:noFill/>
        </p:spPr>
        <p:txBody>
          <a:bodyPr wrap="none" rtlCol="0">
            <a:spAutoFit/>
          </a:bodyPr>
          <a:lstStyle/>
          <a:p>
            <a:r>
              <a:rPr lang="de-DE" sz="3200" dirty="0"/>
              <a:t>über den Wolken....</a:t>
            </a:r>
          </a:p>
        </p:txBody>
      </p:sp>
      <p:sp>
        <p:nvSpPr>
          <p:cNvPr id="3" name="Textfeld 2">
            <a:extLst>
              <a:ext uri="{FF2B5EF4-FFF2-40B4-BE49-F238E27FC236}">
                <a16:creationId xmlns:a16="http://schemas.microsoft.com/office/drawing/2014/main" id="{22B6D4F1-CB86-D643-A80A-0AA537F4355D}"/>
              </a:ext>
            </a:extLst>
          </p:cNvPr>
          <p:cNvSpPr txBox="1"/>
          <p:nvPr/>
        </p:nvSpPr>
        <p:spPr>
          <a:xfrm>
            <a:off x="2505456" y="6181344"/>
            <a:ext cx="4413388" cy="369332"/>
          </a:xfrm>
          <a:prstGeom prst="rect">
            <a:avLst/>
          </a:prstGeom>
          <a:noFill/>
        </p:spPr>
        <p:txBody>
          <a:bodyPr wrap="none" rtlCol="0">
            <a:spAutoFit/>
          </a:bodyPr>
          <a:lstStyle/>
          <a:p>
            <a:r>
              <a:rPr lang="de-DE" dirty="0"/>
              <a:t>…..muss die Farbe doch einzufangen sein….?!</a:t>
            </a:r>
          </a:p>
        </p:txBody>
      </p:sp>
      <p:pic>
        <p:nvPicPr>
          <p:cNvPr id="5" name="Grafik 4">
            <a:extLst>
              <a:ext uri="{FF2B5EF4-FFF2-40B4-BE49-F238E27FC236}">
                <a16:creationId xmlns:a16="http://schemas.microsoft.com/office/drawing/2014/main" id="{CF0F1DB1-65BE-9F4E-B344-74A804FD1FCF}"/>
              </a:ext>
            </a:extLst>
          </p:cNvPr>
          <p:cNvPicPr>
            <a:picLocks noChangeAspect="1"/>
          </p:cNvPicPr>
          <p:nvPr/>
        </p:nvPicPr>
        <p:blipFill>
          <a:blip r:embed="rId3"/>
          <a:stretch>
            <a:fillRect/>
          </a:stretch>
        </p:blipFill>
        <p:spPr>
          <a:xfrm>
            <a:off x="1202180" y="1067341"/>
            <a:ext cx="6638544" cy="4978908"/>
          </a:xfrm>
          <a:prstGeom prst="rect">
            <a:avLst/>
          </a:prstGeom>
        </p:spPr>
      </p:pic>
    </p:spTree>
    <p:extLst>
      <p:ext uri="{BB962C8B-B14F-4D97-AF65-F5344CB8AC3E}">
        <p14:creationId xmlns:p14="http://schemas.microsoft.com/office/powerpoint/2010/main" val="3041862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E15C78B1-F6EB-AD4C-8840-3F4154EA5748}"/>
              </a:ext>
            </a:extLst>
          </p:cNvPr>
          <p:cNvSpPr txBox="1"/>
          <p:nvPr/>
        </p:nvSpPr>
        <p:spPr>
          <a:xfrm>
            <a:off x="1330036" y="277092"/>
            <a:ext cx="7287491" cy="6124754"/>
          </a:xfrm>
          <a:prstGeom prst="rect">
            <a:avLst/>
          </a:prstGeom>
          <a:noFill/>
        </p:spPr>
        <p:txBody>
          <a:bodyPr wrap="square" rtlCol="0">
            <a:spAutoFit/>
          </a:bodyPr>
          <a:lstStyle/>
          <a:p>
            <a:endParaRPr lang="de-DE" sz="2800" dirty="0"/>
          </a:p>
          <a:p>
            <a:r>
              <a:rPr lang="de-DE" sz="2800" dirty="0"/>
              <a:t>lasierend                       Grundierung</a:t>
            </a:r>
          </a:p>
          <a:p>
            <a:r>
              <a:rPr lang="de-DE" sz="2800" dirty="0"/>
              <a:t>                   </a:t>
            </a:r>
          </a:p>
          <a:p>
            <a:r>
              <a:rPr lang="de-DE" sz="2800" dirty="0"/>
              <a:t>                     </a:t>
            </a:r>
          </a:p>
          <a:p>
            <a:r>
              <a:rPr lang="de-DE" sz="2800" dirty="0"/>
              <a:t>                                                            lavierend    </a:t>
            </a:r>
          </a:p>
          <a:p>
            <a:r>
              <a:rPr lang="de-DE" sz="2800" dirty="0"/>
              <a:t>                        pastos            </a:t>
            </a:r>
          </a:p>
          <a:p>
            <a:r>
              <a:rPr lang="de-DE" sz="2800" dirty="0"/>
              <a:t>                         </a:t>
            </a:r>
          </a:p>
          <a:p>
            <a:endParaRPr lang="de-DE" sz="2800" dirty="0"/>
          </a:p>
          <a:p>
            <a:r>
              <a:rPr lang="de-DE" sz="2800" dirty="0"/>
              <a:t>                                                  deckend</a:t>
            </a:r>
          </a:p>
          <a:p>
            <a:r>
              <a:rPr lang="de-DE" sz="2800" dirty="0"/>
              <a:t>Schatten</a:t>
            </a:r>
          </a:p>
          <a:p>
            <a:r>
              <a:rPr lang="de-DE" sz="2800" dirty="0"/>
              <a:t>                         </a:t>
            </a:r>
          </a:p>
          <a:p>
            <a:r>
              <a:rPr lang="de-DE" sz="2800" dirty="0"/>
              <a:t>                                  Weißhöhung</a:t>
            </a:r>
          </a:p>
          <a:p>
            <a:r>
              <a:rPr lang="de-DE" sz="2800" dirty="0"/>
              <a:t>                     </a:t>
            </a:r>
          </a:p>
          <a:p>
            <a:r>
              <a:rPr lang="de-DE" sz="2800" dirty="0"/>
              <a:t>   </a:t>
            </a:r>
          </a:p>
        </p:txBody>
      </p:sp>
    </p:spTree>
    <p:extLst>
      <p:ext uri="{BB962C8B-B14F-4D97-AF65-F5344CB8AC3E}">
        <p14:creationId xmlns:p14="http://schemas.microsoft.com/office/powerpoint/2010/main" val="3914338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99A62E0-E042-4946-85F2-3918C90DA719}"/>
              </a:ext>
            </a:extLst>
          </p:cNvPr>
          <p:cNvSpPr txBox="1"/>
          <p:nvPr/>
        </p:nvSpPr>
        <p:spPr>
          <a:xfrm>
            <a:off x="3075709" y="443345"/>
            <a:ext cx="4091056" cy="523220"/>
          </a:xfrm>
          <a:prstGeom prst="rect">
            <a:avLst/>
          </a:prstGeom>
          <a:noFill/>
        </p:spPr>
        <p:txBody>
          <a:bodyPr wrap="none" rtlCol="0">
            <a:spAutoFit/>
          </a:bodyPr>
          <a:lstStyle/>
          <a:p>
            <a:r>
              <a:rPr lang="de-DE" sz="2800" dirty="0"/>
              <a:t>Anna </a:t>
            </a:r>
            <a:r>
              <a:rPr lang="de-DE" sz="2800" dirty="0" err="1"/>
              <a:t>Ancher</a:t>
            </a:r>
            <a:r>
              <a:rPr lang="de-DE" sz="2800" dirty="0"/>
              <a:t>: </a:t>
            </a:r>
            <a:r>
              <a:rPr lang="de-DE" sz="2800" dirty="0" err="1"/>
              <a:t>Sonne&amp;Licht</a:t>
            </a:r>
            <a:endParaRPr lang="de-DE" sz="2800" dirty="0"/>
          </a:p>
        </p:txBody>
      </p:sp>
      <p:pic>
        <p:nvPicPr>
          <p:cNvPr id="4" name="Grafik 3">
            <a:extLst>
              <a:ext uri="{FF2B5EF4-FFF2-40B4-BE49-F238E27FC236}">
                <a16:creationId xmlns:a16="http://schemas.microsoft.com/office/drawing/2014/main" id="{376E2169-322F-0A46-897E-2B6D68100F2A}"/>
              </a:ext>
            </a:extLst>
          </p:cNvPr>
          <p:cNvPicPr>
            <a:picLocks noChangeAspect="1"/>
          </p:cNvPicPr>
          <p:nvPr/>
        </p:nvPicPr>
        <p:blipFill>
          <a:blip r:embed="rId3"/>
          <a:stretch>
            <a:fillRect/>
          </a:stretch>
        </p:blipFill>
        <p:spPr>
          <a:xfrm>
            <a:off x="660643" y="1184563"/>
            <a:ext cx="3810000" cy="3048000"/>
          </a:xfrm>
          <a:prstGeom prst="rect">
            <a:avLst/>
          </a:prstGeom>
        </p:spPr>
      </p:pic>
      <p:pic>
        <p:nvPicPr>
          <p:cNvPr id="6" name="Grafik 5">
            <a:extLst>
              <a:ext uri="{FF2B5EF4-FFF2-40B4-BE49-F238E27FC236}">
                <a16:creationId xmlns:a16="http://schemas.microsoft.com/office/drawing/2014/main" id="{85E53666-E5D6-7240-A02A-BF707BDA91D9}"/>
              </a:ext>
            </a:extLst>
          </p:cNvPr>
          <p:cNvPicPr>
            <a:picLocks noChangeAspect="1"/>
          </p:cNvPicPr>
          <p:nvPr/>
        </p:nvPicPr>
        <p:blipFill>
          <a:blip r:embed="rId4"/>
          <a:stretch>
            <a:fillRect/>
          </a:stretch>
        </p:blipFill>
        <p:spPr>
          <a:xfrm>
            <a:off x="4772891" y="1184563"/>
            <a:ext cx="3810000" cy="3048000"/>
          </a:xfrm>
          <a:prstGeom prst="rect">
            <a:avLst/>
          </a:prstGeom>
        </p:spPr>
      </p:pic>
      <p:pic>
        <p:nvPicPr>
          <p:cNvPr id="8" name="Grafik 7">
            <a:extLst>
              <a:ext uri="{FF2B5EF4-FFF2-40B4-BE49-F238E27FC236}">
                <a16:creationId xmlns:a16="http://schemas.microsoft.com/office/drawing/2014/main" id="{C3B92F73-B8E8-0E4F-8FFE-FD32C09CEDDB}"/>
              </a:ext>
            </a:extLst>
          </p:cNvPr>
          <p:cNvPicPr>
            <a:picLocks noChangeAspect="1"/>
          </p:cNvPicPr>
          <p:nvPr/>
        </p:nvPicPr>
        <p:blipFill>
          <a:blip r:embed="rId5"/>
          <a:stretch>
            <a:fillRect/>
          </a:stretch>
        </p:blipFill>
        <p:spPr>
          <a:xfrm>
            <a:off x="3075709" y="4604449"/>
            <a:ext cx="3103418" cy="1879478"/>
          </a:xfrm>
          <a:prstGeom prst="rect">
            <a:avLst/>
          </a:prstGeom>
        </p:spPr>
      </p:pic>
    </p:spTree>
    <p:extLst>
      <p:ext uri="{BB962C8B-B14F-4D97-AF65-F5344CB8AC3E}">
        <p14:creationId xmlns:p14="http://schemas.microsoft.com/office/powerpoint/2010/main" val="220218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CA7C84A-2A5D-C746-BE3E-07B850661470}"/>
              </a:ext>
            </a:extLst>
          </p:cNvPr>
          <p:cNvPicPr>
            <a:picLocks noChangeAspect="1"/>
          </p:cNvPicPr>
          <p:nvPr/>
        </p:nvPicPr>
        <p:blipFill>
          <a:blip r:embed="rId3"/>
          <a:stretch>
            <a:fillRect/>
          </a:stretch>
        </p:blipFill>
        <p:spPr>
          <a:xfrm>
            <a:off x="4932218" y="609600"/>
            <a:ext cx="3783908" cy="5048568"/>
          </a:xfrm>
          <a:prstGeom prst="rect">
            <a:avLst/>
          </a:prstGeom>
        </p:spPr>
      </p:pic>
      <p:pic>
        <p:nvPicPr>
          <p:cNvPr id="7" name="Grafik 6">
            <a:extLst>
              <a:ext uri="{FF2B5EF4-FFF2-40B4-BE49-F238E27FC236}">
                <a16:creationId xmlns:a16="http://schemas.microsoft.com/office/drawing/2014/main" id="{F5F8F1A4-BDE4-724D-BE5E-EAA6189BD848}"/>
              </a:ext>
            </a:extLst>
          </p:cNvPr>
          <p:cNvPicPr>
            <a:picLocks noChangeAspect="1"/>
          </p:cNvPicPr>
          <p:nvPr/>
        </p:nvPicPr>
        <p:blipFill>
          <a:blip r:embed="rId4"/>
          <a:stretch>
            <a:fillRect/>
          </a:stretch>
        </p:blipFill>
        <p:spPr>
          <a:xfrm>
            <a:off x="600806" y="609600"/>
            <a:ext cx="3721812" cy="5048568"/>
          </a:xfrm>
          <a:prstGeom prst="rect">
            <a:avLst/>
          </a:prstGeom>
        </p:spPr>
      </p:pic>
    </p:spTree>
    <p:extLst>
      <p:ext uri="{BB962C8B-B14F-4D97-AF65-F5344CB8AC3E}">
        <p14:creationId xmlns:p14="http://schemas.microsoft.com/office/powerpoint/2010/main" val="2365354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07BF1D6-0028-3945-8050-4067EF887F66}"/>
              </a:ext>
            </a:extLst>
          </p:cNvPr>
          <p:cNvPicPr>
            <a:picLocks noChangeAspect="1"/>
          </p:cNvPicPr>
          <p:nvPr/>
        </p:nvPicPr>
        <p:blipFill>
          <a:blip r:embed="rId3"/>
          <a:stretch>
            <a:fillRect/>
          </a:stretch>
        </p:blipFill>
        <p:spPr>
          <a:xfrm>
            <a:off x="415635" y="352696"/>
            <a:ext cx="3990109" cy="2846007"/>
          </a:xfrm>
          <a:prstGeom prst="rect">
            <a:avLst/>
          </a:prstGeom>
        </p:spPr>
      </p:pic>
      <p:pic>
        <p:nvPicPr>
          <p:cNvPr id="5" name="Grafik 4">
            <a:extLst>
              <a:ext uri="{FF2B5EF4-FFF2-40B4-BE49-F238E27FC236}">
                <a16:creationId xmlns:a16="http://schemas.microsoft.com/office/drawing/2014/main" id="{EE6D07B2-B35A-1948-A4F5-C12D8E191EA7}"/>
              </a:ext>
            </a:extLst>
          </p:cNvPr>
          <p:cNvPicPr>
            <a:picLocks noChangeAspect="1"/>
          </p:cNvPicPr>
          <p:nvPr/>
        </p:nvPicPr>
        <p:blipFill>
          <a:blip r:embed="rId4"/>
          <a:stretch>
            <a:fillRect/>
          </a:stretch>
        </p:blipFill>
        <p:spPr>
          <a:xfrm>
            <a:off x="415635" y="3602182"/>
            <a:ext cx="4071613" cy="3061853"/>
          </a:xfrm>
          <a:prstGeom prst="rect">
            <a:avLst/>
          </a:prstGeom>
        </p:spPr>
      </p:pic>
      <p:pic>
        <p:nvPicPr>
          <p:cNvPr id="7" name="Grafik 6">
            <a:extLst>
              <a:ext uri="{FF2B5EF4-FFF2-40B4-BE49-F238E27FC236}">
                <a16:creationId xmlns:a16="http://schemas.microsoft.com/office/drawing/2014/main" id="{E7AFFFD1-495E-5340-8344-C51CD28E8719}"/>
              </a:ext>
            </a:extLst>
          </p:cNvPr>
          <p:cNvPicPr>
            <a:picLocks noChangeAspect="1"/>
          </p:cNvPicPr>
          <p:nvPr/>
        </p:nvPicPr>
        <p:blipFill>
          <a:blip r:embed="rId5"/>
          <a:stretch>
            <a:fillRect/>
          </a:stretch>
        </p:blipFill>
        <p:spPr>
          <a:xfrm>
            <a:off x="4699044" y="352696"/>
            <a:ext cx="4105521" cy="6311339"/>
          </a:xfrm>
          <a:prstGeom prst="rect">
            <a:avLst/>
          </a:prstGeom>
        </p:spPr>
      </p:pic>
    </p:spTree>
    <p:extLst>
      <p:ext uri="{BB962C8B-B14F-4D97-AF65-F5344CB8AC3E}">
        <p14:creationId xmlns:p14="http://schemas.microsoft.com/office/powerpoint/2010/main" val="2469316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51D69DC-25DE-2F40-871A-168A12900739}"/>
              </a:ext>
            </a:extLst>
          </p:cNvPr>
          <p:cNvPicPr>
            <a:picLocks noChangeAspect="1"/>
          </p:cNvPicPr>
          <p:nvPr/>
        </p:nvPicPr>
        <p:blipFill>
          <a:blip r:embed="rId3"/>
          <a:stretch>
            <a:fillRect/>
          </a:stretch>
        </p:blipFill>
        <p:spPr>
          <a:xfrm>
            <a:off x="665018" y="710228"/>
            <a:ext cx="7758545" cy="4757853"/>
          </a:xfrm>
          <a:prstGeom prst="rect">
            <a:avLst/>
          </a:prstGeom>
        </p:spPr>
      </p:pic>
      <p:sp>
        <p:nvSpPr>
          <p:cNvPr id="4" name="Textfeld 3">
            <a:extLst>
              <a:ext uri="{FF2B5EF4-FFF2-40B4-BE49-F238E27FC236}">
                <a16:creationId xmlns:a16="http://schemas.microsoft.com/office/drawing/2014/main" id="{9F693DD3-4D78-E44E-B281-A06AF9D11275}"/>
              </a:ext>
            </a:extLst>
          </p:cNvPr>
          <p:cNvSpPr txBox="1"/>
          <p:nvPr/>
        </p:nvSpPr>
        <p:spPr>
          <a:xfrm>
            <a:off x="3269673" y="110836"/>
            <a:ext cx="1515158" cy="369332"/>
          </a:xfrm>
          <a:prstGeom prst="rect">
            <a:avLst/>
          </a:prstGeom>
          <a:noFill/>
        </p:spPr>
        <p:txBody>
          <a:bodyPr wrap="none" rtlCol="0">
            <a:spAutoFit/>
          </a:bodyPr>
          <a:lstStyle/>
          <a:p>
            <a:r>
              <a:rPr lang="de-DE" dirty="0"/>
              <a:t>Claude Monet</a:t>
            </a:r>
          </a:p>
        </p:txBody>
      </p:sp>
    </p:spTree>
    <p:extLst>
      <p:ext uri="{BB962C8B-B14F-4D97-AF65-F5344CB8AC3E}">
        <p14:creationId xmlns:p14="http://schemas.microsoft.com/office/powerpoint/2010/main" val="1946609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C6AFF50-5380-CC4D-A23B-8A7750EFC367}"/>
              </a:ext>
            </a:extLst>
          </p:cNvPr>
          <p:cNvSpPr txBox="1"/>
          <p:nvPr/>
        </p:nvSpPr>
        <p:spPr>
          <a:xfrm>
            <a:off x="1939636" y="831273"/>
            <a:ext cx="184731" cy="1200329"/>
          </a:xfrm>
          <a:prstGeom prst="rect">
            <a:avLst/>
          </a:prstGeom>
          <a:noFill/>
        </p:spPr>
        <p:txBody>
          <a:bodyPr wrap="none" rtlCol="0">
            <a:spAutoFit/>
          </a:bodyPr>
          <a:lstStyle/>
          <a:p>
            <a:endParaRPr lang="de-DE" sz="3600" b="1" dirty="0"/>
          </a:p>
          <a:p>
            <a:endParaRPr lang="de-DE" sz="3600" dirty="0"/>
          </a:p>
        </p:txBody>
      </p:sp>
      <p:sp>
        <p:nvSpPr>
          <p:cNvPr id="3" name="Textfeld 2">
            <a:extLst>
              <a:ext uri="{FF2B5EF4-FFF2-40B4-BE49-F238E27FC236}">
                <a16:creationId xmlns:a16="http://schemas.microsoft.com/office/drawing/2014/main" id="{2DABAA5C-A0FF-B240-A929-840A548FE143}"/>
              </a:ext>
            </a:extLst>
          </p:cNvPr>
          <p:cNvSpPr txBox="1"/>
          <p:nvPr/>
        </p:nvSpPr>
        <p:spPr>
          <a:xfrm>
            <a:off x="637307" y="1139050"/>
            <a:ext cx="8506691" cy="1077218"/>
          </a:xfrm>
          <a:prstGeom prst="rect">
            <a:avLst/>
          </a:prstGeom>
          <a:noFill/>
        </p:spPr>
        <p:txBody>
          <a:bodyPr wrap="square" rtlCol="0">
            <a:spAutoFit/>
          </a:bodyPr>
          <a:lstStyle/>
          <a:p>
            <a:r>
              <a:rPr lang="de-DE" sz="3200" dirty="0"/>
              <a:t>Welche Aspekte können für </a:t>
            </a:r>
            <a:r>
              <a:rPr lang="de-DE" sz="3200" dirty="0" err="1"/>
              <a:t>Sus</a:t>
            </a:r>
            <a:r>
              <a:rPr lang="de-DE" sz="3200" dirty="0"/>
              <a:t> interessant sein?</a:t>
            </a:r>
          </a:p>
          <a:p>
            <a:r>
              <a:rPr lang="de-DE" sz="3200" dirty="0"/>
              <a:t>                     (Problematisierung)</a:t>
            </a:r>
          </a:p>
        </p:txBody>
      </p:sp>
      <p:sp>
        <p:nvSpPr>
          <p:cNvPr id="4" name="Textfeld 3">
            <a:extLst>
              <a:ext uri="{FF2B5EF4-FFF2-40B4-BE49-F238E27FC236}">
                <a16:creationId xmlns:a16="http://schemas.microsoft.com/office/drawing/2014/main" id="{60839CCD-90EC-2F4F-A174-E94CDFF8E246}"/>
              </a:ext>
            </a:extLst>
          </p:cNvPr>
          <p:cNvSpPr txBox="1"/>
          <p:nvPr/>
        </p:nvSpPr>
        <p:spPr>
          <a:xfrm>
            <a:off x="1175769" y="3292641"/>
            <a:ext cx="7272760" cy="461665"/>
          </a:xfrm>
          <a:prstGeom prst="rect">
            <a:avLst/>
          </a:prstGeom>
          <a:noFill/>
        </p:spPr>
        <p:txBody>
          <a:bodyPr wrap="none" rtlCol="0">
            <a:spAutoFit/>
          </a:bodyPr>
          <a:lstStyle/>
          <a:p>
            <a:r>
              <a:rPr lang="de-DE" sz="2400" dirty="0"/>
              <a:t>Bildorientierung- Kunstorientierung- Subjektorientierung</a:t>
            </a:r>
            <a:endParaRPr lang="de-DE" dirty="0"/>
          </a:p>
        </p:txBody>
      </p:sp>
      <p:sp>
        <p:nvSpPr>
          <p:cNvPr id="6" name="Textfeld 5">
            <a:extLst>
              <a:ext uri="{FF2B5EF4-FFF2-40B4-BE49-F238E27FC236}">
                <a16:creationId xmlns:a16="http://schemas.microsoft.com/office/drawing/2014/main" id="{1D48B1F3-A678-FA4C-9702-1F2DAF96A6F4}"/>
              </a:ext>
            </a:extLst>
          </p:cNvPr>
          <p:cNvSpPr txBox="1"/>
          <p:nvPr/>
        </p:nvSpPr>
        <p:spPr>
          <a:xfrm>
            <a:off x="2606855" y="5200011"/>
            <a:ext cx="4479111" cy="461665"/>
          </a:xfrm>
          <a:prstGeom prst="rect">
            <a:avLst/>
          </a:prstGeom>
          <a:noFill/>
        </p:spPr>
        <p:txBody>
          <a:bodyPr wrap="none" rtlCol="0">
            <a:spAutoFit/>
          </a:bodyPr>
          <a:lstStyle/>
          <a:p>
            <a:r>
              <a:rPr lang="de-DE" sz="2400" dirty="0"/>
              <a:t>Rezeption – Produktion </a:t>
            </a:r>
            <a:r>
              <a:rPr lang="de-DE" sz="2400"/>
              <a:t>- Reflexion</a:t>
            </a:r>
            <a:endParaRPr lang="de-DE" sz="2400" dirty="0"/>
          </a:p>
        </p:txBody>
      </p:sp>
    </p:spTree>
    <p:extLst>
      <p:ext uri="{BB962C8B-B14F-4D97-AF65-F5344CB8AC3E}">
        <p14:creationId xmlns:p14="http://schemas.microsoft.com/office/powerpoint/2010/main" val="265377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page24image2505949648">
            <a:extLst>
              <a:ext uri="{FF2B5EF4-FFF2-40B4-BE49-F238E27FC236}">
                <a16:creationId xmlns:a16="http://schemas.microsoft.com/office/drawing/2014/main" id="{37926346-058A-AA48-998C-4BE47FDF6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990" y="857250"/>
            <a:ext cx="4960788" cy="4957516"/>
          </a:xfrm>
          <a:prstGeom prst="rect">
            <a:avLst/>
          </a:prstGeom>
          <a:solidFill>
            <a:schemeClr val="accent2"/>
          </a:solidFill>
          <a:extLst/>
        </p:spPr>
      </p:pic>
      <p:sp>
        <p:nvSpPr>
          <p:cNvPr id="3" name="Textfeld 2">
            <a:extLst>
              <a:ext uri="{FF2B5EF4-FFF2-40B4-BE49-F238E27FC236}">
                <a16:creationId xmlns:a16="http://schemas.microsoft.com/office/drawing/2014/main" id="{1D8D4275-3DA6-A645-9199-CCAC285A8579}"/>
              </a:ext>
            </a:extLst>
          </p:cNvPr>
          <p:cNvSpPr txBox="1"/>
          <p:nvPr/>
        </p:nvSpPr>
        <p:spPr>
          <a:xfrm>
            <a:off x="6023778" y="2368689"/>
            <a:ext cx="3116630" cy="1338828"/>
          </a:xfrm>
          <a:prstGeom prst="rect">
            <a:avLst/>
          </a:prstGeom>
          <a:noFill/>
        </p:spPr>
        <p:txBody>
          <a:bodyPr wrap="square" rtlCol="0">
            <a:spAutoFit/>
          </a:bodyPr>
          <a:lstStyle/>
          <a:p>
            <a:r>
              <a:rPr lang="de-DE" sz="1350" dirty="0"/>
              <a:t>Die AF</a:t>
            </a:r>
          </a:p>
          <a:p>
            <a:r>
              <a:rPr lang="de-DE" sz="1350" b="1" dirty="0"/>
              <a:t>Zeichnen</a:t>
            </a:r>
          </a:p>
          <a:p>
            <a:r>
              <a:rPr lang="de-DE" sz="1350" b="1" dirty="0"/>
              <a:t>Grafik</a:t>
            </a:r>
          </a:p>
          <a:p>
            <a:r>
              <a:rPr lang="de-DE" sz="1350" b="1" dirty="0"/>
              <a:t>Malerei</a:t>
            </a:r>
          </a:p>
          <a:p>
            <a:r>
              <a:rPr lang="de-DE" sz="1350" b="1" dirty="0"/>
              <a:t>Plastik &amp; Installation</a:t>
            </a:r>
          </a:p>
          <a:p>
            <a:r>
              <a:rPr lang="de-DE" sz="1350" dirty="0"/>
              <a:t>werden im Schwerpunkt behandelt</a:t>
            </a:r>
          </a:p>
        </p:txBody>
      </p:sp>
    </p:spTree>
    <p:extLst>
      <p:ext uri="{BB962C8B-B14F-4D97-AF65-F5344CB8AC3E}">
        <p14:creationId xmlns:p14="http://schemas.microsoft.com/office/powerpoint/2010/main" val="3088527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184301" y="3483945"/>
            <a:ext cx="184666" cy="369332"/>
          </a:xfrm>
          <a:prstGeom prst="rect">
            <a:avLst/>
          </a:prstGeom>
          <a:noFill/>
        </p:spPr>
        <p:txBody>
          <a:bodyPr wrap="none" rtlCol="0">
            <a:spAutoFit/>
          </a:bodyPr>
          <a:lstStyle/>
          <a:p>
            <a:endParaRPr lang="de-DE" dirty="0"/>
          </a:p>
        </p:txBody>
      </p:sp>
      <p:pic>
        <p:nvPicPr>
          <p:cNvPr id="3" name="Grafik 2">
            <a:extLst>
              <a:ext uri="{FF2B5EF4-FFF2-40B4-BE49-F238E27FC236}">
                <a16:creationId xmlns:a16="http://schemas.microsoft.com/office/drawing/2014/main" id="{2350F9B4-1116-A645-BDE7-8D1613C6E216}"/>
              </a:ext>
            </a:extLst>
          </p:cNvPr>
          <p:cNvPicPr>
            <a:picLocks noChangeAspect="1"/>
          </p:cNvPicPr>
          <p:nvPr/>
        </p:nvPicPr>
        <p:blipFill>
          <a:blip r:embed="rId3"/>
          <a:stretch>
            <a:fillRect/>
          </a:stretch>
        </p:blipFill>
        <p:spPr>
          <a:xfrm>
            <a:off x="2073572" y="1180562"/>
            <a:ext cx="5245395" cy="5345430"/>
          </a:xfrm>
          <a:prstGeom prst="rect">
            <a:avLst/>
          </a:prstGeom>
        </p:spPr>
      </p:pic>
      <p:sp>
        <p:nvSpPr>
          <p:cNvPr id="5" name="Textfeld 4">
            <a:extLst>
              <a:ext uri="{FF2B5EF4-FFF2-40B4-BE49-F238E27FC236}">
                <a16:creationId xmlns:a16="http://schemas.microsoft.com/office/drawing/2014/main" id="{7FB63024-B39F-FA4C-9927-56D0DCE754C6}"/>
              </a:ext>
            </a:extLst>
          </p:cNvPr>
          <p:cNvSpPr txBox="1"/>
          <p:nvPr/>
        </p:nvSpPr>
        <p:spPr>
          <a:xfrm>
            <a:off x="2583031" y="461095"/>
            <a:ext cx="4226478" cy="461665"/>
          </a:xfrm>
          <a:prstGeom prst="rect">
            <a:avLst/>
          </a:prstGeom>
          <a:noFill/>
        </p:spPr>
        <p:txBody>
          <a:bodyPr wrap="none" rtlCol="0">
            <a:spAutoFit/>
          </a:bodyPr>
          <a:lstStyle/>
          <a:p>
            <a:r>
              <a:rPr lang="de-DE" sz="2400" dirty="0"/>
              <a:t>Diego Velazquez, „Las  </a:t>
            </a:r>
            <a:r>
              <a:rPr lang="de-DE" sz="2400" dirty="0" err="1"/>
              <a:t>Meninas</a:t>
            </a:r>
            <a:r>
              <a:rPr lang="de-DE" sz="2400" dirty="0"/>
              <a:t>“</a:t>
            </a:r>
          </a:p>
        </p:txBody>
      </p:sp>
    </p:spTree>
    <p:extLst>
      <p:ext uri="{BB962C8B-B14F-4D97-AF65-F5344CB8AC3E}">
        <p14:creationId xmlns:p14="http://schemas.microsoft.com/office/powerpoint/2010/main" val="2002552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descr="Caspar_David_Friedrich_-_The_Tree_of_Crows_-_WGA82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3509" y="986382"/>
            <a:ext cx="5861277" cy="4689021"/>
          </a:xfrm>
          <a:prstGeom prst="rect">
            <a:avLst/>
          </a:prstGeom>
        </p:spPr>
      </p:pic>
      <p:sp>
        <p:nvSpPr>
          <p:cNvPr id="2" name="Textfeld 1">
            <a:extLst>
              <a:ext uri="{FF2B5EF4-FFF2-40B4-BE49-F238E27FC236}">
                <a16:creationId xmlns:a16="http://schemas.microsoft.com/office/drawing/2014/main" id="{BC8B6F6A-0808-2E43-A1FE-AF4F97B83B41}"/>
              </a:ext>
            </a:extLst>
          </p:cNvPr>
          <p:cNvSpPr txBox="1"/>
          <p:nvPr/>
        </p:nvSpPr>
        <p:spPr>
          <a:xfrm>
            <a:off x="3032137" y="249382"/>
            <a:ext cx="3444020" cy="523220"/>
          </a:xfrm>
          <a:prstGeom prst="rect">
            <a:avLst/>
          </a:prstGeom>
          <a:noFill/>
        </p:spPr>
        <p:txBody>
          <a:bodyPr wrap="none" rtlCol="0">
            <a:spAutoFit/>
          </a:bodyPr>
          <a:lstStyle/>
          <a:p>
            <a:r>
              <a:rPr lang="de-DE" sz="2800" dirty="0"/>
              <a:t>Caspar David Friedrich</a:t>
            </a:r>
          </a:p>
        </p:txBody>
      </p:sp>
    </p:spTree>
    <p:extLst>
      <p:ext uri="{BB962C8B-B14F-4D97-AF65-F5344CB8AC3E}">
        <p14:creationId xmlns:p14="http://schemas.microsoft.com/office/powerpoint/2010/main" val="1018146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stretch>
            <a:fillRect/>
          </a:stretch>
        </p:blipFill>
        <p:spPr>
          <a:xfrm>
            <a:off x="2050472" y="777920"/>
            <a:ext cx="5390239" cy="5734127"/>
          </a:xfrm>
          <a:prstGeom prst="rect">
            <a:avLst/>
          </a:prstGeom>
        </p:spPr>
      </p:pic>
      <p:sp>
        <p:nvSpPr>
          <p:cNvPr id="2" name="Textfeld 1">
            <a:extLst>
              <a:ext uri="{FF2B5EF4-FFF2-40B4-BE49-F238E27FC236}">
                <a16:creationId xmlns:a16="http://schemas.microsoft.com/office/drawing/2014/main" id="{A53014FE-3474-C24F-AE8F-51FFAC8BBD4F}"/>
              </a:ext>
            </a:extLst>
          </p:cNvPr>
          <p:cNvSpPr txBox="1"/>
          <p:nvPr/>
        </p:nvSpPr>
        <p:spPr>
          <a:xfrm>
            <a:off x="3715501" y="143864"/>
            <a:ext cx="2060179" cy="523220"/>
          </a:xfrm>
          <a:prstGeom prst="rect">
            <a:avLst/>
          </a:prstGeom>
          <a:noFill/>
        </p:spPr>
        <p:txBody>
          <a:bodyPr wrap="none" rtlCol="0">
            <a:spAutoFit/>
          </a:bodyPr>
          <a:lstStyle/>
          <a:p>
            <a:r>
              <a:rPr lang="de-DE" sz="2800" dirty="0"/>
              <a:t>Henri Martin</a:t>
            </a:r>
          </a:p>
        </p:txBody>
      </p:sp>
    </p:spTree>
    <p:extLst>
      <p:ext uri="{BB962C8B-B14F-4D97-AF65-F5344CB8AC3E}">
        <p14:creationId xmlns:p14="http://schemas.microsoft.com/office/powerpoint/2010/main" val="934357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538A330-FBBF-264E-A64B-5D2F6A174F54}"/>
              </a:ext>
            </a:extLst>
          </p:cNvPr>
          <p:cNvSpPr/>
          <p:nvPr/>
        </p:nvSpPr>
        <p:spPr>
          <a:xfrm>
            <a:off x="858981" y="584814"/>
            <a:ext cx="7481455" cy="2308324"/>
          </a:xfrm>
          <a:prstGeom prst="rect">
            <a:avLst/>
          </a:prstGeom>
        </p:spPr>
        <p:txBody>
          <a:bodyPr wrap="square">
            <a:spAutoFit/>
          </a:bodyPr>
          <a:lstStyle/>
          <a:p>
            <a:r>
              <a:rPr lang="de-DE" dirty="0">
                <a:latin typeface="Arial" panose="020B0604020202020204" pitchFamily="34" charset="0"/>
                <a:cs typeface="Arial" panose="020B0604020202020204" pitchFamily="34" charset="0"/>
              </a:rPr>
              <a:t>Die freie weiße Unergründlichkeit, die Unendlichkeit liegt vor euch“ </a:t>
            </a:r>
          </a:p>
          <a:p>
            <a:endParaRPr lang="de-DE" dirty="0">
              <a:latin typeface="Arial" panose="020B0604020202020204" pitchFamily="34" charset="0"/>
              <a:cs typeface="Arial" panose="020B0604020202020204" pitchFamily="34" charset="0"/>
            </a:endParaRPr>
          </a:p>
          <a:p>
            <a:r>
              <a:rPr lang="de-DE" dirty="0"/>
              <a:t>„Wenn die Denkgewohnheit verschwunden sein wird, in Bildern das Abbild von </a:t>
            </a:r>
            <a:r>
              <a:rPr lang="de-DE" dirty="0" err="1"/>
              <a:t>Winkelchen</a:t>
            </a:r>
            <a:r>
              <a:rPr lang="de-DE" dirty="0"/>
              <a:t> der Natur, von Madonnen und schamhaften Venusgeschöpfen zu sehen, dann werden wir ein reines Produkt der Malerei erblicken."</a:t>
            </a: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Kasimir </a:t>
            </a:r>
            <a:r>
              <a:rPr lang="de-DE" dirty="0" err="1">
                <a:latin typeface="Arial" panose="020B0604020202020204" pitchFamily="34" charset="0"/>
                <a:cs typeface="Arial" panose="020B0604020202020204" pitchFamily="34" charset="0"/>
              </a:rPr>
              <a:t>Malewitsch</a:t>
            </a:r>
            <a:r>
              <a:rPr lang="de-DE" dirty="0">
                <a:latin typeface="Arial" panose="020B0604020202020204" pitchFamily="34" charset="0"/>
                <a:cs typeface="Arial" panose="020B0604020202020204" pitchFamily="34" charset="0"/>
              </a:rPr>
              <a:t> 1919</a:t>
            </a:r>
          </a:p>
          <a:p>
            <a:br>
              <a:rPr lang="de-DE" dirty="0">
                <a:latin typeface="Arial" panose="020B0604020202020204" pitchFamily="34" charset="0"/>
                <a:cs typeface="Arial" panose="020B0604020202020204" pitchFamily="34" charset="0"/>
              </a:rPr>
            </a:br>
            <a:endParaRPr lang="de-DE"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B809DCF6-8070-DF47-B4F0-3E416D71F009}"/>
              </a:ext>
            </a:extLst>
          </p:cNvPr>
          <p:cNvPicPr>
            <a:picLocks noChangeAspect="1"/>
          </p:cNvPicPr>
          <p:nvPr/>
        </p:nvPicPr>
        <p:blipFill>
          <a:blip r:embed="rId3"/>
          <a:stretch>
            <a:fillRect/>
          </a:stretch>
        </p:blipFill>
        <p:spPr>
          <a:xfrm>
            <a:off x="1911926" y="2582720"/>
            <a:ext cx="5375564" cy="4025899"/>
          </a:xfrm>
          <a:prstGeom prst="rect">
            <a:avLst/>
          </a:prstGeom>
        </p:spPr>
      </p:pic>
    </p:spTree>
    <p:extLst>
      <p:ext uri="{BB962C8B-B14F-4D97-AF65-F5344CB8AC3E}">
        <p14:creationId xmlns:p14="http://schemas.microsoft.com/office/powerpoint/2010/main" val="4233135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B68B6D4-7955-724A-A927-2DED33C7B509}"/>
              </a:ext>
            </a:extLst>
          </p:cNvPr>
          <p:cNvPicPr>
            <a:picLocks noChangeAspect="1"/>
          </p:cNvPicPr>
          <p:nvPr/>
        </p:nvPicPr>
        <p:blipFill>
          <a:blip r:embed="rId3"/>
          <a:stretch>
            <a:fillRect/>
          </a:stretch>
        </p:blipFill>
        <p:spPr>
          <a:xfrm>
            <a:off x="725055" y="637309"/>
            <a:ext cx="2540000" cy="3200400"/>
          </a:xfrm>
          <a:prstGeom prst="rect">
            <a:avLst/>
          </a:prstGeom>
        </p:spPr>
      </p:pic>
      <p:pic>
        <p:nvPicPr>
          <p:cNvPr id="3" name="Grafik 2">
            <a:extLst>
              <a:ext uri="{FF2B5EF4-FFF2-40B4-BE49-F238E27FC236}">
                <a16:creationId xmlns:a16="http://schemas.microsoft.com/office/drawing/2014/main" id="{E68DF43D-9399-9C4F-A1BC-C546E29F75A9}"/>
              </a:ext>
            </a:extLst>
          </p:cNvPr>
          <p:cNvPicPr>
            <a:picLocks noChangeAspect="1"/>
          </p:cNvPicPr>
          <p:nvPr/>
        </p:nvPicPr>
        <p:blipFill>
          <a:blip r:embed="rId4"/>
          <a:stretch>
            <a:fillRect/>
          </a:stretch>
        </p:blipFill>
        <p:spPr>
          <a:xfrm>
            <a:off x="5937828" y="422275"/>
            <a:ext cx="2463800" cy="3289300"/>
          </a:xfrm>
          <a:prstGeom prst="rect">
            <a:avLst/>
          </a:prstGeom>
        </p:spPr>
      </p:pic>
      <p:pic>
        <p:nvPicPr>
          <p:cNvPr id="4" name="Grafik 3">
            <a:extLst>
              <a:ext uri="{FF2B5EF4-FFF2-40B4-BE49-F238E27FC236}">
                <a16:creationId xmlns:a16="http://schemas.microsoft.com/office/drawing/2014/main" id="{C27E4D2F-B516-5043-8F78-3999D305AC0A}"/>
              </a:ext>
            </a:extLst>
          </p:cNvPr>
          <p:cNvPicPr>
            <a:picLocks noChangeAspect="1"/>
          </p:cNvPicPr>
          <p:nvPr/>
        </p:nvPicPr>
        <p:blipFill>
          <a:blip r:embed="rId5"/>
          <a:stretch>
            <a:fillRect/>
          </a:stretch>
        </p:blipFill>
        <p:spPr>
          <a:xfrm>
            <a:off x="3096492" y="383426"/>
            <a:ext cx="2648527" cy="3840364"/>
          </a:xfrm>
          <a:prstGeom prst="rect">
            <a:avLst/>
          </a:prstGeom>
        </p:spPr>
      </p:pic>
      <p:pic>
        <p:nvPicPr>
          <p:cNvPr id="5" name="Grafik 4">
            <a:extLst>
              <a:ext uri="{FF2B5EF4-FFF2-40B4-BE49-F238E27FC236}">
                <a16:creationId xmlns:a16="http://schemas.microsoft.com/office/drawing/2014/main" id="{85B9E6C5-FDE5-154C-84DE-B35B08E14663}"/>
              </a:ext>
            </a:extLst>
          </p:cNvPr>
          <p:cNvPicPr>
            <a:picLocks noChangeAspect="1"/>
          </p:cNvPicPr>
          <p:nvPr/>
        </p:nvPicPr>
        <p:blipFill>
          <a:blip r:embed="rId6"/>
          <a:stretch>
            <a:fillRect/>
          </a:stretch>
        </p:blipFill>
        <p:spPr>
          <a:xfrm>
            <a:off x="674255" y="3125355"/>
            <a:ext cx="2590800" cy="3136900"/>
          </a:xfrm>
          <a:prstGeom prst="rect">
            <a:avLst/>
          </a:prstGeom>
        </p:spPr>
      </p:pic>
      <p:pic>
        <p:nvPicPr>
          <p:cNvPr id="6" name="Grafik 5">
            <a:extLst>
              <a:ext uri="{FF2B5EF4-FFF2-40B4-BE49-F238E27FC236}">
                <a16:creationId xmlns:a16="http://schemas.microsoft.com/office/drawing/2014/main" id="{047B7E16-113C-3D42-9C1F-AB6CFED2CB3D}"/>
              </a:ext>
            </a:extLst>
          </p:cNvPr>
          <p:cNvPicPr>
            <a:picLocks noChangeAspect="1"/>
          </p:cNvPicPr>
          <p:nvPr/>
        </p:nvPicPr>
        <p:blipFill>
          <a:blip r:embed="rId7"/>
          <a:stretch>
            <a:fillRect/>
          </a:stretch>
        </p:blipFill>
        <p:spPr>
          <a:xfrm>
            <a:off x="5212773" y="2407805"/>
            <a:ext cx="3556000" cy="2286000"/>
          </a:xfrm>
          <a:prstGeom prst="rect">
            <a:avLst/>
          </a:prstGeom>
        </p:spPr>
      </p:pic>
      <p:pic>
        <p:nvPicPr>
          <p:cNvPr id="7" name="Grafik 6">
            <a:extLst>
              <a:ext uri="{FF2B5EF4-FFF2-40B4-BE49-F238E27FC236}">
                <a16:creationId xmlns:a16="http://schemas.microsoft.com/office/drawing/2014/main" id="{AEE4DE28-8CA0-DB40-8337-E3FAF842C2BA}"/>
              </a:ext>
            </a:extLst>
          </p:cNvPr>
          <p:cNvPicPr>
            <a:picLocks noChangeAspect="1"/>
          </p:cNvPicPr>
          <p:nvPr/>
        </p:nvPicPr>
        <p:blipFill>
          <a:blip r:embed="rId8"/>
          <a:stretch>
            <a:fillRect/>
          </a:stretch>
        </p:blipFill>
        <p:spPr>
          <a:xfrm>
            <a:off x="3571587" y="4031441"/>
            <a:ext cx="4732482" cy="2366241"/>
          </a:xfrm>
          <a:prstGeom prst="rect">
            <a:avLst/>
          </a:prstGeom>
        </p:spPr>
      </p:pic>
    </p:spTree>
    <p:extLst>
      <p:ext uri="{BB962C8B-B14F-4D97-AF65-F5344CB8AC3E}">
        <p14:creationId xmlns:p14="http://schemas.microsoft.com/office/powerpoint/2010/main" val="507595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936749" y="4873963"/>
            <a:ext cx="5254625" cy="1477328"/>
          </a:xfrm>
          <a:prstGeom prst="rect">
            <a:avLst/>
          </a:prstGeom>
        </p:spPr>
        <p:txBody>
          <a:bodyPr wrap="square">
            <a:spAutoFit/>
          </a:bodyPr>
          <a:lstStyle/>
          <a:p>
            <a:pPr algn="ctr"/>
            <a:r>
              <a:rPr lang="de-DE" dirty="0"/>
              <a:t>Als </a:t>
            </a:r>
            <a:r>
              <a:rPr lang="de-DE" dirty="0" err="1"/>
              <a:t>Oehlen</a:t>
            </a:r>
            <a:r>
              <a:rPr lang="de-DE" dirty="0"/>
              <a:t> begann, sich mit Malerei zu beschäftigen, wurde ihr Tod vorausgesagt. Seither stellt er sie auf den Prüfstand, nutzt die sprichwörtliche Freiheit der Kunst, um zwischen subjektivem Ausdruck und Werbungsästhetik schroff hin- und herzupendeln.</a:t>
            </a:r>
          </a:p>
        </p:txBody>
      </p:sp>
      <p:pic>
        <p:nvPicPr>
          <p:cNvPr id="4" name="Bild 3"/>
          <p:cNvPicPr>
            <a:picLocks noChangeAspect="1"/>
          </p:cNvPicPr>
          <p:nvPr/>
        </p:nvPicPr>
        <p:blipFill>
          <a:blip r:embed="rId3"/>
          <a:stretch>
            <a:fillRect/>
          </a:stretch>
        </p:blipFill>
        <p:spPr>
          <a:xfrm>
            <a:off x="920750" y="714375"/>
            <a:ext cx="7445374" cy="3667125"/>
          </a:xfrm>
          <a:prstGeom prst="rect">
            <a:avLst/>
          </a:prstGeom>
        </p:spPr>
      </p:pic>
      <p:sp>
        <p:nvSpPr>
          <p:cNvPr id="5" name="Textfeld 4"/>
          <p:cNvSpPr txBox="1"/>
          <p:nvPr/>
        </p:nvSpPr>
        <p:spPr>
          <a:xfrm>
            <a:off x="3571875" y="333375"/>
            <a:ext cx="2142531" cy="369332"/>
          </a:xfrm>
          <a:prstGeom prst="rect">
            <a:avLst/>
          </a:prstGeom>
          <a:noFill/>
        </p:spPr>
        <p:txBody>
          <a:bodyPr wrap="square" rtlCol="0">
            <a:spAutoFit/>
          </a:bodyPr>
          <a:lstStyle/>
          <a:p>
            <a:pPr algn="ctr"/>
            <a:r>
              <a:rPr lang="de-DE" dirty="0"/>
              <a:t>Albert </a:t>
            </a:r>
            <a:r>
              <a:rPr lang="de-DE" dirty="0" err="1"/>
              <a:t>Oehlen</a:t>
            </a:r>
            <a:endParaRPr lang="de-DE" dirty="0"/>
          </a:p>
        </p:txBody>
      </p:sp>
    </p:spTree>
    <p:extLst>
      <p:ext uri="{BB962C8B-B14F-4D97-AF65-F5344CB8AC3E}">
        <p14:creationId xmlns:p14="http://schemas.microsoft.com/office/powerpoint/2010/main" val="3698572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stretch>
            <a:fillRect/>
          </a:stretch>
        </p:blipFill>
        <p:spPr>
          <a:xfrm>
            <a:off x="228600" y="952499"/>
            <a:ext cx="8680583" cy="5492751"/>
          </a:xfrm>
          <a:prstGeom prst="rect">
            <a:avLst/>
          </a:prstGeom>
        </p:spPr>
      </p:pic>
      <p:sp>
        <p:nvSpPr>
          <p:cNvPr id="4" name="Textfeld 3"/>
          <p:cNvSpPr txBox="1"/>
          <p:nvPr/>
        </p:nvSpPr>
        <p:spPr>
          <a:xfrm>
            <a:off x="3810000" y="365125"/>
            <a:ext cx="1664000" cy="369332"/>
          </a:xfrm>
          <a:prstGeom prst="rect">
            <a:avLst/>
          </a:prstGeom>
          <a:noFill/>
        </p:spPr>
        <p:txBody>
          <a:bodyPr wrap="none" rtlCol="0">
            <a:spAutoFit/>
          </a:bodyPr>
          <a:lstStyle/>
          <a:p>
            <a:r>
              <a:rPr lang="de-DE" dirty="0"/>
              <a:t>Werner Büttner</a:t>
            </a:r>
          </a:p>
        </p:txBody>
      </p:sp>
    </p:spTree>
    <p:extLst>
      <p:ext uri="{BB962C8B-B14F-4D97-AF65-F5344CB8AC3E}">
        <p14:creationId xmlns:p14="http://schemas.microsoft.com/office/powerpoint/2010/main" val="3726628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714750" y="349250"/>
            <a:ext cx="2147305" cy="369332"/>
          </a:xfrm>
          <a:prstGeom prst="rect">
            <a:avLst/>
          </a:prstGeom>
          <a:noFill/>
        </p:spPr>
        <p:txBody>
          <a:bodyPr wrap="none" rtlCol="0">
            <a:spAutoFit/>
          </a:bodyPr>
          <a:lstStyle/>
          <a:p>
            <a:pPr algn="ctr"/>
            <a:r>
              <a:rPr lang="de-DE" dirty="0"/>
              <a:t>Martin Kippenberger</a:t>
            </a:r>
          </a:p>
        </p:txBody>
      </p:sp>
      <p:pic>
        <p:nvPicPr>
          <p:cNvPr id="4" name="Bild 3"/>
          <p:cNvPicPr>
            <a:picLocks noChangeAspect="1"/>
          </p:cNvPicPr>
          <p:nvPr/>
        </p:nvPicPr>
        <p:blipFill>
          <a:blip r:embed="rId3"/>
          <a:stretch>
            <a:fillRect/>
          </a:stretch>
        </p:blipFill>
        <p:spPr>
          <a:xfrm>
            <a:off x="0" y="1625600"/>
            <a:ext cx="9144000" cy="3600805"/>
          </a:xfrm>
          <a:prstGeom prst="rect">
            <a:avLst/>
          </a:prstGeom>
        </p:spPr>
      </p:pic>
    </p:spTree>
    <p:extLst>
      <p:ext uri="{BB962C8B-B14F-4D97-AF65-F5344CB8AC3E}">
        <p14:creationId xmlns:p14="http://schemas.microsoft.com/office/powerpoint/2010/main" val="2140061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EB23EC5-CCE0-3E4D-9A30-F83E5C9DA575}"/>
              </a:ext>
            </a:extLst>
          </p:cNvPr>
          <p:cNvPicPr>
            <a:picLocks noChangeAspect="1"/>
          </p:cNvPicPr>
          <p:nvPr/>
        </p:nvPicPr>
        <p:blipFill>
          <a:blip r:embed="rId3"/>
          <a:stretch>
            <a:fillRect/>
          </a:stretch>
        </p:blipFill>
        <p:spPr>
          <a:xfrm>
            <a:off x="713232" y="1620581"/>
            <a:ext cx="2958846" cy="3694877"/>
          </a:xfrm>
          <a:prstGeom prst="rect">
            <a:avLst/>
          </a:prstGeom>
        </p:spPr>
      </p:pic>
      <p:pic>
        <p:nvPicPr>
          <p:cNvPr id="4" name="Grafik 3">
            <a:extLst>
              <a:ext uri="{FF2B5EF4-FFF2-40B4-BE49-F238E27FC236}">
                <a16:creationId xmlns:a16="http://schemas.microsoft.com/office/drawing/2014/main" id="{5338A447-4403-3949-B3BF-68F1A9BADFA0}"/>
              </a:ext>
            </a:extLst>
          </p:cNvPr>
          <p:cNvPicPr>
            <a:picLocks noChangeAspect="1"/>
          </p:cNvPicPr>
          <p:nvPr/>
        </p:nvPicPr>
        <p:blipFill>
          <a:blip r:embed="rId4"/>
          <a:stretch>
            <a:fillRect/>
          </a:stretch>
        </p:blipFill>
        <p:spPr>
          <a:xfrm>
            <a:off x="4004993" y="1620581"/>
            <a:ext cx="4731913" cy="3694877"/>
          </a:xfrm>
          <a:prstGeom prst="rect">
            <a:avLst/>
          </a:prstGeom>
        </p:spPr>
      </p:pic>
      <p:sp>
        <p:nvSpPr>
          <p:cNvPr id="5" name="Textfeld 4">
            <a:extLst>
              <a:ext uri="{FF2B5EF4-FFF2-40B4-BE49-F238E27FC236}">
                <a16:creationId xmlns:a16="http://schemas.microsoft.com/office/drawing/2014/main" id="{C44DEBE1-8343-944F-A210-ED39E754EBAC}"/>
              </a:ext>
            </a:extLst>
          </p:cNvPr>
          <p:cNvSpPr txBox="1"/>
          <p:nvPr/>
        </p:nvSpPr>
        <p:spPr>
          <a:xfrm>
            <a:off x="3035808" y="493776"/>
            <a:ext cx="2305311" cy="461665"/>
          </a:xfrm>
          <a:prstGeom prst="rect">
            <a:avLst/>
          </a:prstGeom>
          <a:noFill/>
        </p:spPr>
        <p:txBody>
          <a:bodyPr wrap="none" rtlCol="0">
            <a:spAutoFit/>
          </a:bodyPr>
          <a:lstStyle/>
          <a:p>
            <a:r>
              <a:rPr lang="de-DE" sz="2400" dirty="0"/>
              <a:t>Katharina </a:t>
            </a:r>
            <a:r>
              <a:rPr lang="de-DE" sz="2400" dirty="0" err="1"/>
              <a:t>Grosse</a:t>
            </a:r>
            <a:endParaRPr lang="de-DE" sz="2400" dirty="0"/>
          </a:p>
        </p:txBody>
      </p:sp>
    </p:spTree>
    <p:extLst>
      <p:ext uri="{BB962C8B-B14F-4D97-AF65-F5344CB8AC3E}">
        <p14:creationId xmlns:p14="http://schemas.microsoft.com/office/powerpoint/2010/main" val="3824006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8063CF1-3649-DB49-97C5-5144FA6671FE}"/>
              </a:ext>
            </a:extLst>
          </p:cNvPr>
          <p:cNvSpPr txBox="1"/>
          <p:nvPr/>
        </p:nvSpPr>
        <p:spPr>
          <a:xfrm>
            <a:off x="3931920" y="658368"/>
            <a:ext cx="1406154" cy="461665"/>
          </a:xfrm>
          <a:prstGeom prst="rect">
            <a:avLst/>
          </a:prstGeom>
          <a:noFill/>
        </p:spPr>
        <p:txBody>
          <a:bodyPr wrap="none" rtlCol="0">
            <a:spAutoFit/>
          </a:bodyPr>
          <a:lstStyle/>
          <a:p>
            <a:r>
              <a:rPr lang="de-DE" sz="2400" dirty="0"/>
              <a:t>Julia Benz</a:t>
            </a:r>
          </a:p>
        </p:txBody>
      </p:sp>
      <p:pic>
        <p:nvPicPr>
          <p:cNvPr id="4" name="Grafik 3">
            <a:extLst>
              <a:ext uri="{FF2B5EF4-FFF2-40B4-BE49-F238E27FC236}">
                <a16:creationId xmlns:a16="http://schemas.microsoft.com/office/drawing/2014/main" id="{A0D97BDB-CA77-2C43-A53B-5A129713BB80}"/>
              </a:ext>
            </a:extLst>
          </p:cNvPr>
          <p:cNvPicPr>
            <a:picLocks noChangeAspect="1"/>
          </p:cNvPicPr>
          <p:nvPr/>
        </p:nvPicPr>
        <p:blipFill>
          <a:blip r:embed="rId3"/>
          <a:stretch>
            <a:fillRect/>
          </a:stretch>
        </p:blipFill>
        <p:spPr>
          <a:xfrm>
            <a:off x="1578148" y="4010041"/>
            <a:ext cx="2956459" cy="2111756"/>
          </a:xfrm>
          <a:prstGeom prst="rect">
            <a:avLst/>
          </a:prstGeom>
        </p:spPr>
      </p:pic>
      <p:pic>
        <p:nvPicPr>
          <p:cNvPr id="5" name="Grafik 4">
            <a:extLst>
              <a:ext uri="{FF2B5EF4-FFF2-40B4-BE49-F238E27FC236}">
                <a16:creationId xmlns:a16="http://schemas.microsoft.com/office/drawing/2014/main" id="{EB5EC678-3EF0-FF4B-845C-7D4D83078DC1}"/>
              </a:ext>
            </a:extLst>
          </p:cNvPr>
          <p:cNvPicPr>
            <a:picLocks noChangeAspect="1"/>
          </p:cNvPicPr>
          <p:nvPr/>
        </p:nvPicPr>
        <p:blipFill>
          <a:blip r:embed="rId4"/>
          <a:stretch>
            <a:fillRect/>
          </a:stretch>
        </p:blipFill>
        <p:spPr>
          <a:xfrm>
            <a:off x="4773168" y="3760987"/>
            <a:ext cx="2918678" cy="2609864"/>
          </a:xfrm>
          <a:prstGeom prst="rect">
            <a:avLst/>
          </a:prstGeom>
        </p:spPr>
      </p:pic>
      <p:pic>
        <p:nvPicPr>
          <p:cNvPr id="6" name="Grafik 5">
            <a:extLst>
              <a:ext uri="{FF2B5EF4-FFF2-40B4-BE49-F238E27FC236}">
                <a16:creationId xmlns:a16="http://schemas.microsoft.com/office/drawing/2014/main" id="{D4ED9A4D-0AFA-4F45-930E-5DCA1C1B4A84}"/>
              </a:ext>
            </a:extLst>
          </p:cNvPr>
          <p:cNvPicPr>
            <a:picLocks noChangeAspect="1"/>
          </p:cNvPicPr>
          <p:nvPr/>
        </p:nvPicPr>
        <p:blipFill>
          <a:blip r:embed="rId5"/>
          <a:stretch>
            <a:fillRect/>
          </a:stretch>
        </p:blipFill>
        <p:spPr>
          <a:xfrm>
            <a:off x="1578148" y="1319940"/>
            <a:ext cx="6113698" cy="2241140"/>
          </a:xfrm>
          <a:prstGeom prst="rect">
            <a:avLst/>
          </a:prstGeom>
        </p:spPr>
      </p:pic>
    </p:spTree>
    <p:extLst>
      <p:ext uri="{BB962C8B-B14F-4D97-AF65-F5344CB8AC3E}">
        <p14:creationId xmlns:p14="http://schemas.microsoft.com/office/powerpoint/2010/main" val="1607005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96F143B-2DEB-964E-9BE3-6F69CB04CFE3}"/>
              </a:ext>
            </a:extLst>
          </p:cNvPr>
          <p:cNvPicPr>
            <a:picLocks noChangeAspect="1"/>
          </p:cNvPicPr>
          <p:nvPr/>
        </p:nvPicPr>
        <p:blipFill>
          <a:blip r:embed="rId3"/>
          <a:stretch>
            <a:fillRect/>
          </a:stretch>
        </p:blipFill>
        <p:spPr>
          <a:xfrm>
            <a:off x="1128047" y="277092"/>
            <a:ext cx="6739602" cy="6359236"/>
          </a:xfrm>
          <a:prstGeom prst="rect">
            <a:avLst/>
          </a:prstGeom>
        </p:spPr>
      </p:pic>
    </p:spTree>
    <p:extLst>
      <p:ext uri="{BB962C8B-B14F-4D97-AF65-F5344CB8AC3E}">
        <p14:creationId xmlns:p14="http://schemas.microsoft.com/office/powerpoint/2010/main" val="1271887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36625" y="460375"/>
            <a:ext cx="7620000" cy="1200328"/>
          </a:xfrm>
          <a:prstGeom prst="rect">
            <a:avLst/>
          </a:prstGeom>
        </p:spPr>
        <p:txBody>
          <a:bodyPr wrap="square">
            <a:spAutoFit/>
          </a:bodyPr>
          <a:lstStyle/>
          <a:p>
            <a:pPr algn="ctr"/>
            <a:r>
              <a:rPr lang="de-DE" sz="2400" b="1" dirty="0"/>
              <a:t>Ausdruck schaffen an den Grenzen des Erkennbaren</a:t>
            </a:r>
          </a:p>
          <a:p>
            <a:pPr algn="ctr"/>
            <a:endParaRPr lang="de-DE" sz="2400" dirty="0"/>
          </a:p>
          <a:p>
            <a:pPr algn="ctr"/>
            <a:endParaRPr lang="de-DE" sz="2400" dirty="0"/>
          </a:p>
        </p:txBody>
      </p:sp>
      <p:pic>
        <p:nvPicPr>
          <p:cNvPr id="6" name="Bild 5"/>
          <p:cNvPicPr>
            <a:picLocks noChangeAspect="1"/>
          </p:cNvPicPr>
          <p:nvPr/>
        </p:nvPicPr>
        <p:blipFill>
          <a:blip r:embed="rId3"/>
          <a:stretch>
            <a:fillRect/>
          </a:stretch>
        </p:blipFill>
        <p:spPr>
          <a:xfrm>
            <a:off x="363703" y="1272776"/>
            <a:ext cx="4133540" cy="5059186"/>
          </a:xfrm>
          <a:prstGeom prst="rect">
            <a:avLst/>
          </a:prstGeom>
        </p:spPr>
      </p:pic>
      <p:pic>
        <p:nvPicPr>
          <p:cNvPr id="3" name="Grafik 2">
            <a:extLst>
              <a:ext uri="{FF2B5EF4-FFF2-40B4-BE49-F238E27FC236}">
                <a16:creationId xmlns:a16="http://schemas.microsoft.com/office/drawing/2014/main" id="{AC35FAAE-34E9-F94A-AE62-C9FC687B44CE}"/>
              </a:ext>
            </a:extLst>
          </p:cNvPr>
          <p:cNvPicPr>
            <a:picLocks noChangeAspect="1"/>
          </p:cNvPicPr>
          <p:nvPr/>
        </p:nvPicPr>
        <p:blipFill>
          <a:blip r:embed="rId4"/>
          <a:stretch>
            <a:fillRect/>
          </a:stretch>
        </p:blipFill>
        <p:spPr>
          <a:xfrm>
            <a:off x="4754880" y="1272776"/>
            <a:ext cx="3857158" cy="5117290"/>
          </a:xfrm>
          <a:prstGeom prst="rect">
            <a:avLst/>
          </a:prstGeom>
        </p:spPr>
      </p:pic>
      <p:sp>
        <p:nvSpPr>
          <p:cNvPr id="4" name="Textfeld 3">
            <a:extLst>
              <a:ext uri="{FF2B5EF4-FFF2-40B4-BE49-F238E27FC236}">
                <a16:creationId xmlns:a16="http://schemas.microsoft.com/office/drawing/2014/main" id="{DF7AD5DA-6BE2-B44D-9F41-96507133B119}"/>
              </a:ext>
            </a:extLst>
          </p:cNvPr>
          <p:cNvSpPr txBox="1"/>
          <p:nvPr/>
        </p:nvSpPr>
        <p:spPr>
          <a:xfrm>
            <a:off x="3352800" y="0"/>
            <a:ext cx="2571997" cy="369332"/>
          </a:xfrm>
          <a:prstGeom prst="rect">
            <a:avLst/>
          </a:prstGeom>
          <a:noFill/>
        </p:spPr>
        <p:txBody>
          <a:bodyPr wrap="square" rtlCol="0">
            <a:spAutoFit/>
          </a:bodyPr>
          <a:lstStyle/>
          <a:p>
            <a:r>
              <a:rPr lang="de-DE" dirty="0"/>
              <a:t>Gesine Englert</a:t>
            </a:r>
          </a:p>
        </p:txBody>
      </p:sp>
    </p:spTree>
    <p:extLst>
      <p:ext uri="{BB962C8B-B14F-4D97-AF65-F5344CB8AC3E}">
        <p14:creationId xmlns:p14="http://schemas.microsoft.com/office/powerpoint/2010/main" val="3499428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591178" y="437978"/>
            <a:ext cx="1681244" cy="369332"/>
          </a:xfrm>
          <a:prstGeom prst="rect">
            <a:avLst/>
          </a:prstGeom>
          <a:noFill/>
        </p:spPr>
        <p:txBody>
          <a:bodyPr wrap="none" rtlCol="0">
            <a:spAutoFit/>
          </a:bodyPr>
          <a:lstStyle/>
          <a:p>
            <a:r>
              <a:rPr lang="de-DE" dirty="0"/>
              <a:t>Gerhard Richter</a:t>
            </a:r>
          </a:p>
        </p:txBody>
      </p:sp>
      <p:pic>
        <p:nvPicPr>
          <p:cNvPr id="5" name="Bild 4"/>
          <p:cNvPicPr>
            <a:picLocks noChangeAspect="1"/>
          </p:cNvPicPr>
          <p:nvPr/>
        </p:nvPicPr>
        <p:blipFill>
          <a:blip r:embed="rId3"/>
          <a:stretch>
            <a:fillRect/>
          </a:stretch>
        </p:blipFill>
        <p:spPr>
          <a:xfrm>
            <a:off x="2955101" y="1216927"/>
            <a:ext cx="3161579" cy="3951973"/>
          </a:xfrm>
          <a:prstGeom prst="rect">
            <a:avLst/>
          </a:prstGeom>
        </p:spPr>
      </p:pic>
      <p:sp>
        <p:nvSpPr>
          <p:cNvPr id="7" name="Textfeld 6"/>
          <p:cNvSpPr txBox="1"/>
          <p:nvPr/>
        </p:nvSpPr>
        <p:spPr>
          <a:xfrm>
            <a:off x="1391067" y="5693709"/>
            <a:ext cx="6743653" cy="646331"/>
          </a:xfrm>
          <a:prstGeom prst="rect">
            <a:avLst/>
          </a:prstGeom>
          <a:noFill/>
        </p:spPr>
        <p:txBody>
          <a:bodyPr wrap="square" rtlCol="0">
            <a:spAutoFit/>
          </a:bodyPr>
          <a:lstStyle/>
          <a:p>
            <a:pPr algn="ctr"/>
            <a:r>
              <a:rPr lang="de-DE" dirty="0"/>
              <a:t>Das Ranking der Top-100-Gegenwartskünstler vom Kunstkompass 2021 wird auch in diesem Jahr von Gerhard Richter angeführt. </a:t>
            </a:r>
          </a:p>
        </p:txBody>
      </p:sp>
    </p:spTree>
    <p:extLst>
      <p:ext uri="{BB962C8B-B14F-4D97-AF65-F5344CB8AC3E}">
        <p14:creationId xmlns:p14="http://schemas.microsoft.com/office/powerpoint/2010/main" val="2522177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Gerhard-Richter-A-B-Still-Detail-1986-747x4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42" y="873847"/>
            <a:ext cx="8334416" cy="5141046"/>
          </a:xfrm>
          <a:prstGeom prst="rect">
            <a:avLst/>
          </a:prstGeom>
        </p:spPr>
      </p:pic>
    </p:spTree>
    <p:extLst>
      <p:ext uri="{BB962C8B-B14F-4D97-AF65-F5344CB8AC3E}">
        <p14:creationId xmlns:p14="http://schemas.microsoft.com/office/powerpoint/2010/main" val="1652761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10000" y="619125"/>
            <a:ext cx="1501358" cy="369332"/>
          </a:xfrm>
          <a:prstGeom prst="rect">
            <a:avLst/>
          </a:prstGeom>
          <a:noFill/>
        </p:spPr>
        <p:txBody>
          <a:bodyPr wrap="none" rtlCol="0">
            <a:spAutoFit/>
          </a:bodyPr>
          <a:lstStyle/>
          <a:p>
            <a:r>
              <a:rPr lang="de-DE" dirty="0"/>
              <a:t>Daniel Richter</a:t>
            </a:r>
          </a:p>
        </p:txBody>
      </p:sp>
      <p:pic>
        <p:nvPicPr>
          <p:cNvPr id="4" name="Bild 3"/>
          <p:cNvPicPr>
            <a:picLocks noChangeAspect="1"/>
          </p:cNvPicPr>
          <p:nvPr/>
        </p:nvPicPr>
        <p:blipFill>
          <a:blip r:embed="rId3"/>
          <a:stretch>
            <a:fillRect/>
          </a:stretch>
        </p:blipFill>
        <p:spPr>
          <a:xfrm>
            <a:off x="809626" y="1365250"/>
            <a:ext cx="7709110" cy="5080001"/>
          </a:xfrm>
          <a:prstGeom prst="rect">
            <a:avLst/>
          </a:prstGeom>
        </p:spPr>
      </p:pic>
    </p:spTree>
    <p:extLst>
      <p:ext uri="{BB962C8B-B14F-4D97-AF65-F5344CB8AC3E}">
        <p14:creationId xmlns:p14="http://schemas.microsoft.com/office/powerpoint/2010/main" val="1191670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C1D88AF9-0892-2747-BFDF-D04AAF2EB944}"/>
              </a:ext>
            </a:extLst>
          </p:cNvPr>
          <p:cNvSpPr txBox="1"/>
          <p:nvPr/>
        </p:nvSpPr>
        <p:spPr>
          <a:xfrm>
            <a:off x="3785616" y="402336"/>
            <a:ext cx="1283749" cy="369332"/>
          </a:xfrm>
          <a:prstGeom prst="rect">
            <a:avLst/>
          </a:prstGeom>
          <a:noFill/>
        </p:spPr>
        <p:txBody>
          <a:bodyPr wrap="none" rtlCol="0">
            <a:spAutoFit/>
          </a:bodyPr>
          <a:lstStyle/>
          <a:p>
            <a:r>
              <a:rPr lang="de-DE" dirty="0"/>
              <a:t>Rudi </a:t>
            </a:r>
            <a:r>
              <a:rPr lang="de-DE" dirty="0" err="1"/>
              <a:t>Kargus</a:t>
            </a:r>
            <a:endParaRPr lang="de-DE" dirty="0"/>
          </a:p>
        </p:txBody>
      </p:sp>
      <p:pic>
        <p:nvPicPr>
          <p:cNvPr id="3" name="Bild 3" descr="rudi-kargus-3.jpg">
            <a:extLst>
              <a:ext uri="{FF2B5EF4-FFF2-40B4-BE49-F238E27FC236}">
                <a16:creationId xmlns:a16="http://schemas.microsoft.com/office/drawing/2014/main" id="{70D3F5A0-CDB4-9949-9D73-8C02A7600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049" y="4261104"/>
            <a:ext cx="3589097" cy="1903734"/>
          </a:xfrm>
          <a:prstGeom prst="rect">
            <a:avLst/>
          </a:prstGeom>
        </p:spPr>
      </p:pic>
      <p:pic>
        <p:nvPicPr>
          <p:cNvPr id="4" name="Bild 1" descr="csm_Infight.jpg">
            <a:extLst>
              <a:ext uri="{FF2B5EF4-FFF2-40B4-BE49-F238E27FC236}">
                <a16:creationId xmlns:a16="http://schemas.microsoft.com/office/drawing/2014/main" id="{BB647292-5FED-A841-AC2B-CEDC68547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049" y="872816"/>
            <a:ext cx="6420882" cy="3046411"/>
          </a:xfrm>
          <a:prstGeom prst="rect">
            <a:avLst/>
          </a:prstGeom>
        </p:spPr>
      </p:pic>
      <p:pic>
        <p:nvPicPr>
          <p:cNvPr id="5" name="Bild 2" descr="Gorgre.jpg">
            <a:extLst>
              <a:ext uri="{FF2B5EF4-FFF2-40B4-BE49-F238E27FC236}">
                <a16:creationId xmlns:a16="http://schemas.microsoft.com/office/drawing/2014/main" id="{4DFF41F3-B7C4-7E40-9C85-44B1D359B4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365" y="4197167"/>
            <a:ext cx="2852819" cy="1967671"/>
          </a:xfrm>
          <a:prstGeom prst="rect">
            <a:avLst/>
          </a:prstGeom>
        </p:spPr>
      </p:pic>
    </p:spTree>
    <p:extLst>
      <p:ext uri="{BB962C8B-B14F-4D97-AF65-F5344CB8AC3E}">
        <p14:creationId xmlns:p14="http://schemas.microsoft.com/office/powerpoint/2010/main" val="2504596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4032194-6053-EF48-8D43-58766C48882B}"/>
              </a:ext>
            </a:extLst>
          </p:cNvPr>
          <p:cNvSpPr txBox="1"/>
          <p:nvPr/>
        </p:nvSpPr>
        <p:spPr>
          <a:xfrm>
            <a:off x="3685309" y="526473"/>
            <a:ext cx="1731436" cy="369332"/>
          </a:xfrm>
          <a:prstGeom prst="rect">
            <a:avLst/>
          </a:prstGeom>
          <a:noFill/>
        </p:spPr>
        <p:txBody>
          <a:bodyPr wrap="none" rtlCol="0">
            <a:spAutoFit/>
          </a:bodyPr>
          <a:lstStyle/>
          <a:p>
            <a:r>
              <a:rPr lang="de-DE" dirty="0"/>
              <a:t>Charlotte </a:t>
            </a:r>
            <a:r>
              <a:rPr lang="de-DE" dirty="0" err="1"/>
              <a:t>Keates</a:t>
            </a:r>
            <a:endParaRPr lang="de-DE" dirty="0"/>
          </a:p>
        </p:txBody>
      </p:sp>
      <p:pic>
        <p:nvPicPr>
          <p:cNvPr id="3" name="Grafik 2">
            <a:extLst>
              <a:ext uri="{FF2B5EF4-FFF2-40B4-BE49-F238E27FC236}">
                <a16:creationId xmlns:a16="http://schemas.microsoft.com/office/drawing/2014/main" id="{946A2F6A-D078-A34C-BB73-23B8A0A6A536}"/>
              </a:ext>
            </a:extLst>
          </p:cNvPr>
          <p:cNvPicPr>
            <a:picLocks noChangeAspect="1"/>
          </p:cNvPicPr>
          <p:nvPr/>
        </p:nvPicPr>
        <p:blipFill>
          <a:blip r:embed="rId3"/>
          <a:stretch>
            <a:fillRect/>
          </a:stretch>
        </p:blipFill>
        <p:spPr>
          <a:xfrm>
            <a:off x="1052945" y="895805"/>
            <a:ext cx="7569544" cy="5705544"/>
          </a:xfrm>
          <a:prstGeom prst="rect">
            <a:avLst/>
          </a:prstGeom>
        </p:spPr>
      </p:pic>
    </p:spTree>
    <p:extLst>
      <p:ext uri="{BB962C8B-B14F-4D97-AF65-F5344CB8AC3E}">
        <p14:creationId xmlns:p14="http://schemas.microsoft.com/office/powerpoint/2010/main" val="2833725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9F0F7E3-4D15-384C-8855-53539C0D8C38}"/>
              </a:ext>
            </a:extLst>
          </p:cNvPr>
          <p:cNvPicPr>
            <a:picLocks noChangeAspect="1"/>
          </p:cNvPicPr>
          <p:nvPr/>
        </p:nvPicPr>
        <p:blipFill>
          <a:blip r:embed="rId2"/>
          <a:stretch>
            <a:fillRect/>
          </a:stretch>
        </p:blipFill>
        <p:spPr>
          <a:xfrm>
            <a:off x="609601" y="1029393"/>
            <a:ext cx="3878695" cy="4654434"/>
          </a:xfrm>
          <a:prstGeom prst="rect">
            <a:avLst/>
          </a:prstGeom>
        </p:spPr>
      </p:pic>
      <p:pic>
        <p:nvPicPr>
          <p:cNvPr id="3" name="Grafik 2">
            <a:extLst>
              <a:ext uri="{FF2B5EF4-FFF2-40B4-BE49-F238E27FC236}">
                <a16:creationId xmlns:a16="http://schemas.microsoft.com/office/drawing/2014/main" id="{177E77EB-5F0E-CE48-8371-A88FF11D036A}"/>
              </a:ext>
            </a:extLst>
          </p:cNvPr>
          <p:cNvPicPr>
            <a:picLocks noChangeAspect="1"/>
          </p:cNvPicPr>
          <p:nvPr/>
        </p:nvPicPr>
        <p:blipFill>
          <a:blip r:embed="rId3"/>
          <a:stretch>
            <a:fillRect/>
          </a:stretch>
        </p:blipFill>
        <p:spPr>
          <a:xfrm>
            <a:off x="4841152" y="1029393"/>
            <a:ext cx="3914921" cy="4654434"/>
          </a:xfrm>
          <a:prstGeom prst="rect">
            <a:avLst/>
          </a:prstGeom>
        </p:spPr>
      </p:pic>
    </p:spTree>
    <p:extLst>
      <p:ext uri="{BB962C8B-B14F-4D97-AF65-F5344CB8AC3E}">
        <p14:creationId xmlns:p14="http://schemas.microsoft.com/office/powerpoint/2010/main" val="251015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3B95DC2-1BE4-9A48-872C-CA21733F414C}"/>
              </a:ext>
            </a:extLst>
          </p:cNvPr>
          <p:cNvPicPr>
            <a:picLocks noChangeAspect="1"/>
          </p:cNvPicPr>
          <p:nvPr/>
        </p:nvPicPr>
        <p:blipFill>
          <a:blip r:embed="rId2"/>
          <a:stretch>
            <a:fillRect/>
          </a:stretch>
        </p:blipFill>
        <p:spPr>
          <a:xfrm>
            <a:off x="554180" y="992406"/>
            <a:ext cx="3909199" cy="5311412"/>
          </a:xfrm>
          <a:prstGeom prst="rect">
            <a:avLst/>
          </a:prstGeom>
        </p:spPr>
      </p:pic>
      <p:pic>
        <p:nvPicPr>
          <p:cNvPr id="3" name="Grafik 2">
            <a:extLst>
              <a:ext uri="{FF2B5EF4-FFF2-40B4-BE49-F238E27FC236}">
                <a16:creationId xmlns:a16="http://schemas.microsoft.com/office/drawing/2014/main" id="{C69A5493-7BDF-3544-92C6-5E86A5ACDD23}"/>
              </a:ext>
            </a:extLst>
          </p:cNvPr>
          <p:cNvPicPr>
            <a:picLocks noChangeAspect="1"/>
          </p:cNvPicPr>
          <p:nvPr/>
        </p:nvPicPr>
        <p:blipFill>
          <a:blip r:embed="rId3"/>
          <a:stretch>
            <a:fillRect/>
          </a:stretch>
        </p:blipFill>
        <p:spPr>
          <a:xfrm>
            <a:off x="4645983" y="992405"/>
            <a:ext cx="3495872" cy="5020467"/>
          </a:xfrm>
          <a:prstGeom prst="rect">
            <a:avLst/>
          </a:prstGeom>
        </p:spPr>
      </p:pic>
      <p:sp>
        <p:nvSpPr>
          <p:cNvPr id="4" name="Textfeld 3">
            <a:extLst>
              <a:ext uri="{FF2B5EF4-FFF2-40B4-BE49-F238E27FC236}">
                <a16:creationId xmlns:a16="http://schemas.microsoft.com/office/drawing/2014/main" id="{4CFE6414-6C34-D14B-B018-707C923127E7}"/>
              </a:ext>
            </a:extLst>
          </p:cNvPr>
          <p:cNvSpPr txBox="1"/>
          <p:nvPr/>
        </p:nvSpPr>
        <p:spPr>
          <a:xfrm>
            <a:off x="4350327" y="277091"/>
            <a:ext cx="2016129" cy="369332"/>
          </a:xfrm>
          <a:prstGeom prst="rect">
            <a:avLst/>
          </a:prstGeom>
          <a:noFill/>
        </p:spPr>
        <p:txBody>
          <a:bodyPr wrap="none" rtlCol="0">
            <a:spAutoFit/>
          </a:bodyPr>
          <a:lstStyle/>
          <a:p>
            <a:r>
              <a:rPr lang="de-DE" dirty="0"/>
              <a:t>Mamma Andersson</a:t>
            </a:r>
          </a:p>
        </p:txBody>
      </p:sp>
    </p:spTree>
    <p:extLst>
      <p:ext uri="{BB962C8B-B14F-4D97-AF65-F5344CB8AC3E}">
        <p14:creationId xmlns:p14="http://schemas.microsoft.com/office/powerpoint/2010/main" val="2871259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1A33D42-DE6B-874E-A449-9C993650967F}"/>
              </a:ext>
            </a:extLst>
          </p:cNvPr>
          <p:cNvPicPr>
            <a:picLocks noChangeAspect="1"/>
          </p:cNvPicPr>
          <p:nvPr/>
        </p:nvPicPr>
        <p:blipFill>
          <a:blip r:embed="rId2"/>
          <a:stretch>
            <a:fillRect/>
          </a:stretch>
        </p:blipFill>
        <p:spPr>
          <a:xfrm>
            <a:off x="648075" y="1302327"/>
            <a:ext cx="3103496" cy="3961246"/>
          </a:xfrm>
          <a:prstGeom prst="rect">
            <a:avLst/>
          </a:prstGeom>
        </p:spPr>
      </p:pic>
      <p:pic>
        <p:nvPicPr>
          <p:cNvPr id="3" name="Grafik 2">
            <a:extLst>
              <a:ext uri="{FF2B5EF4-FFF2-40B4-BE49-F238E27FC236}">
                <a16:creationId xmlns:a16="http://schemas.microsoft.com/office/drawing/2014/main" id="{0AD7DAE5-F857-B043-93F1-9BFC6BF23C22}"/>
              </a:ext>
            </a:extLst>
          </p:cNvPr>
          <p:cNvPicPr>
            <a:picLocks noChangeAspect="1"/>
          </p:cNvPicPr>
          <p:nvPr/>
        </p:nvPicPr>
        <p:blipFill>
          <a:blip r:embed="rId3"/>
          <a:stretch>
            <a:fillRect/>
          </a:stretch>
        </p:blipFill>
        <p:spPr>
          <a:xfrm>
            <a:off x="4017818" y="1438403"/>
            <a:ext cx="4566574" cy="3825170"/>
          </a:xfrm>
          <a:prstGeom prst="rect">
            <a:avLst/>
          </a:prstGeom>
        </p:spPr>
      </p:pic>
      <p:sp>
        <p:nvSpPr>
          <p:cNvPr id="4" name="Textfeld 3">
            <a:extLst>
              <a:ext uri="{FF2B5EF4-FFF2-40B4-BE49-F238E27FC236}">
                <a16:creationId xmlns:a16="http://schemas.microsoft.com/office/drawing/2014/main" id="{6F749BA5-1BE0-144D-9948-7713EF92D329}"/>
              </a:ext>
            </a:extLst>
          </p:cNvPr>
          <p:cNvSpPr txBox="1"/>
          <p:nvPr/>
        </p:nvSpPr>
        <p:spPr>
          <a:xfrm>
            <a:off x="3380509" y="304800"/>
            <a:ext cx="1938929" cy="369332"/>
          </a:xfrm>
          <a:prstGeom prst="rect">
            <a:avLst/>
          </a:prstGeom>
          <a:noFill/>
        </p:spPr>
        <p:txBody>
          <a:bodyPr wrap="none" rtlCol="0">
            <a:spAutoFit/>
          </a:bodyPr>
          <a:lstStyle/>
          <a:p>
            <a:r>
              <a:rPr lang="de-DE" dirty="0"/>
              <a:t>Matthias </a:t>
            </a:r>
            <a:r>
              <a:rPr lang="de-DE" dirty="0" err="1"/>
              <a:t>Weischer</a:t>
            </a:r>
            <a:endParaRPr lang="de-DE" dirty="0"/>
          </a:p>
        </p:txBody>
      </p:sp>
    </p:spTree>
    <p:extLst>
      <p:ext uri="{BB962C8B-B14F-4D97-AF65-F5344CB8AC3E}">
        <p14:creationId xmlns:p14="http://schemas.microsoft.com/office/powerpoint/2010/main" val="3741887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2FF9CB9-E26C-6346-8EC6-50A2B1D3C66C}"/>
              </a:ext>
            </a:extLst>
          </p:cNvPr>
          <p:cNvSpPr txBox="1"/>
          <p:nvPr/>
        </p:nvSpPr>
        <p:spPr>
          <a:xfrm>
            <a:off x="1230193" y="1991986"/>
            <a:ext cx="3409588" cy="2308324"/>
          </a:xfrm>
          <a:prstGeom prst="rect">
            <a:avLst/>
          </a:prstGeom>
          <a:noFill/>
        </p:spPr>
        <p:txBody>
          <a:bodyPr wrap="none" rtlCol="0">
            <a:spAutoFit/>
          </a:bodyPr>
          <a:lstStyle/>
          <a:p>
            <a:r>
              <a:rPr lang="de-DE" sz="3600" dirty="0"/>
              <a:t>Farbauftrag</a:t>
            </a:r>
          </a:p>
          <a:p>
            <a:endParaRPr lang="de-DE" sz="3600" dirty="0"/>
          </a:p>
          <a:p>
            <a:endParaRPr lang="de-DE" sz="3600" dirty="0"/>
          </a:p>
          <a:p>
            <a:r>
              <a:rPr lang="de-DE" sz="3600" dirty="0"/>
              <a:t>                   Kolorit</a:t>
            </a:r>
          </a:p>
        </p:txBody>
      </p:sp>
      <p:sp>
        <p:nvSpPr>
          <p:cNvPr id="3" name="Textfeld 2">
            <a:extLst>
              <a:ext uri="{FF2B5EF4-FFF2-40B4-BE49-F238E27FC236}">
                <a16:creationId xmlns:a16="http://schemas.microsoft.com/office/drawing/2014/main" id="{46649775-0E16-EF43-A911-A03E78911107}"/>
              </a:ext>
            </a:extLst>
          </p:cNvPr>
          <p:cNvSpPr txBox="1"/>
          <p:nvPr/>
        </p:nvSpPr>
        <p:spPr>
          <a:xfrm>
            <a:off x="2466109" y="969818"/>
            <a:ext cx="3817071" cy="584775"/>
          </a:xfrm>
          <a:prstGeom prst="rect">
            <a:avLst/>
          </a:prstGeom>
          <a:noFill/>
        </p:spPr>
        <p:txBody>
          <a:bodyPr wrap="none" rtlCol="0">
            <a:spAutoFit/>
          </a:bodyPr>
          <a:lstStyle/>
          <a:p>
            <a:r>
              <a:rPr lang="de-DE" dirty="0"/>
              <a:t>                             </a:t>
            </a:r>
            <a:r>
              <a:rPr lang="de-DE" sz="3200" dirty="0"/>
              <a:t>Farbkontrast</a:t>
            </a:r>
          </a:p>
        </p:txBody>
      </p:sp>
      <p:sp>
        <p:nvSpPr>
          <p:cNvPr id="4" name="Textfeld 3">
            <a:extLst>
              <a:ext uri="{FF2B5EF4-FFF2-40B4-BE49-F238E27FC236}">
                <a16:creationId xmlns:a16="http://schemas.microsoft.com/office/drawing/2014/main" id="{877E18C6-BB93-3A40-99A6-26D22D8666FA}"/>
              </a:ext>
            </a:extLst>
          </p:cNvPr>
          <p:cNvSpPr txBox="1"/>
          <p:nvPr/>
        </p:nvSpPr>
        <p:spPr>
          <a:xfrm>
            <a:off x="1163782" y="5264727"/>
            <a:ext cx="1868973" cy="523220"/>
          </a:xfrm>
          <a:prstGeom prst="rect">
            <a:avLst/>
          </a:prstGeom>
          <a:noFill/>
        </p:spPr>
        <p:txBody>
          <a:bodyPr wrap="none" rtlCol="0">
            <a:spAutoFit/>
          </a:bodyPr>
          <a:lstStyle/>
          <a:p>
            <a:r>
              <a:rPr lang="de-DE" sz="2800" dirty="0"/>
              <a:t>Abstraktion</a:t>
            </a:r>
          </a:p>
        </p:txBody>
      </p:sp>
      <p:sp>
        <p:nvSpPr>
          <p:cNvPr id="6" name="Textfeld 5">
            <a:extLst>
              <a:ext uri="{FF2B5EF4-FFF2-40B4-BE49-F238E27FC236}">
                <a16:creationId xmlns:a16="http://schemas.microsoft.com/office/drawing/2014/main" id="{133A33BA-2B89-9946-B971-329E491AFA36}"/>
              </a:ext>
            </a:extLst>
          </p:cNvPr>
          <p:cNvSpPr txBox="1"/>
          <p:nvPr/>
        </p:nvSpPr>
        <p:spPr>
          <a:xfrm>
            <a:off x="5514109" y="2622928"/>
            <a:ext cx="1645416" cy="523220"/>
          </a:xfrm>
          <a:prstGeom prst="rect">
            <a:avLst/>
          </a:prstGeom>
          <a:noFill/>
        </p:spPr>
        <p:txBody>
          <a:bodyPr wrap="square" rtlCol="0">
            <a:spAutoFit/>
          </a:bodyPr>
          <a:lstStyle/>
          <a:p>
            <a:r>
              <a:rPr lang="de-DE" sz="2800" dirty="0"/>
              <a:t>Grisaille</a:t>
            </a:r>
          </a:p>
        </p:txBody>
      </p:sp>
      <p:sp>
        <p:nvSpPr>
          <p:cNvPr id="7" name="Textfeld 6">
            <a:extLst>
              <a:ext uri="{FF2B5EF4-FFF2-40B4-BE49-F238E27FC236}">
                <a16:creationId xmlns:a16="http://schemas.microsoft.com/office/drawing/2014/main" id="{D3208DFF-0C63-9645-A8E9-055952313744}"/>
              </a:ext>
            </a:extLst>
          </p:cNvPr>
          <p:cNvSpPr txBox="1"/>
          <p:nvPr/>
        </p:nvSpPr>
        <p:spPr>
          <a:xfrm>
            <a:off x="5126182" y="5403273"/>
            <a:ext cx="1589987" cy="523220"/>
          </a:xfrm>
          <a:prstGeom prst="rect">
            <a:avLst/>
          </a:prstGeom>
          <a:noFill/>
        </p:spPr>
        <p:txBody>
          <a:bodyPr wrap="none" rtlCol="0">
            <a:spAutoFit/>
          </a:bodyPr>
          <a:lstStyle/>
          <a:p>
            <a:r>
              <a:rPr lang="de-DE" sz="2800" dirty="0"/>
              <a:t>Plastizität</a:t>
            </a:r>
            <a:endParaRPr lang="de-DE" dirty="0"/>
          </a:p>
        </p:txBody>
      </p:sp>
      <p:sp>
        <p:nvSpPr>
          <p:cNvPr id="8" name="Textfeld 7">
            <a:extLst>
              <a:ext uri="{FF2B5EF4-FFF2-40B4-BE49-F238E27FC236}">
                <a16:creationId xmlns:a16="http://schemas.microsoft.com/office/drawing/2014/main" id="{997C9C30-540E-BF43-AB78-DCCB0474D38C}"/>
              </a:ext>
            </a:extLst>
          </p:cNvPr>
          <p:cNvSpPr txBox="1"/>
          <p:nvPr/>
        </p:nvSpPr>
        <p:spPr>
          <a:xfrm>
            <a:off x="1146309" y="3176926"/>
            <a:ext cx="2565126" cy="800219"/>
          </a:xfrm>
          <a:prstGeom prst="rect">
            <a:avLst/>
          </a:prstGeom>
          <a:noFill/>
        </p:spPr>
        <p:txBody>
          <a:bodyPr wrap="none" rtlCol="0">
            <a:spAutoFit/>
          </a:bodyPr>
          <a:lstStyle/>
          <a:p>
            <a:r>
              <a:rPr lang="de-DE" sz="2800" dirty="0"/>
              <a:t>monochrom</a:t>
            </a:r>
          </a:p>
          <a:p>
            <a:r>
              <a:rPr lang="de-DE" dirty="0"/>
              <a:t>                                             </a:t>
            </a:r>
          </a:p>
        </p:txBody>
      </p:sp>
      <p:sp>
        <p:nvSpPr>
          <p:cNvPr id="9" name="Textfeld 8">
            <a:extLst>
              <a:ext uri="{FF2B5EF4-FFF2-40B4-BE49-F238E27FC236}">
                <a16:creationId xmlns:a16="http://schemas.microsoft.com/office/drawing/2014/main" id="{7AC51457-7152-F646-B0CB-9EFD82092809}"/>
              </a:ext>
            </a:extLst>
          </p:cNvPr>
          <p:cNvSpPr txBox="1"/>
          <p:nvPr/>
        </p:nvSpPr>
        <p:spPr>
          <a:xfrm>
            <a:off x="6040582" y="4350327"/>
            <a:ext cx="2125582" cy="523220"/>
          </a:xfrm>
          <a:prstGeom prst="rect">
            <a:avLst/>
          </a:prstGeom>
          <a:noFill/>
        </p:spPr>
        <p:txBody>
          <a:bodyPr wrap="none" rtlCol="0">
            <a:spAutoFit/>
          </a:bodyPr>
          <a:lstStyle/>
          <a:p>
            <a:r>
              <a:rPr lang="de-DE" sz="2800" dirty="0"/>
              <a:t>naturalistisch</a:t>
            </a:r>
          </a:p>
        </p:txBody>
      </p:sp>
    </p:spTree>
    <p:extLst>
      <p:ext uri="{BB962C8B-B14F-4D97-AF65-F5344CB8AC3E}">
        <p14:creationId xmlns:p14="http://schemas.microsoft.com/office/powerpoint/2010/main" val="456003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AA4B0F3-157C-1841-814B-E8647D8B33B7}"/>
              </a:ext>
            </a:extLst>
          </p:cNvPr>
          <p:cNvPicPr>
            <a:picLocks noChangeAspect="1"/>
          </p:cNvPicPr>
          <p:nvPr/>
        </p:nvPicPr>
        <p:blipFill>
          <a:blip r:embed="rId2"/>
          <a:stretch>
            <a:fillRect/>
          </a:stretch>
        </p:blipFill>
        <p:spPr>
          <a:xfrm>
            <a:off x="1274618" y="212988"/>
            <a:ext cx="6597888" cy="6423340"/>
          </a:xfrm>
          <a:prstGeom prst="rect">
            <a:avLst/>
          </a:prstGeom>
        </p:spPr>
      </p:pic>
    </p:spTree>
    <p:extLst>
      <p:ext uri="{BB962C8B-B14F-4D97-AF65-F5344CB8AC3E}">
        <p14:creationId xmlns:p14="http://schemas.microsoft.com/office/powerpoint/2010/main" val="1696375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A9946C87-81B6-6E4E-B47F-395866E84A28}"/>
              </a:ext>
            </a:extLst>
          </p:cNvPr>
          <p:cNvSpPr/>
          <p:nvPr/>
        </p:nvSpPr>
        <p:spPr>
          <a:xfrm>
            <a:off x="443345" y="58847"/>
            <a:ext cx="8035637" cy="4401205"/>
          </a:xfrm>
          <a:prstGeom prst="rect">
            <a:avLst/>
          </a:prstGeom>
        </p:spPr>
        <p:txBody>
          <a:bodyPr wrap="square">
            <a:spAutoFit/>
          </a:bodyPr>
          <a:lstStyle/>
          <a:p>
            <a:r>
              <a:rPr lang="de-DE" sz="2000" dirty="0">
                <a:latin typeface="ArialMT"/>
              </a:rPr>
              <a:t>"</a:t>
            </a:r>
            <a:r>
              <a:rPr lang="de-DE" sz="2000" dirty="0">
                <a:latin typeface="Symbol" pitchFamily="2" charset="2"/>
              </a:rPr>
              <a:t>[</a:t>
            </a:r>
            <a:r>
              <a:rPr lang="de-DE" sz="2000" dirty="0">
                <a:latin typeface="ArialMT"/>
              </a:rPr>
              <a:t>...</a:t>
            </a:r>
            <a:r>
              <a:rPr lang="de-DE" sz="2000" dirty="0">
                <a:latin typeface="Symbol" pitchFamily="2" charset="2"/>
              </a:rPr>
              <a:t>] </a:t>
            </a:r>
            <a:r>
              <a:rPr lang="de-DE" sz="2000" dirty="0">
                <a:latin typeface="ArialMT"/>
              </a:rPr>
              <a:t>Leider orientiert sich eine </a:t>
            </a:r>
            <a:r>
              <a:rPr lang="de-DE" sz="2000" dirty="0" err="1">
                <a:latin typeface="ArialMT"/>
              </a:rPr>
              <a:t>Annäherung</a:t>
            </a:r>
            <a:r>
              <a:rPr lang="de-DE" sz="2000" dirty="0">
                <a:latin typeface="ArialMT"/>
              </a:rPr>
              <a:t> an das Gestaltungsmittel Farbe immer wieder an einer der </a:t>
            </a:r>
            <a:r>
              <a:rPr lang="de-DE" sz="2000" dirty="0" err="1">
                <a:latin typeface="ArialMT"/>
              </a:rPr>
              <a:t>legendären</a:t>
            </a:r>
            <a:r>
              <a:rPr lang="de-DE" sz="2000" dirty="0">
                <a:latin typeface="ArialMT"/>
              </a:rPr>
              <a:t> Farbtheorien und ihren oft </a:t>
            </a:r>
            <a:r>
              <a:rPr lang="de-DE" sz="2000" dirty="0" err="1">
                <a:latin typeface="ArialMT"/>
              </a:rPr>
              <a:t>für</a:t>
            </a:r>
            <a:r>
              <a:rPr lang="de-DE" sz="2000" dirty="0">
                <a:latin typeface="ArialMT"/>
              </a:rPr>
              <a:t> den Unterricht </a:t>
            </a:r>
            <a:r>
              <a:rPr lang="de-DE" sz="2000" dirty="0" err="1">
                <a:latin typeface="ArialMT"/>
              </a:rPr>
              <a:t>verkürzten</a:t>
            </a:r>
            <a:r>
              <a:rPr lang="de-DE" sz="2000" dirty="0">
                <a:latin typeface="ArialMT"/>
              </a:rPr>
              <a:t> Anwendungsmustern. Der </a:t>
            </a:r>
            <a:r>
              <a:rPr lang="de-DE" sz="2000" dirty="0" err="1">
                <a:latin typeface="ArialMT"/>
              </a:rPr>
              <a:t>zwölfteilige</a:t>
            </a:r>
            <a:r>
              <a:rPr lang="de-DE" sz="2000" dirty="0">
                <a:latin typeface="ArialMT"/>
              </a:rPr>
              <a:t> Farbkreis von </a:t>
            </a:r>
            <a:r>
              <a:rPr lang="de-DE" sz="2000" dirty="0" err="1">
                <a:latin typeface="ArialMT"/>
              </a:rPr>
              <a:t>Itten</a:t>
            </a:r>
            <a:r>
              <a:rPr lang="de-DE" sz="2000" dirty="0">
                <a:latin typeface="ArialMT"/>
              </a:rPr>
              <a:t>, nicht selten ohne eigene Mischversuche der </a:t>
            </a:r>
            <a:r>
              <a:rPr lang="de-DE" sz="2000" dirty="0" err="1">
                <a:latin typeface="ArialMT"/>
              </a:rPr>
              <a:t>Schülerinnen</a:t>
            </a:r>
            <a:r>
              <a:rPr lang="de-DE" sz="2000" dirty="0">
                <a:latin typeface="ArialMT"/>
              </a:rPr>
              <a:t> und </a:t>
            </a:r>
            <a:r>
              <a:rPr lang="de-DE" sz="2000" dirty="0" err="1">
                <a:latin typeface="ArialMT"/>
              </a:rPr>
              <a:t>Schüler</a:t>
            </a:r>
            <a:r>
              <a:rPr lang="de-DE" sz="2000" dirty="0">
                <a:latin typeface="ArialMT"/>
              </a:rPr>
              <a:t> direkt aus dem Farbkasten ausgemalt, bringt jedoch nur wenig Erfahrungserkenntnis und </a:t>
            </a:r>
            <a:r>
              <a:rPr lang="de-DE" sz="2000" dirty="0" err="1">
                <a:latin typeface="ArialMT"/>
              </a:rPr>
              <a:t>Wahrnehmungssensibilität</a:t>
            </a:r>
            <a:r>
              <a:rPr lang="de-DE" sz="2000" dirty="0">
                <a:latin typeface="ArialMT"/>
              </a:rPr>
              <a:t> </a:t>
            </a:r>
            <a:r>
              <a:rPr lang="de-DE" sz="2000" dirty="0" err="1">
                <a:latin typeface="ArialMT"/>
              </a:rPr>
              <a:t>gegenüber</a:t>
            </a:r>
            <a:r>
              <a:rPr lang="de-DE" sz="2000" dirty="0">
                <a:latin typeface="ArialMT"/>
              </a:rPr>
              <a:t> der Farbe. Die Sensibilisierung </a:t>
            </a:r>
            <a:r>
              <a:rPr lang="de-DE" sz="2000" dirty="0" err="1">
                <a:latin typeface="ArialMT"/>
              </a:rPr>
              <a:t>für</a:t>
            </a:r>
            <a:r>
              <a:rPr lang="de-DE" sz="2000" dirty="0">
                <a:latin typeface="ArialMT"/>
              </a:rPr>
              <a:t> den Ausdruckswert der Farben und die Auseinandersetzung mit einer </a:t>
            </a:r>
            <a:r>
              <a:rPr lang="de-DE" sz="2000" dirty="0" err="1">
                <a:latin typeface="ArialMT"/>
              </a:rPr>
              <a:t>persönlichen</a:t>
            </a:r>
            <a:r>
              <a:rPr lang="de-DE" sz="2000" dirty="0">
                <a:latin typeface="ArialMT"/>
              </a:rPr>
              <a:t>, subjektiven Farbpalette sollten stattdessen im Zentrum einer </a:t>
            </a:r>
            <a:r>
              <a:rPr lang="de-DE" sz="2000" dirty="0" err="1">
                <a:latin typeface="ArialMT"/>
              </a:rPr>
              <a:t>Einführung</a:t>
            </a:r>
            <a:r>
              <a:rPr lang="de-DE" sz="2000" dirty="0">
                <a:latin typeface="ArialMT"/>
              </a:rPr>
              <a:t> zum Umgang mit Farbe stehen. Das farbige Gestalten ist auch keinesfalls alleine an die Malerei gebunden. Farbwirkungen </a:t>
            </a:r>
            <a:r>
              <a:rPr lang="de-DE" sz="2000" dirty="0" err="1">
                <a:latin typeface="ArialMT"/>
              </a:rPr>
              <a:t>können</a:t>
            </a:r>
            <a:r>
              <a:rPr lang="de-DE" sz="2000" dirty="0">
                <a:latin typeface="ArialMT"/>
              </a:rPr>
              <a:t> mit farbigem Licht ebenso erprobt werden wie mit verschiedenfarbiger Kleidung oder der unterschiedlichen </a:t>
            </a:r>
            <a:r>
              <a:rPr lang="de-DE" sz="2000" dirty="0" err="1">
                <a:latin typeface="ArialMT"/>
              </a:rPr>
              <a:t>räumlichen</a:t>
            </a:r>
            <a:r>
              <a:rPr lang="de-DE" sz="2000" dirty="0">
                <a:latin typeface="ArialMT"/>
              </a:rPr>
              <a:t> Farbwirkung. </a:t>
            </a:r>
            <a:r>
              <a:rPr lang="de-DE" sz="2000" dirty="0">
                <a:latin typeface="Symbol" pitchFamily="2" charset="2"/>
              </a:rPr>
              <a:t>[</a:t>
            </a:r>
            <a:r>
              <a:rPr lang="de-DE" sz="2000" dirty="0">
                <a:latin typeface="ArialMT"/>
              </a:rPr>
              <a:t>...</a:t>
            </a:r>
            <a:r>
              <a:rPr lang="de-DE" sz="2000" dirty="0">
                <a:latin typeface="Symbol" pitchFamily="2" charset="2"/>
              </a:rPr>
              <a:t>]</a:t>
            </a:r>
            <a:r>
              <a:rPr lang="de-DE" sz="2000" dirty="0">
                <a:latin typeface="ArialMT"/>
              </a:rPr>
              <a:t>" </a:t>
            </a:r>
            <a:endParaRPr lang="de-DE" sz="2000" dirty="0">
              <a:effectLst/>
            </a:endParaRPr>
          </a:p>
        </p:txBody>
      </p:sp>
      <p:sp>
        <p:nvSpPr>
          <p:cNvPr id="4" name="Textfeld 3">
            <a:extLst>
              <a:ext uri="{FF2B5EF4-FFF2-40B4-BE49-F238E27FC236}">
                <a16:creationId xmlns:a16="http://schemas.microsoft.com/office/drawing/2014/main" id="{784A9523-3AB4-744E-B590-A19B7E1C0D3D}"/>
              </a:ext>
            </a:extLst>
          </p:cNvPr>
          <p:cNvSpPr txBox="1"/>
          <p:nvPr/>
        </p:nvSpPr>
        <p:spPr>
          <a:xfrm>
            <a:off x="179925" y="5043054"/>
            <a:ext cx="8964075" cy="646331"/>
          </a:xfrm>
          <a:prstGeom prst="rect">
            <a:avLst/>
          </a:prstGeom>
          <a:noFill/>
        </p:spPr>
        <p:txBody>
          <a:bodyPr wrap="square" rtlCol="0">
            <a:spAutoFit/>
          </a:bodyPr>
          <a:lstStyle/>
          <a:p>
            <a:r>
              <a:rPr lang="de-DE" dirty="0"/>
              <a:t>Constanze Kirchner, Johannes Kirschenmann, </a:t>
            </a:r>
            <a:r>
              <a:rPr lang="de-DE" i="1" dirty="0"/>
              <a:t>Kunst unterrichten. Didaktische Grundlagen und </a:t>
            </a:r>
            <a:r>
              <a:rPr lang="de-DE" i="1" dirty="0" err="1"/>
              <a:t>schülerorientierte</a:t>
            </a:r>
            <a:r>
              <a:rPr lang="de-DE" i="1" dirty="0"/>
              <a:t> Vermittlung</a:t>
            </a:r>
            <a:r>
              <a:rPr lang="de-DE" dirty="0"/>
              <a:t>, Hannover 2015</a:t>
            </a:r>
            <a:r>
              <a:rPr lang="de-DE" i="1" dirty="0"/>
              <a:t>, </a:t>
            </a:r>
            <a:r>
              <a:rPr lang="de-DE" dirty="0"/>
              <a:t>S. 124. </a:t>
            </a:r>
            <a:endParaRPr lang="de-DE" dirty="0">
              <a:effectLst/>
            </a:endParaRPr>
          </a:p>
        </p:txBody>
      </p:sp>
    </p:spTree>
    <p:extLst>
      <p:ext uri="{BB962C8B-B14F-4D97-AF65-F5344CB8AC3E}">
        <p14:creationId xmlns:p14="http://schemas.microsoft.com/office/powerpoint/2010/main" val="4258957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91C7F62-624D-8145-9C1A-2F565B9FBCDF}"/>
              </a:ext>
            </a:extLst>
          </p:cNvPr>
          <p:cNvSpPr/>
          <p:nvPr/>
        </p:nvSpPr>
        <p:spPr>
          <a:xfrm>
            <a:off x="277091" y="1748412"/>
            <a:ext cx="8866909" cy="2677656"/>
          </a:xfrm>
          <a:prstGeom prst="rect">
            <a:avLst/>
          </a:prstGeom>
        </p:spPr>
        <p:txBody>
          <a:bodyPr wrap="square">
            <a:spAutoFit/>
          </a:bodyPr>
          <a:lstStyle/>
          <a:p>
            <a:r>
              <a:rPr lang="de-DE" sz="2800" dirty="0">
                <a:solidFill>
                  <a:srgbClr val="474747"/>
                </a:solidFill>
                <a:latin typeface="AvenirNextLTPro"/>
              </a:rPr>
              <a:t>Malerei ist eine klassische Gattung der bildenden Kunst. </a:t>
            </a:r>
            <a:endParaRPr lang="de-DE" sz="2800" dirty="0"/>
          </a:p>
          <a:p>
            <a:r>
              <a:rPr lang="de-DE" sz="2800" dirty="0">
                <a:solidFill>
                  <a:srgbClr val="474747"/>
                </a:solidFill>
                <a:latin typeface="AvenirNextLTPro"/>
              </a:rPr>
              <a:t>Die Ausdruckskraft der Farbe im Zusammenspiel mit </a:t>
            </a:r>
            <a:r>
              <a:rPr lang="de-DE" sz="2800" dirty="0" err="1">
                <a:solidFill>
                  <a:srgbClr val="474747"/>
                </a:solidFill>
                <a:latin typeface="AvenirNextLTPro"/>
              </a:rPr>
              <a:t>For</a:t>
            </a:r>
            <a:r>
              <a:rPr lang="de-DE" sz="2800" dirty="0">
                <a:solidFill>
                  <a:srgbClr val="474747"/>
                </a:solidFill>
                <a:latin typeface="AvenirNextLTPro"/>
              </a:rPr>
              <a:t>- </a:t>
            </a:r>
            <a:r>
              <a:rPr lang="de-DE" sz="2800" dirty="0" err="1">
                <a:solidFill>
                  <a:srgbClr val="474747"/>
                </a:solidFill>
                <a:latin typeface="AvenirNextLTPro"/>
              </a:rPr>
              <a:t>men</a:t>
            </a:r>
            <a:r>
              <a:rPr lang="de-DE" sz="2800" dirty="0">
                <a:solidFill>
                  <a:srgbClr val="474747"/>
                </a:solidFill>
                <a:latin typeface="AvenirNextLTPro"/>
              </a:rPr>
              <a:t> </a:t>
            </a:r>
            <a:r>
              <a:rPr lang="de-DE" sz="2800" dirty="0" err="1">
                <a:solidFill>
                  <a:srgbClr val="474747"/>
                </a:solidFill>
                <a:latin typeface="AvenirNextLTPro"/>
              </a:rPr>
              <a:t>ermöglicht</a:t>
            </a:r>
            <a:r>
              <a:rPr lang="de-DE" sz="2800" dirty="0">
                <a:solidFill>
                  <a:srgbClr val="474747"/>
                </a:solidFill>
                <a:latin typeface="AvenirNextLTPro"/>
              </a:rPr>
              <a:t> den </a:t>
            </a:r>
            <a:r>
              <a:rPr lang="de-DE" sz="2800" dirty="0" err="1">
                <a:solidFill>
                  <a:srgbClr val="474747"/>
                </a:solidFill>
                <a:latin typeface="AvenirNextLTPro"/>
              </a:rPr>
              <a:t>Schülerinnen</a:t>
            </a:r>
            <a:r>
              <a:rPr lang="de-DE" sz="2800" dirty="0">
                <a:solidFill>
                  <a:srgbClr val="474747"/>
                </a:solidFill>
                <a:latin typeface="AvenirNextLTPro"/>
              </a:rPr>
              <a:t> und </a:t>
            </a:r>
            <a:r>
              <a:rPr lang="de-DE" sz="2800" dirty="0" err="1">
                <a:solidFill>
                  <a:srgbClr val="474747"/>
                </a:solidFill>
                <a:latin typeface="AvenirNextLTPro"/>
              </a:rPr>
              <a:t>Schülern</a:t>
            </a:r>
            <a:r>
              <a:rPr lang="de-DE" sz="2800" dirty="0">
                <a:solidFill>
                  <a:srgbClr val="474747"/>
                </a:solidFill>
                <a:latin typeface="AvenirNextLTPro"/>
              </a:rPr>
              <a:t> subjektive </a:t>
            </a:r>
            <a:r>
              <a:rPr lang="de-DE" sz="2800" dirty="0" err="1">
                <a:solidFill>
                  <a:srgbClr val="474747"/>
                </a:solidFill>
                <a:latin typeface="AvenirNextLTPro"/>
              </a:rPr>
              <a:t>Gefühlswelten</a:t>
            </a:r>
            <a:r>
              <a:rPr lang="de-DE" sz="2800" dirty="0">
                <a:solidFill>
                  <a:srgbClr val="474747"/>
                </a:solidFill>
                <a:latin typeface="AvenirNextLTPro"/>
              </a:rPr>
              <a:t>, Erfahrungen, Assoziationen, aber auch emotionale </a:t>
            </a:r>
            <a:r>
              <a:rPr lang="de-DE" sz="2800" dirty="0" err="1">
                <a:solidFill>
                  <a:srgbClr val="474747"/>
                </a:solidFill>
                <a:latin typeface="AvenirNextLTPro"/>
              </a:rPr>
              <a:t>Eindrücke</a:t>
            </a:r>
            <a:r>
              <a:rPr lang="de-DE" sz="2800" dirty="0">
                <a:solidFill>
                  <a:srgbClr val="474747"/>
                </a:solidFill>
                <a:latin typeface="AvenirNextLTPro"/>
              </a:rPr>
              <a:t> zu verstehen und zu gestalten und damit eigene Ausdrucksformen zu finden. </a:t>
            </a:r>
            <a:endParaRPr lang="de-DE" sz="2800" dirty="0"/>
          </a:p>
        </p:txBody>
      </p:sp>
      <p:sp>
        <p:nvSpPr>
          <p:cNvPr id="3" name="Textfeld 2">
            <a:extLst>
              <a:ext uri="{FF2B5EF4-FFF2-40B4-BE49-F238E27FC236}">
                <a16:creationId xmlns:a16="http://schemas.microsoft.com/office/drawing/2014/main" id="{0EF927ED-CB6C-0745-9069-9E8B2D237995}"/>
              </a:ext>
            </a:extLst>
          </p:cNvPr>
          <p:cNvSpPr txBox="1"/>
          <p:nvPr/>
        </p:nvSpPr>
        <p:spPr>
          <a:xfrm>
            <a:off x="2216727" y="471055"/>
            <a:ext cx="4562467" cy="646331"/>
          </a:xfrm>
          <a:prstGeom prst="rect">
            <a:avLst/>
          </a:prstGeom>
          <a:noFill/>
        </p:spPr>
        <p:txBody>
          <a:bodyPr wrap="none" rtlCol="0">
            <a:spAutoFit/>
          </a:bodyPr>
          <a:lstStyle/>
          <a:p>
            <a:r>
              <a:rPr lang="de-DE" sz="3600" dirty="0"/>
              <a:t>Das Arbeitsfeld Malerei</a:t>
            </a:r>
          </a:p>
        </p:txBody>
      </p:sp>
    </p:spTree>
    <p:extLst>
      <p:ext uri="{BB962C8B-B14F-4D97-AF65-F5344CB8AC3E}">
        <p14:creationId xmlns:p14="http://schemas.microsoft.com/office/powerpoint/2010/main" val="172984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AC98464-C5D2-8F45-8702-EDDDF6D6C1F5}"/>
              </a:ext>
            </a:extLst>
          </p:cNvPr>
          <p:cNvSpPr/>
          <p:nvPr/>
        </p:nvSpPr>
        <p:spPr>
          <a:xfrm>
            <a:off x="443345" y="778271"/>
            <a:ext cx="8118763" cy="523220"/>
          </a:xfrm>
          <a:prstGeom prst="rect">
            <a:avLst/>
          </a:prstGeom>
        </p:spPr>
        <p:txBody>
          <a:bodyPr wrap="square">
            <a:spAutoFit/>
          </a:bodyPr>
          <a:lstStyle/>
          <a:p>
            <a:r>
              <a:rPr lang="de-DE" sz="2800" dirty="0"/>
              <a:t>Wie baue ich also ein eigenes Verhältnis zur Farbe auf?</a:t>
            </a:r>
          </a:p>
        </p:txBody>
      </p:sp>
      <p:sp>
        <p:nvSpPr>
          <p:cNvPr id="4" name="Rechteck 3">
            <a:extLst>
              <a:ext uri="{FF2B5EF4-FFF2-40B4-BE49-F238E27FC236}">
                <a16:creationId xmlns:a16="http://schemas.microsoft.com/office/drawing/2014/main" id="{5A09CDCC-29EC-3E44-8B53-471C3DF2C2AC}"/>
              </a:ext>
            </a:extLst>
          </p:cNvPr>
          <p:cNvSpPr/>
          <p:nvPr/>
        </p:nvSpPr>
        <p:spPr>
          <a:xfrm>
            <a:off x="443346" y="1859340"/>
            <a:ext cx="8118762" cy="2677656"/>
          </a:xfrm>
          <a:prstGeom prst="rect">
            <a:avLst/>
          </a:prstGeom>
        </p:spPr>
        <p:txBody>
          <a:bodyPr wrap="square">
            <a:spAutoFit/>
          </a:bodyPr>
          <a:lstStyle/>
          <a:p>
            <a:r>
              <a:rPr lang="de-DE" sz="2400" dirty="0">
                <a:solidFill>
                  <a:srgbClr val="474747"/>
                </a:solidFill>
                <a:latin typeface="AvenirNextLTPro"/>
              </a:rPr>
              <a:t>Im Arbeitsfeld Malerei erproben die </a:t>
            </a:r>
            <a:r>
              <a:rPr lang="de-DE" sz="2400" dirty="0" err="1">
                <a:solidFill>
                  <a:srgbClr val="474747"/>
                </a:solidFill>
                <a:latin typeface="AvenirNextLTPro"/>
              </a:rPr>
              <a:t>Schülerinnen</a:t>
            </a:r>
            <a:r>
              <a:rPr lang="de-DE" sz="2400" dirty="0">
                <a:solidFill>
                  <a:srgbClr val="474747"/>
                </a:solidFill>
                <a:latin typeface="AvenirNextLTPro"/>
              </a:rPr>
              <a:t> und </a:t>
            </a:r>
            <a:r>
              <a:rPr lang="de-DE" sz="2400" dirty="0" err="1">
                <a:solidFill>
                  <a:srgbClr val="474747"/>
                </a:solidFill>
                <a:latin typeface="AvenirNextLTPro"/>
              </a:rPr>
              <a:t>Schüler</a:t>
            </a:r>
            <a:r>
              <a:rPr lang="de-DE" sz="2400" dirty="0">
                <a:solidFill>
                  <a:srgbClr val="474747"/>
                </a:solidFill>
                <a:latin typeface="AvenirNextLTPro"/>
              </a:rPr>
              <a:t> unterschiedliche Malwerkzeuge (</a:t>
            </a:r>
            <a:r>
              <a:rPr lang="de-DE" sz="2400" dirty="0" err="1">
                <a:solidFill>
                  <a:srgbClr val="474747"/>
                </a:solidFill>
                <a:latin typeface="AvenirNextLTPro"/>
              </a:rPr>
              <a:t>Hände</a:t>
            </a:r>
            <a:r>
              <a:rPr lang="de-DE" sz="2400" dirty="0">
                <a:solidFill>
                  <a:srgbClr val="474747"/>
                </a:solidFill>
                <a:latin typeface="AvenirNextLTPro"/>
              </a:rPr>
              <a:t>, Pinsel, Spachtel ...). Farbmaterialien (Deckfarben, Naturfarben ...), malerische Verfahren (deckend, </a:t>
            </a:r>
            <a:r>
              <a:rPr lang="de-DE" sz="2400" dirty="0" err="1">
                <a:solidFill>
                  <a:srgbClr val="474747"/>
                </a:solidFill>
                <a:latin typeface="AvenirNextLTPro"/>
              </a:rPr>
              <a:t>lasiernd</a:t>
            </a:r>
            <a:r>
              <a:rPr lang="de-DE" sz="2400" dirty="0">
                <a:solidFill>
                  <a:srgbClr val="474747"/>
                </a:solidFill>
                <a:latin typeface="AvenirNextLTPro"/>
              </a:rPr>
              <a:t>, mischen) und </a:t>
            </a:r>
            <a:r>
              <a:rPr lang="de-DE" sz="2400" dirty="0" err="1">
                <a:solidFill>
                  <a:srgbClr val="474747"/>
                </a:solidFill>
                <a:latin typeface="AvenirNextLTPro"/>
              </a:rPr>
              <a:t>Malgründe</a:t>
            </a:r>
            <a:r>
              <a:rPr lang="de-DE" sz="2400" dirty="0">
                <a:solidFill>
                  <a:srgbClr val="474747"/>
                </a:solidFill>
                <a:latin typeface="AvenirNextLTPro"/>
              </a:rPr>
              <a:t> (Papier, Holz, Pappmaché ...). </a:t>
            </a:r>
            <a:r>
              <a:rPr lang="de-DE" sz="2400" dirty="0" err="1">
                <a:solidFill>
                  <a:srgbClr val="474747"/>
                </a:solidFill>
                <a:latin typeface="AvenirNextLTPro"/>
              </a:rPr>
              <a:t>Ergänzend</a:t>
            </a:r>
            <a:r>
              <a:rPr lang="de-DE" sz="2400" dirty="0">
                <a:solidFill>
                  <a:srgbClr val="474747"/>
                </a:solidFill>
                <a:latin typeface="AvenirNextLTPro"/>
              </a:rPr>
              <a:t> </a:t>
            </a:r>
            <a:r>
              <a:rPr lang="de-DE" sz="2400" dirty="0" err="1">
                <a:solidFill>
                  <a:srgbClr val="474747"/>
                </a:solidFill>
                <a:latin typeface="AvenirNextLTPro"/>
              </a:rPr>
              <a:t>können</a:t>
            </a:r>
            <a:r>
              <a:rPr lang="de-DE" sz="2400" dirty="0">
                <a:solidFill>
                  <a:srgbClr val="474747"/>
                </a:solidFill>
                <a:latin typeface="AvenirNextLTPro"/>
              </a:rPr>
              <a:t> digitale Werkzeuge bei der Produktion und Rezeption zum Einsatz kommen (Museums-Apps ...). </a:t>
            </a:r>
            <a:endParaRPr lang="de-DE" sz="2400" dirty="0"/>
          </a:p>
        </p:txBody>
      </p:sp>
    </p:spTree>
    <p:extLst>
      <p:ext uri="{BB962C8B-B14F-4D97-AF65-F5344CB8AC3E}">
        <p14:creationId xmlns:p14="http://schemas.microsoft.com/office/powerpoint/2010/main" val="4130703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DC03632-90E7-D045-B54B-D45C2F70B663}"/>
              </a:ext>
            </a:extLst>
          </p:cNvPr>
          <p:cNvSpPr/>
          <p:nvPr/>
        </p:nvSpPr>
        <p:spPr>
          <a:xfrm>
            <a:off x="526473" y="557933"/>
            <a:ext cx="8395854" cy="4524315"/>
          </a:xfrm>
          <a:prstGeom prst="rect">
            <a:avLst/>
          </a:prstGeom>
        </p:spPr>
        <p:txBody>
          <a:bodyPr wrap="square">
            <a:spAutoFit/>
          </a:bodyPr>
          <a:lstStyle/>
          <a:p>
            <a:r>
              <a:rPr lang="de-DE" dirty="0" err="1">
                <a:latin typeface="ArialMT"/>
              </a:rPr>
              <a:t>Tlllmann</a:t>
            </a:r>
            <a:r>
              <a:rPr lang="de-DE" dirty="0">
                <a:latin typeface="ArialMT"/>
              </a:rPr>
              <a:t> </a:t>
            </a:r>
            <a:r>
              <a:rPr lang="de-DE" dirty="0" err="1">
                <a:latin typeface="ArialMT"/>
              </a:rPr>
              <a:t>Prüfer</a:t>
            </a:r>
            <a:r>
              <a:rPr lang="de-DE" dirty="0">
                <a:latin typeface="ArialMT"/>
              </a:rPr>
              <a:t>, </a:t>
            </a:r>
            <a:r>
              <a:rPr lang="de-DE" i="1" dirty="0" err="1">
                <a:latin typeface="Arial" panose="020B0604020202020204" pitchFamily="34" charset="0"/>
              </a:rPr>
              <a:t>Schön</a:t>
            </a:r>
            <a:r>
              <a:rPr lang="de-DE" i="1" dirty="0">
                <a:latin typeface="Arial" panose="020B0604020202020204" pitchFamily="34" charset="0"/>
              </a:rPr>
              <a:t>! </a:t>
            </a:r>
            <a:r>
              <a:rPr lang="de-DE" i="1" dirty="0" err="1">
                <a:latin typeface="Arial" panose="020B0604020202020204" pitchFamily="34" charset="0"/>
              </a:rPr>
              <a:t>Färberei</a:t>
            </a:r>
            <a:r>
              <a:rPr lang="de-DE" i="1" dirty="0">
                <a:latin typeface="Arial" panose="020B0604020202020204" pitchFamily="34" charset="0"/>
              </a:rPr>
              <a:t>! </a:t>
            </a:r>
            <a:r>
              <a:rPr lang="de-DE" dirty="0">
                <a:latin typeface="ArialMT"/>
              </a:rPr>
              <a:t>Aus: </a:t>
            </a:r>
            <a:r>
              <a:rPr lang="de-DE" dirty="0" err="1">
                <a:latin typeface="ArialMT"/>
              </a:rPr>
              <a:t>ZEITmagazin</a:t>
            </a:r>
            <a:r>
              <a:rPr lang="de-DE" dirty="0">
                <a:latin typeface="ArialMT"/>
              </a:rPr>
              <a:t> Nr. 15/2013 </a:t>
            </a:r>
            <a:endParaRPr lang="de-DE" dirty="0"/>
          </a:p>
          <a:p>
            <a:r>
              <a:rPr lang="de-DE" dirty="0">
                <a:latin typeface="Symbol" pitchFamily="2" charset="2"/>
              </a:rPr>
              <a:t>[</a:t>
            </a:r>
            <a:r>
              <a:rPr lang="de-DE" dirty="0">
                <a:latin typeface="ArialMT"/>
              </a:rPr>
              <a:t>...</a:t>
            </a:r>
            <a:r>
              <a:rPr lang="de-DE" dirty="0">
                <a:latin typeface="Symbol" pitchFamily="2" charset="2"/>
              </a:rPr>
              <a:t>]</a:t>
            </a:r>
            <a:br>
              <a:rPr lang="de-DE" dirty="0">
                <a:latin typeface="Symbol" pitchFamily="2" charset="2"/>
              </a:rPr>
            </a:br>
            <a:r>
              <a:rPr lang="de-DE" b="1" dirty="0">
                <a:latin typeface="Arial" panose="020B0604020202020204" pitchFamily="34" charset="0"/>
              </a:rPr>
              <a:t>„</a:t>
            </a:r>
            <a:r>
              <a:rPr lang="de-DE" dirty="0">
                <a:latin typeface="ArialMT"/>
              </a:rPr>
              <a:t>Einfache Bedeutungszuordnungen von Farben stoßen schnell an Grenzen. „Es gibt wenige Zuordnungen, </a:t>
            </a:r>
            <a:r>
              <a:rPr lang="de-DE" dirty="0" err="1">
                <a:latin typeface="ArialMT"/>
              </a:rPr>
              <a:t>für</a:t>
            </a:r>
            <a:r>
              <a:rPr lang="de-DE" dirty="0">
                <a:latin typeface="ArialMT"/>
              </a:rPr>
              <a:t> die sich ein Konsens finden </a:t>
            </a:r>
            <a:r>
              <a:rPr lang="de-DE" dirty="0" err="1">
                <a:latin typeface="ArialMT"/>
              </a:rPr>
              <a:t>lässt</a:t>
            </a:r>
            <a:r>
              <a:rPr lang="de-DE" dirty="0">
                <a:latin typeface="ArialMT"/>
              </a:rPr>
              <a:t>“, sagt der Wahrnehmungspsychologe Heiko Hecht von der Uni Mainz. Einig sei man sich darin, dass Rot als warm empfunden werde, Blau als </a:t>
            </a:r>
            <a:r>
              <a:rPr lang="de-DE" dirty="0" err="1">
                <a:latin typeface="ArialMT"/>
              </a:rPr>
              <a:t>kühl</a:t>
            </a:r>
            <a:r>
              <a:rPr lang="de-DE" dirty="0">
                <a:latin typeface="ArialMT"/>
              </a:rPr>
              <a:t>. Das </a:t>
            </a:r>
            <a:r>
              <a:rPr lang="de-DE" dirty="0" err="1">
                <a:latin typeface="ArialMT"/>
              </a:rPr>
              <a:t>lässt</a:t>
            </a:r>
            <a:r>
              <a:rPr lang="de-DE" dirty="0">
                <a:latin typeface="ArialMT"/>
              </a:rPr>
              <a:t> sich sogar messen. In einem blau gestrichenen Raum </a:t>
            </a:r>
            <a:r>
              <a:rPr lang="de-DE" dirty="0" err="1">
                <a:latin typeface="ArialMT"/>
              </a:rPr>
              <a:t>fröstelt</a:t>
            </a:r>
            <a:r>
              <a:rPr lang="de-DE" dirty="0">
                <a:latin typeface="ArialMT"/>
              </a:rPr>
              <a:t> man schon bei 15 Grad Raumtemperatur, ein orangerot gestrichener Raum wird auch dann noch nicht als kalt empfunden, wenn das Thermometer bereits auf </a:t>
            </a:r>
            <a:r>
              <a:rPr lang="de-DE" dirty="0" err="1">
                <a:latin typeface="ArialMT"/>
              </a:rPr>
              <a:t>Kühlschranktemperatur</a:t>
            </a:r>
            <a:r>
              <a:rPr lang="de-DE" dirty="0">
                <a:latin typeface="ArialMT"/>
              </a:rPr>
              <a:t> gefallen ist. Das </a:t>
            </a:r>
            <a:r>
              <a:rPr lang="de-DE" dirty="0" err="1">
                <a:latin typeface="ArialMT"/>
              </a:rPr>
              <a:t>könne</a:t>
            </a:r>
            <a:r>
              <a:rPr lang="de-DE" dirty="0">
                <a:latin typeface="ArialMT"/>
              </a:rPr>
              <a:t> daran liegen, dass Rot die Farbe des Blutes und des Feuers sei und das Meer als blau wahrgenommen werde, sagt Hecht. Davon abgesehen, findet man nur schwer einen Konsens, der </a:t>
            </a:r>
            <a:r>
              <a:rPr lang="de-DE" dirty="0" err="1">
                <a:latin typeface="ArialMT"/>
              </a:rPr>
              <a:t>über</a:t>
            </a:r>
            <a:r>
              <a:rPr lang="de-DE" dirty="0">
                <a:latin typeface="ArialMT"/>
              </a:rPr>
              <a:t> kulturelle Grenzen hinaus </a:t>
            </a:r>
            <a:r>
              <a:rPr lang="de-DE" dirty="0" err="1">
                <a:latin typeface="ArialMT"/>
              </a:rPr>
              <a:t>gültig</a:t>
            </a:r>
            <a:r>
              <a:rPr lang="de-DE" dirty="0">
                <a:latin typeface="ArialMT"/>
              </a:rPr>
              <a:t> ist. Die Farbe der Trauer ist im Westen Schwarz, in asiatischen Kulturkreisen Weiß. Grau wird in Europa als trist und traurig empfunden, in indianischen Kulturkreisen gilt es als </a:t>
            </a:r>
            <a:r>
              <a:rPr lang="de-DE" dirty="0" err="1">
                <a:latin typeface="ArialMT"/>
              </a:rPr>
              <a:t>Glücksfarbe</a:t>
            </a:r>
            <a:r>
              <a:rPr lang="de-DE" dirty="0">
                <a:latin typeface="ArialMT"/>
              </a:rPr>
              <a:t>, vermutlich, weil ein grau verhangener Himmel Regen verspricht.“ </a:t>
            </a:r>
            <a:r>
              <a:rPr lang="de-DE" dirty="0">
                <a:latin typeface="Symbol" pitchFamily="2" charset="2"/>
              </a:rPr>
              <a:t>[</a:t>
            </a:r>
            <a:r>
              <a:rPr lang="de-DE" dirty="0">
                <a:latin typeface="ArialMT"/>
              </a:rPr>
              <a:t>...</a:t>
            </a:r>
            <a:r>
              <a:rPr lang="de-DE" dirty="0">
                <a:latin typeface="Symbol" pitchFamily="2" charset="2"/>
              </a:rPr>
              <a:t>] </a:t>
            </a:r>
            <a:endParaRPr lang="de-DE" dirty="0">
              <a:effectLst/>
            </a:endParaRPr>
          </a:p>
        </p:txBody>
      </p:sp>
    </p:spTree>
    <p:extLst>
      <p:ext uri="{BB962C8B-B14F-4D97-AF65-F5344CB8AC3E}">
        <p14:creationId xmlns:p14="http://schemas.microsoft.com/office/powerpoint/2010/main" val="331536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page9image3026052656">
            <a:extLst>
              <a:ext uri="{FF2B5EF4-FFF2-40B4-BE49-F238E27FC236}">
                <a16:creationId xmlns:a16="http://schemas.microsoft.com/office/drawing/2014/main" id="{AA52B3FE-A77F-CC4F-B8ED-A5E6D437C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5007"/>
            <a:ext cx="9030855" cy="450850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86E5C5D3-2ECC-B04A-A194-921C40ADE003}"/>
              </a:ext>
            </a:extLst>
          </p:cNvPr>
          <p:cNvSpPr/>
          <p:nvPr/>
        </p:nvSpPr>
        <p:spPr>
          <a:xfrm>
            <a:off x="1717964" y="581891"/>
            <a:ext cx="5140036" cy="369332"/>
          </a:xfrm>
          <a:prstGeom prst="rect">
            <a:avLst/>
          </a:prstGeom>
        </p:spPr>
        <p:txBody>
          <a:bodyPr wrap="square">
            <a:spAutoFit/>
          </a:bodyPr>
          <a:lstStyle/>
          <a:p>
            <a:r>
              <a:rPr lang="de-DE" b="1" dirty="0" err="1">
                <a:latin typeface="Arial" panose="020B0604020202020204" pitchFamily="34" charset="0"/>
              </a:rPr>
              <a:t>Pantone</a:t>
            </a:r>
            <a:r>
              <a:rPr lang="de-DE" b="1" dirty="0">
                <a:latin typeface="Arial" panose="020B0604020202020204" pitchFamily="34" charset="0"/>
              </a:rPr>
              <a:t> 448C, die </a:t>
            </a:r>
            <a:r>
              <a:rPr lang="de-DE" b="1" dirty="0" err="1">
                <a:latin typeface="Arial" panose="020B0604020202020204" pitchFamily="34" charset="0"/>
              </a:rPr>
              <a:t>hässlichste</a:t>
            </a:r>
            <a:r>
              <a:rPr lang="de-DE" b="1" dirty="0">
                <a:latin typeface="Arial" panose="020B0604020202020204" pitchFamily="34" charset="0"/>
              </a:rPr>
              <a:t> Farbe der Welt </a:t>
            </a:r>
            <a:endParaRPr lang="de-DE" dirty="0">
              <a:effectLst/>
            </a:endParaRPr>
          </a:p>
        </p:txBody>
      </p:sp>
    </p:spTree>
    <p:extLst>
      <p:ext uri="{BB962C8B-B14F-4D97-AF65-F5344CB8AC3E}">
        <p14:creationId xmlns:p14="http://schemas.microsoft.com/office/powerpoint/2010/main" val="2027773256"/>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2698</Words>
  <Application>Microsoft Macintosh PowerPoint</Application>
  <PresentationFormat>Bildschirmpräsentation (4:3)</PresentationFormat>
  <Paragraphs>222</Paragraphs>
  <Slides>39</Slides>
  <Notes>32</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39</vt:i4>
      </vt:variant>
    </vt:vector>
  </HeadingPairs>
  <TitlesOfParts>
    <vt:vector size="47" baseType="lpstr">
      <vt:lpstr>Arial</vt:lpstr>
      <vt:lpstr>ArialMT</vt:lpstr>
      <vt:lpstr>Avenir Next</vt:lpstr>
      <vt:lpstr>AvenirNextLTPro</vt:lpstr>
      <vt:lpstr>Calibri</vt:lpstr>
      <vt:lpstr>Symbol</vt:lpstr>
      <vt:lpstr>Times New Roman</vt:lpstr>
      <vt:lpstr>Office-Design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Annina Gamp</dc:creator>
  <cp:lastModifiedBy>Microsoft Office User</cp:lastModifiedBy>
  <cp:revision>56</cp:revision>
  <dcterms:created xsi:type="dcterms:W3CDTF">2019-05-30T09:46:07Z</dcterms:created>
  <dcterms:modified xsi:type="dcterms:W3CDTF">2023-05-22T10:40:02Z</dcterms:modified>
</cp:coreProperties>
</file>