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311" r:id="rId2"/>
    <p:sldId id="368" r:id="rId3"/>
    <p:sldId id="369" r:id="rId4"/>
    <p:sldId id="279" r:id="rId5"/>
    <p:sldId id="280" r:id="rId6"/>
    <p:sldId id="327" r:id="rId7"/>
    <p:sldId id="281" r:id="rId8"/>
    <p:sldId id="295" r:id="rId9"/>
    <p:sldId id="292" r:id="rId10"/>
    <p:sldId id="304" r:id="rId11"/>
    <p:sldId id="293" r:id="rId12"/>
    <p:sldId id="322" r:id="rId13"/>
    <p:sldId id="297" r:id="rId14"/>
    <p:sldId id="331" r:id="rId15"/>
    <p:sldId id="287" r:id="rId16"/>
    <p:sldId id="301" r:id="rId17"/>
    <p:sldId id="332" r:id="rId18"/>
    <p:sldId id="323" r:id="rId19"/>
    <p:sldId id="324" r:id="rId20"/>
    <p:sldId id="370" r:id="rId21"/>
    <p:sldId id="342" r:id="rId22"/>
    <p:sldId id="341" r:id="rId23"/>
    <p:sldId id="337" r:id="rId24"/>
    <p:sldId id="338" r:id="rId25"/>
    <p:sldId id="291" r:id="rId26"/>
    <p:sldId id="258" r:id="rId27"/>
    <p:sldId id="259" r:id="rId28"/>
    <p:sldId id="260" r:id="rId29"/>
    <p:sldId id="277" r:id="rId30"/>
    <p:sldId id="330" r:id="rId31"/>
    <p:sldId id="334" r:id="rId32"/>
    <p:sldId id="339" r:id="rId33"/>
    <p:sldId id="308" r:id="rId34"/>
    <p:sldId id="264" r:id="rId35"/>
    <p:sldId id="257" r:id="rId36"/>
    <p:sldId id="289" r:id="rId37"/>
    <p:sldId id="310" r:id="rId38"/>
    <p:sldId id="309" r:id="rId39"/>
    <p:sldId id="263" r:id="rId4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F2"/>
    <a:srgbClr val="45A8D9"/>
    <a:srgbClr val="A4ADB6"/>
    <a:srgbClr val="BBB2AB"/>
    <a:srgbClr val="008CCF"/>
    <a:srgbClr val="006DA2"/>
    <a:srgbClr val="3AB7D5"/>
    <a:srgbClr val="008BCE"/>
    <a:srgbClr val="405B8A"/>
    <a:srgbClr val="748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7253" autoAdjust="0"/>
  </p:normalViewPr>
  <p:slideViewPr>
    <p:cSldViewPr snapToGrid="0" showGuides="1"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3.2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40.3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4.4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6.5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6.9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40.3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3.2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4.4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6.5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9T22:28:26.9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3CE6E-2B66-4BBF-AA5F-C610821FA37B}" type="datetimeFigureOut">
              <a:rPr lang="de-DE" smtClean="0"/>
              <a:t>06.03.2025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1B259-718E-41BC-9A97-1627054B12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77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angemessenen Auswahl :</a:t>
            </a:r>
            <a:r>
              <a:rPr lang="de-DE" baseline="0" dirty="0"/>
              <a:t> baut auf Vorwissen auf und regt zum Nachdenken 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51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de-DE" dirty="0"/>
              <a:t>Tiefenstrukturen: die innerhalb der Sichtstrukturen auftretenden Prozesse</a:t>
            </a:r>
          </a:p>
          <a:p>
            <a:pPr marL="171450" indent="-171450">
              <a:buFont typeface="Arial"/>
              <a:buChar char="•"/>
            </a:pPr>
            <a:r>
              <a:rPr lang="de-DE" dirty="0"/>
              <a:t>trotz der breiten Diskussion über die Wahl der richtigen Methode, sind es eben nicht die Oberflächenstrukturen, die darüber entscheiden, ob einsichtsvolles Lernen stattfindet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65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" y="3907144"/>
            <a:ext cx="9144001" cy="22021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Freihandform 7"/>
          <p:cNvSpPr>
            <a:spLocks noChangeAspect="1"/>
          </p:cNvSpPr>
          <p:nvPr/>
        </p:nvSpPr>
        <p:spPr>
          <a:xfrm>
            <a:off x="-7556" y="0"/>
            <a:ext cx="9159907" cy="5871808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6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6206978" y="134683"/>
            <a:ext cx="293702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de-DE" sz="12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Schleswig-Holstein.</a:t>
            </a:r>
            <a:r>
              <a:rPr lang="de-DE" sz="12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echte Norden.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286"/>
            <a:ext cx="7772400" cy="20005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86603"/>
            <a:ext cx="7772400" cy="15377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2137" y="6173054"/>
            <a:ext cx="3600000" cy="28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Name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2137" y="6464163"/>
            <a:ext cx="2880000" cy="2868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Datum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</p:spTree>
    <p:extLst>
      <p:ext uri="{BB962C8B-B14F-4D97-AF65-F5344CB8AC3E}">
        <p14:creationId xmlns:p14="http://schemas.microsoft.com/office/powerpoint/2010/main" val="419666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3F28847-7BF0-413E-A4B4-C02469266E58}" type="datetime1">
              <a:rPr lang="de-DE" smtClean="0"/>
              <a:t>06.03.2025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49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5DF68FC-774B-4D41-A04C-46D2580C019C}" type="datetime1">
              <a:rPr lang="de-DE" smtClean="0"/>
              <a:t>06.03.2025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97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292E-D632-4EDC-917C-747E49A50886}" type="datetimeFigureOut">
              <a:rPr lang="de-DE" smtClean="0"/>
              <a:pPr/>
              <a:t>06.03.2025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72559-CBE3-4A40-ADD3-89C9B5A328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44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792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F04AF4-BE9F-438E-AEB3-1AB29ED1CD12}" type="datetime1">
              <a:rPr lang="de-DE" smtClean="0"/>
              <a:t>06.03.2025</a:t>
            </a:fld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311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44677"/>
            <a:ext cx="3886200" cy="4032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44675"/>
            <a:ext cx="38862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7E6961B8-E763-4621-9D5D-38F66A348052}" type="datetime1">
              <a:rPr lang="de-DE" smtClean="0"/>
              <a:t>06.03.2025</a:t>
            </a:fld>
            <a:endParaRPr lang="de-DE" dirty="0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24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2813" y="225424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B7E06C08-2B17-43F1-A072-02A8688504CF}" type="datetime1">
              <a:rPr lang="de-DE" smtClean="0"/>
              <a:t>06.03.2025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54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4C555C-37E2-44ED-BE6C-12A21C01C579}" type="datetime1">
              <a:rPr lang="de-DE" smtClean="0"/>
              <a:t>06.03.2025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2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032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2F1D57B-2905-4E99-8DD2-DA23D35CE01F}" type="datetime1">
              <a:rPr lang="de-DE" smtClean="0"/>
              <a:t>06.03.2025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17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844677"/>
            <a:ext cx="7886700" cy="27178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28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B4B845-6DC3-45BC-9049-17AD7992C39F}" type="datetime1">
              <a:rPr lang="de-DE" smtClean="0"/>
              <a:t>06.03.2025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3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2809461"/>
            <a:ext cx="792000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026D32B0-575C-43B7-B8BD-48B68FBBD667}" type="datetime1">
              <a:rPr lang="de-DE" smtClean="0"/>
              <a:t>06.03.2025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78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44675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09461"/>
            <a:ext cx="386834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844675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835275"/>
            <a:ext cx="3887391" cy="3041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96C799F4-74F0-4B8C-938F-5A0C36883B70}" type="datetime1">
              <a:rPr lang="de-DE" smtClean="0"/>
              <a:t>06.03.2025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17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18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9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52" y="6294708"/>
            <a:ext cx="1613922" cy="47308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401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15A918E5-D937-4385-B3C1-9CE1C1F817BB}" type="datetime1">
              <a:rPr lang="de-DE" smtClean="0"/>
              <a:t>06.03.2025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27415" y="6356350"/>
            <a:ext cx="378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52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467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71" r:id="rId5"/>
    <p:sldLayoutId id="2147483667" r:id="rId6"/>
    <p:sldLayoutId id="2147483663" r:id="rId7"/>
    <p:sldLayoutId id="2147483670" r:id="rId8"/>
    <p:sldLayoutId id="2147483665" r:id="rId9"/>
    <p:sldLayoutId id="2147483668" r:id="rId10"/>
    <p:sldLayoutId id="2147483669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hyperlink" Target="http://www.guterunterricht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customXml" Target="../ink/ink6.xml"/><Relationship Id="rId7" Type="http://schemas.openxmlformats.org/officeDocument/2006/relationships/customXml" Target="../ink/ink9.xml"/><Relationship Id="rId2" Type="http://schemas.openxmlformats.org/officeDocument/2006/relationships/hyperlink" Target="http://www.guterunterricht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customXml" Target="../ink/ink7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901477" y="423144"/>
            <a:ext cx="7772400" cy="753448"/>
          </a:xfrm>
        </p:spPr>
        <p:txBody>
          <a:bodyPr>
            <a:normAutofit/>
          </a:bodyPr>
          <a:lstStyle/>
          <a:p>
            <a:pPr algn="ctr"/>
            <a:r>
              <a:rPr lang="de-DE" sz="4000" b="1" u="sng" dirty="0">
                <a:solidFill>
                  <a:schemeClr val="bg1"/>
                </a:solidFill>
                <a:latin typeface="+mn-lt"/>
              </a:rPr>
              <a:t>Sitzung 2: Unterrichtsplanung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Studienleiter </a:t>
            </a:r>
            <a:r>
              <a:rPr lang="de-DE" sz="1000" dirty="0" err="1">
                <a:solidFill>
                  <a:srgbClr val="C00000"/>
                </a:solidFill>
              </a:rPr>
              <a:t>Wi</a:t>
            </a:r>
            <a:r>
              <a:rPr lang="de-DE" sz="1000" dirty="0">
                <a:solidFill>
                  <a:srgbClr val="C00000"/>
                </a:solidFill>
              </a:rPr>
              <a:t>/Po /Pädagogik </a:t>
            </a:r>
          </a:p>
          <a:p>
            <a:r>
              <a:rPr lang="de-DE" sz="1000" dirty="0">
                <a:solidFill>
                  <a:srgbClr val="C00000"/>
                </a:solidFill>
              </a:rPr>
              <a:t>Olaf Lawrenz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ED1A15-3E6C-48E9-AB24-225244D281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3CF110-BA9E-06DB-DB96-D7EC7E4A7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32" y="1080458"/>
            <a:ext cx="4697083" cy="469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17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823BEE-DE5B-4F10-A522-D12347EC9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32" y="1794319"/>
            <a:ext cx="7920000" cy="4012786"/>
          </a:xfrm>
        </p:spPr>
        <p:txBody>
          <a:bodyPr/>
          <a:lstStyle/>
          <a:p>
            <a:r>
              <a:rPr lang="de-DE" dirty="0">
                <a:latin typeface="+mn-lt"/>
              </a:rPr>
              <a:t>Bringt die Phasen in die richtige Reihenfolge.</a:t>
            </a:r>
          </a:p>
          <a:p>
            <a:r>
              <a:rPr lang="de-DE" dirty="0">
                <a:latin typeface="+mn-lt"/>
              </a:rPr>
              <a:t>Handout S. 3/4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0BB884C-3ACA-4325-9C2E-5624CBB91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Unterrichtsphasen/ Operatoren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9BB33D0-D386-4675-B1C9-6F30B2492B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EC7823-9B2E-AC07-1A1D-103837876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650" y="2396452"/>
            <a:ext cx="3473010" cy="323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74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E8583C5F-60FB-4F02-B7D8-C07B692D0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396152"/>
              </p:ext>
            </p:extLst>
          </p:nvPr>
        </p:nvGraphicFramePr>
        <p:xfrm>
          <a:off x="271346" y="1285335"/>
          <a:ext cx="5922422" cy="5105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472">
                  <a:extLst>
                    <a:ext uri="{9D8B030D-6E8A-4147-A177-3AD203B41FA5}">
                      <a16:colId xmlns:a16="http://schemas.microsoft.com/office/drawing/2014/main" val="221805672"/>
                    </a:ext>
                  </a:extLst>
                </a:gridCol>
                <a:gridCol w="2054764">
                  <a:extLst>
                    <a:ext uri="{9D8B030D-6E8A-4147-A177-3AD203B41FA5}">
                      <a16:colId xmlns:a16="http://schemas.microsoft.com/office/drawing/2014/main" val="38629242"/>
                    </a:ext>
                  </a:extLst>
                </a:gridCol>
                <a:gridCol w="1889186">
                  <a:extLst>
                    <a:ext uri="{9D8B030D-6E8A-4147-A177-3AD203B41FA5}">
                      <a16:colId xmlns:a16="http://schemas.microsoft.com/office/drawing/2014/main" val="507972108"/>
                    </a:ext>
                  </a:extLst>
                </a:gridCol>
              </a:tblGrid>
              <a:tr h="199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00">
                          <a:effectLst/>
                        </a:rPr>
                        <a:t>Phase des Unterrichts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Inhalte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Operatoren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extLst>
                  <a:ext uri="{0D108BD9-81ED-4DB2-BD59-A6C34878D82A}">
                    <a16:rowId xmlns:a16="http://schemas.microsoft.com/office/drawing/2014/main" val="1692819015"/>
                  </a:ext>
                </a:extLst>
              </a:tr>
              <a:tr h="677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Einstieg im weiteren Sinn</a:t>
                      </a: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 dirty="0">
                          <a:effectLst/>
                        </a:rPr>
                        <a:t> </a:t>
                      </a:r>
                      <a:endParaRPr lang="de-DE" sz="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>
                          <a:effectLst/>
                        </a:rPr>
                        <a:t> </a:t>
                      </a:r>
                      <a:endParaRPr lang="de-DE" sz="3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extLst>
                  <a:ext uri="{0D108BD9-81ED-4DB2-BD59-A6C34878D82A}">
                    <a16:rowId xmlns:a16="http://schemas.microsoft.com/office/drawing/2014/main" val="402315804"/>
                  </a:ext>
                </a:extLst>
              </a:tr>
              <a:tr h="84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Einstieg im engeren Sinn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(Hinführung)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 dirty="0">
                          <a:effectLst/>
                        </a:rPr>
                        <a:t> </a:t>
                      </a:r>
                      <a:endParaRPr lang="de-DE" sz="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>
                          <a:effectLst/>
                        </a:rPr>
                        <a:t> </a:t>
                      </a:r>
                      <a:endParaRPr lang="de-DE" sz="3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extLst>
                  <a:ext uri="{0D108BD9-81ED-4DB2-BD59-A6C34878D82A}">
                    <a16:rowId xmlns:a16="http://schemas.microsoft.com/office/drawing/2014/main" val="508557736"/>
                  </a:ext>
                </a:extLst>
              </a:tr>
              <a:tr h="805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Erarbeitung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 dirty="0">
                          <a:effectLst/>
                        </a:rPr>
                        <a:t> </a:t>
                      </a:r>
                      <a:endParaRPr lang="de-DE" sz="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 dirty="0">
                          <a:effectLst/>
                        </a:rPr>
                        <a:t> </a:t>
                      </a:r>
                      <a:endParaRPr lang="de-DE" sz="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extLst>
                  <a:ext uri="{0D108BD9-81ED-4DB2-BD59-A6C34878D82A}">
                    <a16:rowId xmlns:a16="http://schemas.microsoft.com/office/drawing/2014/main" val="250981243"/>
                  </a:ext>
                </a:extLst>
              </a:tr>
              <a:tr h="805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Sicherung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>
                          <a:effectLst/>
                        </a:rPr>
                        <a:t> </a:t>
                      </a:r>
                      <a:endParaRPr lang="de-DE" sz="3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>
                          <a:effectLst/>
                        </a:rPr>
                        <a:t> </a:t>
                      </a:r>
                      <a:endParaRPr lang="de-DE" sz="3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extLst>
                  <a:ext uri="{0D108BD9-81ED-4DB2-BD59-A6C34878D82A}">
                    <a16:rowId xmlns:a16="http://schemas.microsoft.com/office/drawing/2014/main" val="4229642118"/>
                  </a:ext>
                </a:extLst>
              </a:tr>
              <a:tr h="805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Anwendung und Übung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>
                          <a:effectLst/>
                        </a:rPr>
                        <a:t> </a:t>
                      </a:r>
                      <a:endParaRPr lang="de-DE" sz="3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>
                          <a:effectLst/>
                        </a:rPr>
                        <a:t> </a:t>
                      </a:r>
                      <a:endParaRPr lang="de-DE" sz="3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extLst>
                  <a:ext uri="{0D108BD9-81ED-4DB2-BD59-A6C34878D82A}">
                    <a16:rowId xmlns:a16="http://schemas.microsoft.com/office/drawing/2014/main" val="695042535"/>
                  </a:ext>
                </a:extLst>
              </a:tr>
              <a:tr h="805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Transfer, Synthese, Beurteilung</a:t>
                      </a: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>
                          <a:effectLst/>
                        </a:rPr>
                        <a:t> </a:t>
                      </a:r>
                      <a:endParaRPr lang="de-DE" sz="3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 dirty="0">
                          <a:effectLst/>
                        </a:rPr>
                        <a:t> </a:t>
                      </a:r>
                      <a:endParaRPr lang="de-DE" sz="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extLst>
                  <a:ext uri="{0D108BD9-81ED-4DB2-BD59-A6C34878D82A}">
                    <a16:rowId xmlns:a16="http://schemas.microsoft.com/office/drawing/2014/main" val="416716766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44A2369-2D74-2097-AD9E-F7A2940C8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62" y="267419"/>
            <a:ext cx="2681810" cy="230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EBB2C3B-BE4A-A794-7388-446191DCD8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23" y="3429000"/>
            <a:ext cx="2304643" cy="173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170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E8583C5F-60FB-4F02-B7D8-C07B692D0B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809622"/>
              </p:ext>
            </p:extLst>
          </p:nvPr>
        </p:nvGraphicFramePr>
        <p:xfrm>
          <a:off x="512884" y="1187014"/>
          <a:ext cx="7854461" cy="5721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3898">
                  <a:extLst>
                    <a:ext uri="{9D8B030D-6E8A-4147-A177-3AD203B41FA5}">
                      <a16:colId xmlns:a16="http://schemas.microsoft.com/office/drawing/2014/main" val="221805672"/>
                    </a:ext>
                  </a:extLst>
                </a:gridCol>
                <a:gridCol w="2606665">
                  <a:extLst>
                    <a:ext uri="{9D8B030D-6E8A-4147-A177-3AD203B41FA5}">
                      <a16:colId xmlns:a16="http://schemas.microsoft.com/office/drawing/2014/main" val="38629242"/>
                    </a:ext>
                  </a:extLst>
                </a:gridCol>
                <a:gridCol w="2623898">
                  <a:extLst>
                    <a:ext uri="{9D8B030D-6E8A-4147-A177-3AD203B41FA5}">
                      <a16:colId xmlns:a16="http://schemas.microsoft.com/office/drawing/2014/main" val="507972108"/>
                    </a:ext>
                  </a:extLst>
                </a:gridCol>
              </a:tblGrid>
              <a:tr h="4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00">
                          <a:effectLst/>
                        </a:rPr>
                        <a:t>Phase des Unterrichts</a:t>
                      </a:r>
                      <a:endParaRPr lang="de-DE" sz="14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Inhalte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Operatoren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extLst>
                  <a:ext uri="{0D108BD9-81ED-4DB2-BD59-A6C34878D82A}">
                    <a16:rowId xmlns:a16="http://schemas.microsoft.com/office/drawing/2014/main" val="1692819015"/>
                  </a:ext>
                </a:extLst>
              </a:tr>
              <a:tr h="783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Einstieg im weiteren Sinn</a:t>
                      </a: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 dirty="0">
                          <a:effectLst/>
                        </a:rPr>
                        <a:t> </a:t>
                      </a:r>
                      <a:endParaRPr lang="de-DE" sz="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>
                          <a:effectLst/>
                        </a:rPr>
                        <a:t> </a:t>
                      </a:r>
                      <a:endParaRPr lang="de-DE" sz="3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extLst>
                  <a:ext uri="{0D108BD9-81ED-4DB2-BD59-A6C34878D82A}">
                    <a16:rowId xmlns:a16="http://schemas.microsoft.com/office/drawing/2014/main" val="402315804"/>
                  </a:ext>
                </a:extLst>
              </a:tr>
              <a:tr h="932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Einstieg im engeren Sinn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(Hinführung)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 dirty="0">
                          <a:effectLst/>
                        </a:rPr>
                        <a:t> </a:t>
                      </a:r>
                      <a:endParaRPr lang="de-DE" sz="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 dirty="0">
                          <a:effectLst/>
                        </a:rPr>
                        <a:t> </a:t>
                      </a:r>
                      <a:endParaRPr lang="de-DE" sz="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extLst>
                  <a:ext uri="{0D108BD9-81ED-4DB2-BD59-A6C34878D82A}">
                    <a16:rowId xmlns:a16="http://schemas.microsoft.com/office/drawing/2014/main" val="508557736"/>
                  </a:ext>
                </a:extLst>
              </a:tr>
              <a:tr h="932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Erarbeitung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 dirty="0">
                          <a:effectLst/>
                        </a:rPr>
                        <a:t> </a:t>
                      </a:r>
                      <a:endParaRPr lang="de-DE" sz="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 dirty="0">
                          <a:effectLst/>
                        </a:rPr>
                        <a:t> </a:t>
                      </a:r>
                      <a:endParaRPr lang="de-DE" sz="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extLst>
                  <a:ext uri="{0D108BD9-81ED-4DB2-BD59-A6C34878D82A}">
                    <a16:rowId xmlns:a16="http://schemas.microsoft.com/office/drawing/2014/main" val="250981243"/>
                  </a:ext>
                </a:extLst>
              </a:tr>
              <a:tr h="932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Sicherung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 dirty="0">
                          <a:effectLst/>
                        </a:rPr>
                        <a:t> </a:t>
                      </a:r>
                      <a:endParaRPr lang="de-DE" sz="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>
                          <a:effectLst/>
                        </a:rPr>
                        <a:t> </a:t>
                      </a:r>
                      <a:endParaRPr lang="de-DE" sz="3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extLst>
                  <a:ext uri="{0D108BD9-81ED-4DB2-BD59-A6C34878D82A}">
                    <a16:rowId xmlns:a16="http://schemas.microsoft.com/office/drawing/2014/main" val="4229642118"/>
                  </a:ext>
                </a:extLst>
              </a:tr>
              <a:tr h="932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Anwendung und Übung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 </a:t>
                      </a:r>
                      <a:endParaRPr lang="de-DE" sz="14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>
                          <a:effectLst/>
                        </a:rPr>
                        <a:t> </a:t>
                      </a:r>
                      <a:endParaRPr lang="de-DE" sz="3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>
                          <a:effectLst/>
                        </a:rPr>
                        <a:t> </a:t>
                      </a:r>
                      <a:endParaRPr lang="de-DE" sz="3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extLst>
                  <a:ext uri="{0D108BD9-81ED-4DB2-BD59-A6C34878D82A}">
                    <a16:rowId xmlns:a16="http://schemas.microsoft.com/office/drawing/2014/main" val="695042535"/>
                  </a:ext>
                </a:extLst>
              </a:tr>
              <a:tr h="932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kern="100" dirty="0">
                          <a:effectLst/>
                        </a:rPr>
                        <a:t>Transfer, Synthese, Beurteilung</a:t>
                      </a: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>
                          <a:effectLst/>
                        </a:rPr>
                        <a:t> </a:t>
                      </a:r>
                      <a:endParaRPr lang="de-DE" sz="3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300" kern="100" dirty="0">
                          <a:effectLst/>
                        </a:rPr>
                        <a:t> </a:t>
                      </a:r>
                      <a:endParaRPr lang="de-DE" sz="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21767" marR="21767" marT="0" marB="0"/>
                </a:tc>
                <a:extLst>
                  <a:ext uri="{0D108BD9-81ED-4DB2-BD59-A6C34878D82A}">
                    <a16:rowId xmlns:a16="http://schemas.microsoft.com/office/drawing/2014/main" val="416716766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A949FE71-76A1-4090-B94C-8CEE48E52AFB}"/>
              </a:ext>
            </a:extLst>
          </p:cNvPr>
          <p:cNvSpPr txBox="1"/>
          <p:nvPr/>
        </p:nvSpPr>
        <p:spPr>
          <a:xfrm>
            <a:off x="2347546" y="219808"/>
            <a:ext cx="486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u="sng" dirty="0"/>
              <a:t>L Ö S U N 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0A1A0B-E0E0-48A7-A2D1-4D1CC7819AF5}"/>
              </a:ext>
            </a:extLst>
          </p:cNvPr>
          <p:cNvSpPr txBox="1"/>
          <p:nvPr/>
        </p:nvSpPr>
        <p:spPr>
          <a:xfrm>
            <a:off x="3305908" y="1608992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843D61-E202-4C5C-8B4F-63194DCAA86D}"/>
              </a:ext>
            </a:extLst>
          </p:cNvPr>
          <p:cNvSpPr txBox="1"/>
          <p:nvPr/>
        </p:nvSpPr>
        <p:spPr>
          <a:xfrm>
            <a:off x="3305908" y="2400302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A001CB-5929-49DC-8F76-50ACA0E03213}"/>
              </a:ext>
            </a:extLst>
          </p:cNvPr>
          <p:cNvSpPr txBox="1"/>
          <p:nvPr/>
        </p:nvSpPr>
        <p:spPr>
          <a:xfrm>
            <a:off x="3257550" y="3429000"/>
            <a:ext cx="22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DADCAB8-22D3-46C9-9BF7-575B30B6BD16}"/>
              </a:ext>
            </a:extLst>
          </p:cNvPr>
          <p:cNvSpPr txBox="1"/>
          <p:nvPr/>
        </p:nvSpPr>
        <p:spPr>
          <a:xfrm>
            <a:off x="3257550" y="4422531"/>
            <a:ext cx="192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B8F14DE-B979-4FBE-ADCB-966BFDF36999}"/>
              </a:ext>
            </a:extLst>
          </p:cNvPr>
          <p:cNvSpPr txBox="1"/>
          <p:nvPr/>
        </p:nvSpPr>
        <p:spPr>
          <a:xfrm>
            <a:off x="3257550" y="5249008"/>
            <a:ext cx="214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C549C8-4555-4608-8729-42F7788B3012}"/>
              </a:ext>
            </a:extLst>
          </p:cNvPr>
          <p:cNvSpPr txBox="1"/>
          <p:nvPr/>
        </p:nvSpPr>
        <p:spPr>
          <a:xfrm>
            <a:off x="5926015" y="1675004"/>
            <a:ext cx="184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908CBF2-F6FA-43F0-87A0-7F5DF75898CB}"/>
              </a:ext>
            </a:extLst>
          </p:cNvPr>
          <p:cNvSpPr txBox="1"/>
          <p:nvPr/>
        </p:nvSpPr>
        <p:spPr>
          <a:xfrm>
            <a:off x="5926015" y="2540977"/>
            <a:ext cx="184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C17ED9-1A4E-4CF5-BADA-395627A6A728}"/>
              </a:ext>
            </a:extLst>
          </p:cNvPr>
          <p:cNvSpPr txBox="1"/>
          <p:nvPr/>
        </p:nvSpPr>
        <p:spPr>
          <a:xfrm>
            <a:off x="5926015" y="3429000"/>
            <a:ext cx="199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FAA1D22-8BB3-4503-AE8B-C6540C83E6DB}"/>
              </a:ext>
            </a:extLst>
          </p:cNvPr>
          <p:cNvSpPr txBox="1"/>
          <p:nvPr/>
        </p:nvSpPr>
        <p:spPr>
          <a:xfrm>
            <a:off x="5926015" y="4422531"/>
            <a:ext cx="192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6D591EF-6CC6-48BF-9ACF-B98570F27AB7}"/>
              </a:ext>
            </a:extLst>
          </p:cNvPr>
          <p:cNvSpPr txBox="1"/>
          <p:nvPr/>
        </p:nvSpPr>
        <p:spPr>
          <a:xfrm>
            <a:off x="5987562" y="5310554"/>
            <a:ext cx="207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14911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70D1F96-D58F-4409-9002-4D826198B8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226187F-EA98-41FE-BDEC-45E17CB67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220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0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70D1F96-D58F-4409-9002-4D826198B8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7151C07-CE71-4B53-8495-64FE3C44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F1238C2-304F-4184-9591-6C8EAD5E0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+mn-lt"/>
              </a:rPr>
              <a:t>Betrachten Sie auf </a:t>
            </a:r>
            <a:r>
              <a:rPr lang="de-DE" dirty="0">
                <a:latin typeface="+mn-lt"/>
                <a:hlinkClick r:id="rId2"/>
              </a:rPr>
              <a:t>www.guterunterricht.de</a:t>
            </a:r>
            <a:r>
              <a:rPr lang="de-DE" dirty="0">
                <a:latin typeface="+mn-lt"/>
              </a:rPr>
              <a:t> das Video „Lernen an Stationen im Natur &amp; Technik Unterricht..“ und versuchen Sie den Stundenaufbau dahinter zu erkennen. (18min)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Maske Handout S. 7 Verlaufsplanung ausfüllen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D758D6-A10C-41BD-9D9D-33FA8699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>
                <a:latin typeface="+mn-lt"/>
              </a:rPr>
              <a:t>Beobachtung und Auswertung einer Unterrichtsvideografie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2C21AD2-2898-4C55-9294-37EED51FA8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D0FDF02-D5F3-44D6-8552-027E5E5DE9AB}"/>
                  </a:ext>
                </a:extLst>
              </p14:cNvPr>
              <p14:cNvContentPartPr/>
              <p14:nvPr/>
            </p14:nvContentPartPr>
            <p14:xfrm>
              <a:off x="3493394" y="829283"/>
              <a:ext cx="360" cy="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D0FDF02-D5F3-44D6-8552-027E5E5DE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4754" y="8206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0154FBA-5840-4A20-B754-85DF819DFB0A}"/>
                  </a:ext>
                </a:extLst>
              </p14:cNvPr>
              <p14:cNvContentPartPr/>
              <p14:nvPr/>
            </p14:nvContentPartPr>
            <p14:xfrm>
              <a:off x="2250314" y="1049963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0154FBA-5840-4A20-B754-85DF819DFB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1674" y="10413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0BE69DA-A027-4D4C-859F-798E1E0A3697}"/>
                  </a:ext>
                </a:extLst>
              </p14:cNvPr>
              <p14:cNvContentPartPr/>
              <p14:nvPr/>
            </p14:nvContentPartPr>
            <p14:xfrm>
              <a:off x="4088834" y="1186043"/>
              <a:ext cx="36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0BE69DA-A027-4D4C-859F-798E1E0A36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0194" y="11774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76801F6-8A1A-45DF-ACC6-5010633DF649}"/>
                  </a:ext>
                </a:extLst>
              </p14:cNvPr>
              <p14:cNvContentPartPr/>
              <p14:nvPr/>
            </p14:nvContentPartPr>
            <p14:xfrm>
              <a:off x="4088834" y="1186043"/>
              <a:ext cx="360" cy="3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76801F6-8A1A-45DF-ACC6-5010633DF6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0194" y="11774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B7CE26B-6ABE-459C-9E0C-9F7B2DD6639B}"/>
                  </a:ext>
                </a:extLst>
              </p14:cNvPr>
              <p14:cNvContentPartPr/>
              <p14:nvPr/>
            </p14:nvContentPartPr>
            <p14:xfrm>
              <a:off x="2587994" y="1157963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B7CE26B-6ABE-459C-9E0C-9F7B2DD663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8994" y="114896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44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09F4ED2-8C49-4A57-A2AD-07BDCFBF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u="sng" dirty="0"/>
              <a:t>Kompetenzorientiertes Unterrichten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72E1695-96B4-4F6B-8A3D-DD8FC740E5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929FC75-46B3-4F3C-A2EC-7EB3AAB14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91" y="1865109"/>
            <a:ext cx="7031276" cy="395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61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0AC12B1-111E-4A0E-9F2F-031FB71A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>
                <a:latin typeface="+mn-lt"/>
              </a:rPr>
              <a:t>Schreibe das Ende des Satzes in den Chat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70D1F96-D58F-4409-9002-4D826198B8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95A8BC6-F93C-4336-8112-231640F13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0" dirty="0">
                <a:solidFill>
                  <a:srgbClr val="FF0000"/>
                </a:solidFill>
              </a:rPr>
              <a:t> </a:t>
            </a:r>
            <a:r>
              <a:rPr lang="de-DE" sz="4800" b="1" dirty="0">
                <a:solidFill>
                  <a:srgbClr val="0070C0"/>
                </a:solidFill>
                <a:latin typeface="+mn-lt"/>
              </a:rPr>
              <a:t>Heute Abend esse ich …</a:t>
            </a:r>
          </a:p>
        </p:txBody>
      </p:sp>
    </p:spTree>
    <p:extLst>
      <p:ext uri="{BB962C8B-B14F-4D97-AF65-F5344CB8AC3E}">
        <p14:creationId xmlns:p14="http://schemas.microsoft.com/office/powerpoint/2010/main" val="428737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901477" y="423144"/>
            <a:ext cx="7772400" cy="753448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chemeClr val="bg1"/>
                </a:solidFill>
              </a:rPr>
              <a:t>Sitzung 2: Unterrichtsplanung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Studienleiter </a:t>
            </a:r>
            <a:r>
              <a:rPr lang="de-DE" sz="1000" dirty="0" err="1">
                <a:solidFill>
                  <a:srgbClr val="C00000"/>
                </a:solidFill>
              </a:rPr>
              <a:t>Wi</a:t>
            </a:r>
            <a:r>
              <a:rPr lang="de-DE" sz="1000" dirty="0">
                <a:solidFill>
                  <a:srgbClr val="C00000"/>
                </a:solidFill>
              </a:rPr>
              <a:t>/Po /Pädagogik </a:t>
            </a:r>
          </a:p>
          <a:p>
            <a:r>
              <a:rPr lang="de-DE" sz="1000" dirty="0">
                <a:solidFill>
                  <a:srgbClr val="C00000"/>
                </a:solidFill>
              </a:rPr>
              <a:t>Olaf Lawrenz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D324321-B03D-EFE5-6929-5422C1CBA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32" y="1080458"/>
            <a:ext cx="4697083" cy="469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2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0557292-E30A-466E-8AC1-06E178548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11" y="2266705"/>
            <a:ext cx="7920000" cy="401278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Allgemeiner Austausch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Anliegen,  Wünsche, Frage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Unterrichtsplanung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Planung einer Schulstunde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8FD751-BA9B-4CB1-8D47-73662C4A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Tagesordnung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FB3B13B-259B-4824-97FB-24B8AFD8D5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8BEA03-91D6-82EE-733C-B82078C92C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51" y="891425"/>
            <a:ext cx="4076460" cy="211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2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Allgemeiner Austausch: Wie geht es mir heute?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6327" y="6173788"/>
            <a:ext cx="496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 mag beginnen ….ihr kommt eh alle dran….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D208262-7219-7711-6427-67C15B82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930" y="1696621"/>
            <a:ext cx="4466650" cy="4328808"/>
          </a:xfrm>
        </p:spPr>
        <p:txBody>
          <a:bodyPr>
            <a:noAutofit/>
          </a:bodyPr>
          <a:lstStyle/>
          <a:p>
            <a:r>
              <a:rPr lang="de-DE" sz="2400" dirty="0">
                <a:latin typeface="+mn-lt"/>
              </a:rPr>
              <a:t>Ihr könnt euch einer der Katzen zuordnen ;-)</a:t>
            </a:r>
          </a:p>
          <a:p>
            <a:r>
              <a:rPr lang="de-DE" sz="2400" dirty="0">
                <a:latin typeface="+mn-lt"/>
              </a:rPr>
              <a:t>Was lief gut die letzten Wochen?</a:t>
            </a:r>
          </a:p>
          <a:p>
            <a:r>
              <a:rPr lang="de-DE" sz="2400" dirty="0">
                <a:latin typeface="+mn-lt"/>
              </a:rPr>
              <a:t>Was lief nicht optimal?</a:t>
            </a:r>
          </a:p>
          <a:p>
            <a:r>
              <a:rPr lang="de-DE" sz="2400" dirty="0">
                <a:latin typeface="+mn-lt"/>
              </a:rPr>
              <a:t>Wo habt ihr Fortschritte gemacht?</a:t>
            </a:r>
          </a:p>
          <a:p>
            <a:r>
              <a:rPr lang="de-DE" sz="2400" dirty="0">
                <a:latin typeface="+mn-lt"/>
              </a:rPr>
              <a:t>Was liegt euch auf der Seele?</a:t>
            </a:r>
          </a:p>
          <a:p>
            <a:r>
              <a:rPr lang="de-DE" sz="2400" dirty="0">
                <a:latin typeface="+mn-lt"/>
              </a:rPr>
              <a:t>Wann hast du das letzte Mal richtig gelacht in der Schule?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55AFC18-BEBE-5778-6586-96567B69B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98" y="6064510"/>
            <a:ext cx="610251" cy="610251"/>
          </a:xfrm>
          <a:prstGeom prst="rect">
            <a:avLst/>
          </a:prstGeom>
        </p:spPr>
      </p:pic>
      <p:pic>
        <p:nvPicPr>
          <p:cNvPr id="2" name="Inhaltsplatzhalter 4">
            <a:extLst>
              <a:ext uri="{FF2B5EF4-FFF2-40B4-BE49-F238E27FC236}">
                <a16:creationId xmlns:a16="http://schemas.microsoft.com/office/drawing/2014/main" id="{96CD179F-B6E7-379B-1415-273714D51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" y="2139962"/>
            <a:ext cx="4785212" cy="344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0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EF4F7-67F8-B130-8AF5-5B3F53E24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A787B85-A464-BBEB-EDF0-AA278672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Allgemeiner Austausch: Wie geht es mir heute?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9963B32-DCA8-533B-5AD1-EFE64A84BEB4}"/>
              </a:ext>
            </a:extLst>
          </p:cNvPr>
          <p:cNvSpPr txBox="1"/>
          <p:nvPr/>
        </p:nvSpPr>
        <p:spPr>
          <a:xfrm>
            <a:off x="286327" y="6173788"/>
            <a:ext cx="496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 mag beginnen ….ihr kommt eh alle dran….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CEEA677-9302-37F0-93C1-9BD186B0B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930" y="1696621"/>
            <a:ext cx="4466650" cy="4328808"/>
          </a:xfrm>
        </p:spPr>
        <p:txBody>
          <a:bodyPr>
            <a:noAutofit/>
          </a:bodyPr>
          <a:lstStyle/>
          <a:p>
            <a:r>
              <a:rPr lang="de-DE" sz="2400" dirty="0">
                <a:latin typeface="+mn-lt"/>
              </a:rPr>
              <a:t>Ihr könnt euch einer der Katzen zuordnen ;-)</a:t>
            </a:r>
          </a:p>
          <a:p>
            <a:r>
              <a:rPr lang="de-DE" sz="2400" dirty="0">
                <a:latin typeface="+mn-lt"/>
              </a:rPr>
              <a:t>Was lief gut die letzten Wochen?</a:t>
            </a:r>
          </a:p>
          <a:p>
            <a:r>
              <a:rPr lang="de-DE" sz="2400" dirty="0">
                <a:latin typeface="+mn-lt"/>
              </a:rPr>
              <a:t>Was lief nicht optimal?</a:t>
            </a:r>
          </a:p>
          <a:p>
            <a:r>
              <a:rPr lang="de-DE" sz="2400" dirty="0">
                <a:latin typeface="+mn-lt"/>
              </a:rPr>
              <a:t>Wo habt ihr Fortschritte gemacht?</a:t>
            </a:r>
          </a:p>
          <a:p>
            <a:r>
              <a:rPr lang="de-DE" sz="2400" dirty="0">
                <a:latin typeface="+mn-lt"/>
              </a:rPr>
              <a:t>Was liegt euch auf der Seele?</a:t>
            </a:r>
          </a:p>
          <a:p>
            <a:r>
              <a:rPr lang="de-DE" sz="2400" dirty="0">
                <a:latin typeface="+mn-lt"/>
              </a:rPr>
              <a:t>Wann hast du das letzte Mal richtig gelacht in der Schule?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E0578FC-EB19-ADB6-874B-87755912F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98" y="6064510"/>
            <a:ext cx="610251" cy="610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44C75E6-0449-0D4E-3E54-121FF457B8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13" y="1627926"/>
            <a:ext cx="3601275" cy="4414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7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70D1F96-D58F-4409-9002-4D826198B8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7151C07-CE71-4B53-8495-64FE3C44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48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F1238C2-304F-4184-9591-6C8EAD5E0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+mn-lt"/>
              </a:rPr>
              <a:t>Betrachten Sie auf </a:t>
            </a:r>
            <a:r>
              <a:rPr lang="de-DE" dirty="0">
                <a:latin typeface="+mn-lt"/>
                <a:hlinkClick r:id="rId2"/>
              </a:rPr>
              <a:t>www.guterunterricht.de</a:t>
            </a:r>
            <a:r>
              <a:rPr lang="de-DE" dirty="0">
                <a:latin typeface="+mn-lt"/>
              </a:rPr>
              <a:t> das Video „Stationenlernen im Natur und Technikunterricht“ und versuchen Sie den Stundenaufbau dahinter zu erkennen. (18min)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Maske Handout S. 7 Verlaufsplanung ausfüllen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D758D6-A10C-41BD-9D9D-33FA8699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/>
              <a:t>Beobachtung und Auswertung einer Unterrichtsvideografie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2C21AD2-2898-4C55-9294-37EED51FA8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D0FDF02-D5F3-44D6-8552-027E5E5DE9AB}"/>
                  </a:ext>
                </a:extLst>
              </p14:cNvPr>
              <p14:cNvContentPartPr/>
              <p14:nvPr/>
            </p14:nvContentPartPr>
            <p14:xfrm>
              <a:off x="3493394" y="829283"/>
              <a:ext cx="360" cy="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D0FDF02-D5F3-44D6-8552-027E5E5DE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4754" y="8206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0154FBA-5840-4A20-B754-85DF819DFB0A}"/>
                  </a:ext>
                </a:extLst>
              </p14:cNvPr>
              <p14:cNvContentPartPr/>
              <p14:nvPr/>
            </p14:nvContentPartPr>
            <p14:xfrm>
              <a:off x="2250314" y="1049963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0154FBA-5840-4A20-B754-85DF819DFB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1674" y="10413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0BE69DA-A027-4D4C-859F-798E1E0A3697}"/>
                  </a:ext>
                </a:extLst>
              </p14:cNvPr>
              <p14:cNvContentPartPr/>
              <p14:nvPr/>
            </p14:nvContentPartPr>
            <p14:xfrm>
              <a:off x="4088834" y="1186043"/>
              <a:ext cx="360" cy="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0BE69DA-A027-4D4C-859F-798E1E0A36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0194" y="11774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76801F6-8A1A-45DF-ACC6-5010633DF649}"/>
                  </a:ext>
                </a:extLst>
              </p14:cNvPr>
              <p14:cNvContentPartPr/>
              <p14:nvPr/>
            </p14:nvContentPartPr>
            <p14:xfrm>
              <a:off x="4088834" y="1186043"/>
              <a:ext cx="360" cy="3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76801F6-8A1A-45DF-ACC6-5010633DF6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0194" y="11774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B7CE26B-6ABE-459C-9E0C-9F7B2DD6639B}"/>
                  </a:ext>
                </a:extLst>
              </p14:cNvPr>
              <p14:cNvContentPartPr/>
              <p14:nvPr/>
            </p14:nvContentPartPr>
            <p14:xfrm>
              <a:off x="2587994" y="1157963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B7CE26B-6ABE-459C-9E0C-9F7B2DD663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8994" y="114896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178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93111A-E554-445E-81D2-80E0D7EE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2619789"/>
            <a:ext cx="7920000" cy="1677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dirty="0">
                <a:latin typeface="+mn-lt"/>
              </a:rPr>
              <a:t>Stationenlernen im Natur – und Technikunterricht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068F5FF-0F72-4288-AA9E-5CE04C7F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+mn-lt"/>
              </a:rPr>
              <a:t>Verlaufsplanung zur Stunde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4A44A8D-99F6-4BD9-80BB-F49F26746C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48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7F89DD65-B2D2-452D-9D6E-72F4B2634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11947"/>
              </p:ext>
            </p:extLst>
          </p:nvPr>
        </p:nvGraphicFramePr>
        <p:xfrm>
          <a:off x="0" y="1557425"/>
          <a:ext cx="9143999" cy="4446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480">
                  <a:extLst>
                    <a:ext uri="{9D8B030D-6E8A-4147-A177-3AD203B41FA5}">
                      <a16:colId xmlns:a16="http://schemas.microsoft.com/office/drawing/2014/main" val="1730935207"/>
                    </a:ext>
                  </a:extLst>
                </a:gridCol>
                <a:gridCol w="2022526">
                  <a:extLst>
                    <a:ext uri="{9D8B030D-6E8A-4147-A177-3AD203B41FA5}">
                      <a16:colId xmlns:a16="http://schemas.microsoft.com/office/drawing/2014/main" val="178038150"/>
                    </a:ext>
                  </a:extLst>
                </a:gridCol>
                <a:gridCol w="3400993">
                  <a:extLst>
                    <a:ext uri="{9D8B030D-6E8A-4147-A177-3AD203B41FA5}">
                      <a16:colId xmlns:a16="http://schemas.microsoft.com/office/drawing/2014/main" val="145800549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086707032"/>
                    </a:ext>
                  </a:extLst>
                </a:gridCol>
              </a:tblGrid>
              <a:tr h="391581">
                <a:tc>
                  <a:txBody>
                    <a:bodyPr/>
                    <a:lstStyle/>
                    <a:p>
                      <a:r>
                        <a:rPr lang="de-DE" dirty="0"/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Phase/Sozialform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Geplantes Unterrichtsgeschehen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Medien/Arbeitsmittel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54052"/>
                  </a:ext>
                </a:extLst>
              </a:tr>
              <a:tr h="67588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693298"/>
                  </a:ext>
                </a:extLst>
              </a:tr>
              <a:tr h="67588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2300"/>
                  </a:ext>
                </a:extLst>
              </a:tr>
              <a:tr h="67588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323857"/>
                  </a:ext>
                </a:extLst>
              </a:tr>
              <a:tr h="67588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711474"/>
                  </a:ext>
                </a:extLst>
              </a:tr>
              <a:tr h="67588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032281"/>
                  </a:ext>
                </a:extLst>
              </a:tr>
              <a:tr h="67588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1802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C4EFF64A-E32D-4311-8DE0-D583A41B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69" y="225425"/>
            <a:ext cx="8291744" cy="1332000"/>
          </a:xfrm>
        </p:spPr>
        <p:txBody>
          <a:bodyPr/>
          <a:lstStyle/>
          <a:p>
            <a:r>
              <a:rPr lang="de-DE" dirty="0"/>
              <a:t>           </a:t>
            </a:r>
            <a:r>
              <a:rPr lang="de-DE" b="1" u="sng" dirty="0">
                <a:latin typeface="+mn-lt"/>
              </a:rPr>
              <a:t>Verlaufsplanung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7D5E80F-7D29-4638-89DB-B84E227983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321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B7E702B-75F5-4D2C-83A0-E3978F82A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703979"/>
            <a:ext cx="7920000" cy="4012786"/>
          </a:xfrm>
        </p:spPr>
        <p:txBody>
          <a:bodyPr/>
          <a:lstStyle/>
          <a:p>
            <a:pPr marL="0" lvl="0" indent="0">
              <a:lnSpc>
                <a:spcPct val="115000"/>
              </a:lnSpc>
              <a:buNone/>
            </a:pPr>
            <a:r>
              <a:rPr lang="de-DE" sz="1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Aufgabe</a:t>
            </a:r>
            <a:r>
              <a:rPr lang="de-DE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de-DE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Plant zu zweit eine Stunde für ein Fach.</a:t>
            </a:r>
            <a:r>
              <a:rPr lang="de-DE" sz="18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Nutzt das Schema im Handout S. 7.</a:t>
            </a:r>
            <a:endParaRPr lang="de-DE" sz="18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75C81B-57A6-4ACC-8EBC-642CE6DA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90" y="196348"/>
            <a:ext cx="6218810" cy="1332000"/>
          </a:xfrm>
        </p:spPr>
        <p:txBody>
          <a:bodyPr>
            <a:normAutofit fontScale="90000"/>
          </a:bodyPr>
          <a:lstStyle/>
          <a:p>
            <a:r>
              <a:rPr lang="de-DE" sz="3600" b="1" u="sng" dirty="0">
                <a:latin typeface="+mn-lt"/>
              </a:rPr>
              <a:t>Planung einer Unterrichtsstunde mit dem Schulbuch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0AEEEA-A348-1896-C608-3B4A43D5A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" y="3825252"/>
            <a:ext cx="2044460" cy="204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26C4387-00F6-5719-756E-FE1294760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7020"/>
            <a:ext cx="3273814" cy="249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093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DE" sz="3200" b="1" u="sng" dirty="0">
                <a:latin typeface="+mn-lt"/>
              </a:rPr>
              <a:t>Kognitive Aktivierung</a:t>
            </a:r>
          </a:p>
          <a:p>
            <a:pPr marL="0" indent="0">
              <a:buNone/>
            </a:pPr>
            <a:endParaRPr lang="de-DE" sz="3200" b="1" u="sng" dirty="0">
              <a:latin typeface="+mn-lt"/>
            </a:endParaRPr>
          </a:p>
          <a:p>
            <a:pPr lvl="1"/>
            <a:r>
              <a:rPr lang="de-DE" dirty="0">
                <a:latin typeface="+mn-lt"/>
              </a:rPr>
              <a:t>regt SuS zu vertiefter Auseinandersetzung und</a:t>
            </a:r>
          </a:p>
          <a:p>
            <a:pPr lvl="1"/>
            <a:r>
              <a:rPr lang="de-DE" dirty="0">
                <a:latin typeface="+mn-lt"/>
              </a:rPr>
              <a:t>mentaler Selbstständigkeit an</a:t>
            </a:r>
          </a:p>
          <a:p>
            <a:pPr lvl="1"/>
            <a:r>
              <a:rPr lang="de-DE" dirty="0">
                <a:latin typeface="+mn-lt"/>
              </a:rPr>
              <a:t>wird u.a. erreicht durch eine angemessene Auswahl von Aufgaben</a:t>
            </a:r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>
                <a:latin typeface="+mn-lt"/>
              </a:rPr>
              <a:t>Drei Dimensionen der Tiefenstruktur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0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u="sng" dirty="0">
                <a:latin typeface="+mn-lt"/>
              </a:rPr>
              <a:t>2. </a:t>
            </a:r>
            <a:r>
              <a:rPr lang="de-DE" sz="3200" b="1" u="sng" dirty="0">
                <a:latin typeface="+mn-lt"/>
              </a:rPr>
              <a:t>Klassenführung</a:t>
            </a:r>
          </a:p>
          <a:p>
            <a:pPr marL="0" indent="0">
              <a:buNone/>
            </a:pPr>
            <a:endParaRPr lang="de-DE" sz="3200" b="1" u="sng" dirty="0">
              <a:latin typeface="+mn-lt"/>
            </a:endParaRPr>
          </a:p>
          <a:p>
            <a:pPr lvl="1"/>
            <a:r>
              <a:rPr lang="de-DE" dirty="0">
                <a:latin typeface="+mn-lt"/>
              </a:rPr>
              <a:t>Ziel: die zur Verfügung stehende Zeit effizient und bestmöglich für Lernprozesse nutzen und Zeitverluste, die durch nicht lernbezogene Aktivitäten entstehen, zu minimieren </a:t>
            </a:r>
          </a:p>
          <a:p>
            <a:pPr lvl="1"/>
            <a:r>
              <a:rPr lang="de-DE" dirty="0" err="1">
                <a:latin typeface="+mn-lt"/>
              </a:rPr>
              <a:t>proaktiv</a:t>
            </a:r>
            <a:r>
              <a:rPr lang="de-DE" dirty="0">
                <a:latin typeface="+mn-lt"/>
              </a:rPr>
              <a:t>/ präventiv - reaktiv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+mn-lt"/>
              </a:rPr>
              <a:t>Drei Dimensionen der Tiefenstruktur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3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b="1" u="sng" dirty="0">
                <a:latin typeface="+mn-lt"/>
              </a:rPr>
              <a:t>3. Konstruktive Unterstützung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individuelle Lernunterstützung/ Schülerorientierung</a:t>
            </a:r>
          </a:p>
          <a:p>
            <a:r>
              <a:rPr lang="de-DE" dirty="0">
                <a:latin typeface="+mn-lt"/>
              </a:rPr>
              <a:t>Aspekte der Strukturierung: adaptive Erklärungen, Fehlerkultur, Geschwindigkeit</a:t>
            </a:r>
          </a:p>
          <a:p>
            <a:r>
              <a:rPr lang="de-DE" dirty="0">
                <a:latin typeface="+mn-lt"/>
              </a:rPr>
              <a:t>Qualitätsaspekte der Beziehung: L-S-Interaktion, konstruktives Klima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+mn-lt"/>
              </a:rPr>
              <a:t>Drei Dimensionen der Tiefenstruktur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09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A57D47-342C-4FE6-AA3C-C113F52E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42" y="2451344"/>
            <a:ext cx="7920000" cy="452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+mn-lt"/>
              </a:rPr>
              <a:t>Aufgabe: </a:t>
            </a:r>
          </a:p>
          <a:p>
            <a:pPr marL="0" indent="0">
              <a:buNone/>
            </a:pPr>
            <a:r>
              <a:rPr lang="de-DE" dirty="0">
                <a:latin typeface="+mn-lt"/>
              </a:rPr>
              <a:t>Hospitiert bei verschiedenen Lehrkräften im Unterricht. Fokussieren Sie bei Ihren Beobachtungen Aspekte der Klassenführung.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FE325E-4FA7-4AA2-B4AE-63AA90E2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+mn-lt"/>
              </a:rPr>
              <a:t>Vorbereitende Hausaufgabe und Abschluss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D5CA065-0003-4EBC-A52B-759BA8AF65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42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0557292-E30A-466E-8AC1-06E178548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716656"/>
            <a:ext cx="7920000" cy="435654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Ablauf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Einstieg: Akrostichon zum „Lehren und Lernen“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„Was liegt Obenauf?“ – Lerntempoduett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Kompetenzraster zur Lehrerrolle, individuelle Standortbestimmung „Unterrichtsplanung“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Besprechung eines Musterunterrichtsentwurfs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Präsentation Unterrichtsplanung mit integrierten Aufgaben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Beobachtung und Auswertung einer Unterrichtsvideografie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Graf-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zur persönlichen Reflexion der Sitzung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Vorbereitende Hausaufgabe zur Onlinesitzung: Beobachtungsaufgabe „Klassenführung“ – Was möchte ich für mich „abgucken“?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8FD751-BA9B-4CB1-8D47-73662C4A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+mn-lt"/>
              </a:rPr>
              <a:t>Tagesordnung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9A38D1-25E9-176C-3522-34B8D82817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93" y="497545"/>
            <a:ext cx="4076460" cy="211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4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70D1F96-D58F-4409-9002-4D826198B8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270A61A-FF6F-48B1-9AF5-764BB7847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0"/>
            <a:ext cx="9144000" cy="561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22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06A8C58-7C30-45E2-A3D9-87E6A7021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895" y="1844675"/>
            <a:ext cx="3040622" cy="40132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9D455C1-9277-4EAD-8AD5-8766681F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+mn-lt"/>
              </a:rPr>
              <a:t>Graf-</a:t>
            </a:r>
            <a:r>
              <a:rPr lang="de-DE" b="1" u="sng" dirty="0" err="1">
                <a:latin typeface="+mn-lt"/>
              </a:rPr>
              <a:t>iz</a:t>
            </a:r>
            <a:r>
              <a:rPr lang="de-DE" b="1" u="sng" dirty="0">
                <a:latin typeface="+mn-lt"/>
              </a:rPr>
              <a:t> Lehrerpersönlichkeit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E1379F9-C313-43FE-B242-1BBD6B94CC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0F7165-7F77-4FA1-B772-C66D55D4F013}"/>
              </a:ext>
            </a:extLst>
          </p:cNvPr>
          <p:cNvSpPr txBox="1"/>
          <p:nvPr/>
        </p:nvSpPr>
        <p:spPr>
          <a:xfrm>
            <a:off x="1433146" y="6312877"/>
            <a:ext cx="420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Graf-</a:t>
            </a:r>
            <a:r>
              <a:rPr lang="de-DE" dirty="0" err="1"/>
              <a:t>iz</a:t>
            </a:r>
            <a:r>
              <a:rPr lang="de-DE" dirty="0"/>
              <a:t> = Akronym aus Grafik und Notiz</a:t>
            </a:r>
          </a:p>
        </p:txBody>
      </p:sp>
    </p:spTree>
    <p:extLst>
      <p:ext uri="{BB962C8B-B14F-4D97-AF65-F5344CB8AC3E}">
        <p14:creationId xmlns:p14="http://schemas.microsoft.com/office/powerpoint/2010/main" val="505416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6887748-9C78-4B63-B2D3-DE75FD333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5" y="0"/>
            <a:ext cx="9259502" cy="6968059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C6D59FB-5D07-4C80-82BB-6A992C39CC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271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9E7F013-5EB5-4692-B505-501967277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+mn-lt"/>
              </a:rPr>
              <a:t>Im kompetenzorientierten Unterricht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latin typeface="+mn-lt"/>
              </a:rPr>
              <a:t> stehen die Lernergebnisse der Schüler*innen im Mittelpunkt,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latin typeface="+mn-lt"/>
              </a:rPr>
              <a:t> erwerben Schüler*innen nicht nur Wissen, sondern lernen, mit diesem Wissen konkrete Anforderungssituationen bearbeiten zu können,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latin typeface="+mn-lt"/>
              </a:rPr>
              <a:t> üben sich die Lehrer*innen im genauen Beobachten der Schüler*innen, um die jeweiligen Lösungsstrategien und Lernstände zu erkennen,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latin typeface="+mn-lt"/>
              </a:rPr>
              <a:t> orientieren sich die Lehrer*innen an gestuften Kompetenzmodellen, um den Schüler*innen passende Lernangebote zu eröffnen,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latin typeface="+mn-lt"/>
              </a:rPr>
              <a:t> wird immer wieder überprüft, ob Schüler*innen bestimmte als Standard gesetzte Kompetenzen erworben haben.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0429C8-2F92-4D84-95F3-190E980E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>
                <a:latin typeface="+mn-lt"/>
              </a:rPr>
              <a:t>Kompetenzorientiertes Unterrichten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849752F-1D41-49FB-9A01-8F2FB8A34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828C96D-D784-4078-B3AA-605253AB1F32}"/>
              </a:ext>
            </a:extLst>
          </p:cNvPr>
          <p:cNvSpPr txBox="1"/>
          <p:nvPr/>
        </p:nvSpPr>
        <p:spPr>
          <a:xfrm>
            <a:off x="314178" y="6072554"/>
            <a:ext cx="5781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Feindt</a:t>
            </a:r>
            <a:r>
              <a:rPr lang="de-DE" dirty="0"/>
              <a:t>, An., Meyer, H. (2010): Kompetenzorientierter Unterricht. Die Grundschulzeitschrift, H. 237, S. 29</a:t>
            </a:r>
          </a:p>
        </p:txBody>
      </p:sp>
    </p:spTree>
    <p:extLst>
      <p:ext uri="{BB962C8B-B14F-4D97-AF65-F5344CB8AC3E}">
        <p14:creationId xmlns:p14="http://schemas.microsoft.com/office/powerpoint/2010/main" val="344397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1763688" y="1628800"/>
            <a:ext cx="561662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b="1" dirty="0"/>
              <a:t>Didaktische Schrittfolge</a:t>
            </a:r>
          </a:p>
          <a:p>
            <a:pPr algn="ctr"/>
            <a:endParaRPr lang="de-DE" sz="2000" b="1" dirty="0"/>
          </a:p>
          <a:p>
            <a:pPr algn="ctr"/>
            <a:endParaRPr lang="de-DE" dirty="0"/>
          </a:p>
          <a:p>
            <a:pPr algn="ctr"/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Lerngegenstand </a:t>
            </a:r>
            <a:r>
              <a:rPr lang="de-DE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de-DE" dirty="0"/>
              <a:t> </a:t>
            </a:r>
            <a:r>
              <a:rPr lang="de-DE" b="1" dirty="0">
                <a:solidFill>
                  <a:srgbClr val="0000FF"/>
                </a:solidFill>
              </a:rPr>
              <a:t>Gruppe </a:t>
            </a:r>
            <a:r>
              <a:rPr lang="de-DE" b="1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>
                <a:solidFill>
                  <a:srgbClr val="008000"/>
                </a:solidFill>
              </a:rPr>
              <a:t>Methoden</a:t>
            </a:r>
            <a:endParaRPr lang="de-DE" b="1" dirty="0">
              <a:solidFill>
                <a:srgbClr val="0000FF"/>
              </a:solidFill>
            </a:endParaRPr>
          </a:p>
          <a:p>
            <a:pPr algn="ctr"/>
            <a:endParaRPr lang="de-DE" b="1" dirty="0">
              <a:solidFill>
                <a:srgbClr val="0000FF"/>
              </a:solidFill>
            </a:endParaRPr>
          </a:p>
          <a:p>
            <a:pPr algn="ctr"/>
            <a:r>
              <a:rPr lang="de-DE" dirty="0"/>
              <a:t>„bzw.</a:t>
            </a:r>
            <a:r>
              <a:rPr lang="de-DE" altLang="de-DE" dirty="0"/>
              <a:t>“</a:t>
            </a:r>
            <a:r>
              <a:rPr lang="de-DE" dirty="0"/>
              <a:t> </a:t>
            </a:r>
          </a:p>
          <a:p>
            <a:pPr algn="ctr"/>
            <a:endParaRPr lang="de-DE" b="1" dirty="0">
              <a:solidFill>
                <a:srgbClr val="FF0000"/>
              </a:solidFill>
            </a:endParaRPr>
          </a:p>
          <a:p>
            <a:pPr algn="ctr"/>
            <a:r>
              <a:rPr lang="de-DE" b="1" dirty="0">
                <a:solidFill>
                  <a:srgbClr val="FF0000"/>
                </a:solidFill>
              </a:rPr>
              <a:t>Lerngegenstand </a:t>
            </a:r>
            <a:r>
              <a:rPr lang="de-DE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de-DE" b="1" dirty="0">
                <a:solidFill>
                  <a:srgbClr val="0000FF"/>
                </a:solidFill>
                <a:sym typeface="Wingdings" pitchFamily="2" charset="2"/>
              </a:rPr>
              <a:t>i</a:t>
            </a:r>
            <a:r>
              <a:rPr lang="de-DE" b="1" dirty="0">
                <a:solidFill>
                  <a:srgbClr val="0000FF"/>
                </a:solidFill>
              </a:rPr>
              <a:t>ndividuelle Kompetenz </a:t>
            </a:r>
            <a:r>
              <a:rPr lang="de-DE" b="1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de-DE" b="1" dirty="0">
                <a:solidFill>
                  <a:srgbClr val="008000"/>
                </a:solidFill>
                <a:sym typeface="Wingdings" pitchFamily="2" charset="2"/>
              </a:rPr>
              <a:t>Methode</a:t>
            </a:r>
            <a:r>
              <a:rPr lang="de-DE" b="1" dirty="0">
                <a:solidFill>
                  <a:srgbClr val="008000"/>
                </a:solidFill>
              </a:rPr>
              <a:t> 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7" name="Pfeil nach rechts 6"/>
          <p:cNvSpPr/>
          <p:nvPr/>
        </p:nvSpPr>
        <p:spPr>
          <a:xfrm rot="5400000">
            <a:off x="6372200" y="4293096"/>
            <a:ext cx="792088" cy="3600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580112" y="501317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Differenzierung</a:t>
            </a:r>
          </a:p>
          <a:p>
            <a:pPr algn="ctr"/>
            <a:r>
              <a:rPr lang="de-DE" sz="2000" b="1" dirty="0"/>
              <a:t>(methodische Modifikationen)</a:t>
            </a:r>
          </a:p>
        </p:txBody>
      </p:sp>
      <p:sp>
        <p:nvSpPr>
          <p:cNvPr id="9" name="Pfeil nach rechts 8"/>
          <p:cNvSpPr/>
          <p:nvPr/>
        </p:nvSpPr>
        <p:spPr>
          <a:xfrm rot="5400000">
            <a:off x="4283968" y="4221088"/>
            <a:ext cx="792088" cy="36004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95936" y="494116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breites Spektrum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5ECE82-CA12-78DD-0B67-308310F544E4}"/>
              </a:ext>
            </a:extLst>
          </p:cNvPr>
          <p:cNvSpPr txBox="1"/>
          <p:nvPr/>
        </p:nvSpPr>
        <p:spPr>
          <a:xfrm>
            <a:off x="-258792" y="60355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u="sng" dirty="0"/>
              <a:t>Didaktische Schrittfolge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9496" y="1718621"/>
            <a:ext cx="8884504" cy="4012786"/>
          </a:xfrm>
        </p:spPr>
        <p:txBody>
          <a:bodyPr>
            <a:normAutofit lnSpcReduction="10000"/>
          </a:bodyPr>
          <a:lstStyle/>
          <a:p>
            <a:r>
              <a:rPr lang="de-DE" b="1" dirty="0">
                <a:latin typeface="+mn-lt"/>
              </a:rPr>
              <a:t>Sichtstrukturen</a:t>
            </a:r>
            <a:r>
              <a:rPr lang="de-DE" dirty="0">
                <a:latin typeface="+mn-lt"/>
              </a:rPr>
              <a:t>:</a:t>
            </a:r>
          </a:p>
          <a:p>
            <a:pPr lvl="1"/>
            <a:r>
              <a:rPr lang="de-DE" dirty="0">
                <a:latin typeface="+mn-lt"/>
              </a:rPr>
              <a:t>übergeordnete Organisationsformen (z.B. Klassenverband, Kurse ...)</a:t>
            </a:r>
          </a:p>
          <a:p>
            <a:pPr lvl="1"/>
            <a:r>
              <a:rPr lang="de-DE" dirty="0">
                <a:latin typeface="+mn-lt"/>
              </a:rPr>
              <a:t>methodische Unterrichtselemente</a:t>
            </a:r>
          </a:p>
          <a:p>
            <a:pPr lvl="1"/>
            <a:r>
              <a:rPr lang="de-DE" dirty="0">
                <a:latin typeface="+mn-lt"/>
              </a:rPr>
              <a:t>Sozialformen</a:t>
            </a:r>
          </a:p>
          <a:p>
            <a:r>
              <a:rPr lang="de-DE" b="1" dirty="0">
                <a:latin typeface="+mn-lt"/>
              </a:rPr>
              <a:t>Tiefenstrukturen</a:t>
            </a:r>
            <a:r>
              <a:rPr lang="de-DE" dirty="0">
                <a:latin typeface="+mn-lt"/>
              </a:rPr>
              <a:t>: </a:t>
            </a:r>
          </a:p>
          <a:p>
            <a:pPr lvl="1"/>
            <a:r>
              <a:rPr lang="de-DE" dirty="0">
                <a:latin typeface="+mn-lt"/>
              </a:rPr>
              <a:t>Prozesse der Interaktion zwischen Lernenden und Lehrenden, den Lernenden untereinander und der Lernenden mit dem Lernstoff</a:t>
            </a:r>
          </a:p>
          <a:p>
            <a:pPr marL="457200" lvl="1" indent="0">
              <a:buNone/>
            </a:pPr>
            <a:r>
              <a:rPr lang="de-DE" dirty="0">
                <a:latin typeface="+mn-lt"/>
                <a:ea typeface="Wingdings"/>
                <a:cs typeface="Wingdings"/>
                <a:sym typeface="Wingdings"/>
              </a:rPr>
              <a:t></a:t>
            </a:r>
            <a:r>
              <a:rPr lang="de-DE" dirty="0">
                <a:latin typeface="+mn-lt"/>
                <a:sym typeface="Wingdings"/>
              </a:rPr>
              <a:t>Tiefenstrukturen besitzen mehr Erklärungskraft für</a:t>
            </a:r>
            <a:br>
              <a:rPr lang="de-DE" dirty="0">
                <a:latin typeface="+mn-lt"/>
                <a:sym typeface="Wingdings"/>
              </a:rPr>
            </a:br>
            <a:r>
              <a:rPr lang="de-DE" dirty="0">
                <a:latin typeface="+mn-lt"/>
                <a:sym typeface="Wingdings"/>
              </a:rPr>
              <a:t>   Lernzuwächse</a:t>
            </a:r>
            <a:endParaRPr lang="de-DE" sz="1400" dirty="0">
              <a:latin typeface="+mn-lt"/>
              <a:sym typeface="Wingding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9544" y="181463"/>
            <a:ext cx="8663072" cy="1332000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br>
              <a:rPr lang="de-DE" sz="4400" dirty="0"/>
            </a:br>
            <a:r>
              <a:rPr lang="de-DE" sz="4000" b="1" u="sng" dirty="0">
                <a:latin typeface="+mn-lt"/>
              </a:rPr>
              <a:t>Sicht und Tiefenstrukturen von Unterricht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2E1A4F-B628-46A3-BDB2-3A4AC7114744}"/>
              </a:ext>
            </a:extLst>
          </p:cNvPr>
          <p:cNvSpPr txBox="1"/>
          <p:nvPr/>
        </p:nvSpPr>
        <p:spPr>
          <a:xfrm>
            <a:off x="459544" y="5936566"/>
            <a:ext cx="6780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ym typeface="Wingdings"/>
              </a:rPr>
              <a:t>vgl. </a:t>
            </a:r>
            <a:r>
              <a:rPr lang="de-DE" sz="1800" dirty="0" err="1">
                <a:sym typeface="Wingdings"/>
              </a:rPr>
              <a:t>Holzberger&amp;Kunter</a:t>
            </a:r>
            <a:r>
              <a:rPr lang="de-DE" sz="1800" dirty="0">
                <a:sym typeface="Wingdings"/>
              </a:rPr>
              <a:t> (2016), in Möller, Köller, Riecke-</a:t>
            </a:r>
            <a:r>
              <a:rPr lang="de-DE" sz="1800" dirty="0" err="1">
                <a:sym typeface="Wingdings"/>
              </a:rPr>
              <a:t>Baulecke</a:t>
            </a:r>
            <a:r>
              <a:rPr lang="de-DE" sz="1800" dirty="0">
                <a:sym typeface="Wingdings"/>
              </a:rPr>
              <a:t>: Basiswissen Lehrerbildung: Schule und Unterricht Lehren und Lernen, S. 39-49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4FC1199-DAB6-4A13-A054-345A1B889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844675"/>
            <a:ext cx="7920000" cy="40127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1800" b="1" i="0" u="none" strike="noStrike" baseline="0" dirty="0">
                <a:solidFill>
                  <a:srgbClr val="000000"/>
                </a:solidFill>
                <a:latin typeface="+mn-lt"/>
              </a:rPr>
              <a:t>Sucht die Antwort in den Fachanforderungen. Notiert die Seite und die Antwort in Stichworten! </a:t>
            </a:r>
          </a:p>
          <a:p>
            <a:pPr marL="0" indent="0">
              <a:buNone/>
            </a:pPr>
            <a:endParaRPr lang="de-DE" sz="25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de-DE" sz="2500" b="0" i="0" u="none" strike="noStrike" baseline="0" dirty="0">
                <a:solidFill>
                  <a:srgbClr val="000000"/>
                </a:solidFill>
                <a:latin typeface="+mn-lt"/>
              </a:rPr>
              <a:t>1. Wie sind die Anforderungsbereiche im Unterricht zu berücksichtigen? </a:t>
            </a:r>
          </a:p>
          <a:p>
            <a:pPr marL="0" indent="0">
              <a:buNone/>
            </a:pPr>
            <a:endParaRPr lang="de-DE" sz="25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de-DE" sz="2500" b="0" i="0" u="none" strike="noStrike" baseline="0" dirty="0">
                <a:solidFill>
                  <a:srgbClr val="000000"/>
                </a:solidFill>
                <a:latin typeface="+mn-lt"/>
              </a:rPr>
              <a:t>2. Welches Leitbild bzw. welche Merkmale hat guter Unterricht in euren Fächern? </a:t>
            </a:r>
          </a:p>
          <a:p>
            <a:pPr marL="0" indent="0">
              <a:buNone/>
            </a:pPr>
            <a:endParaRPr lang="de-DE" sz="25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de-DE" sz="2500" b="0" i="0" u="none" strike="noStrike" baseline="0" dirty="0">
                <a:solidFill>
                  <a:srgbClr val="000000"/>
                </a:solidFill>
                <a:latin typeface="+mn-lt"/>
              </a:rPr>
              <a:t>3. Wie sind die Kompetenzbereiche miteinander verzahnt? </a:t>
            </a:r>
          </a:p>
          <a:p>
            <a:pPr marL="0" indent="0">
              <a:buNone/>
            </a:pPr>
            <a:endParaRPr lang="de-DE" sz="25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de-DE" sz="2500" dirty="0">
                <a:solidFill>
                  <a:srgbClr val="000000"/>
                </a:solidFill>
                <a:latin typeface="+mn-lt"/>
              </a:rPr>
              <a:t>4</a:t>
            </a:r>
            <a:r>
              <a:rPr lang="de-DE" sz="2500" b="0" i="0" u="none" strike="noStrike" baseline="0" dirty="0">
                <a:solidFill>
                  <a:srgbClr val="000000"/>
                </a:solidFill>
                <a:latin typeface="+mn-lt"/>
              </a:rPr>
              <a:t>. Sucht einen konkreten Inhalt für die Klassenstufe, die ihr unterrichtet, heraus, verorten diesen in dem richtigen Kompetenzbereich und nennt die dazu gehörende/n Kompetenz/en! </a:t>
            </a:r>
          </a:p>
          <a:p>
            <a:pPr marL="0" indent="0">
              <a:buNone/>
            </a:pPr>
            <a:endParaRPr lang="de-DE" sz="25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de-DE" sz="2500" dirty="0">
                <a:solidFill>
                  <a:srgbClr val="000000"/>
                </a:solidFill>
                <a:latin typeface="+mn-lt"/>
              </a:rPr>
              <a:t>5</a:t>
            </a:r>
            <a:r>
              <a:rPr lang="de-DE" sz="2500" b="0" i="0" u="none" strike="noStrike" baseline="0" dirty="0">
                <a:solidFill>
                  <a:srgbClr val="000000"/>
                </a:solidFill>
                <a:latin typeface="+mn-lt"/>
              </a:rPr>
              <a:t>. Welche Grundsätze und Vorgaben für die Leistungsbewertung findet ihr in den Fachanforderungen?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7674FF-7CB4-412A-B58B-77ABBDB0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zu den Fachanforderungen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C4609EC-BE07-4B90-B702-522F6FAF7D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805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DF371-5719-470A-B093-C1B4B34E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Zusatzbeobachtungsaufgaben Kompetenzorientierung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98643D8-44CB-40BE-BB10-32175CDA84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7226BD-1462-4ED8-AAB1-DEE47C193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6603"/>
            <a:ext cx="2161735" cy="28887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7676AB6-C30D-470C-86D8-CF4B42149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035" y="2296603"/>
            <a:ext cx="2206012" cy="28887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54129A7-41CA-454A-BADB-9C604517D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911" y="2323374"/>
            <a:ext cx="2271789" cy="283517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C9E68F7-F491-44CE-8368-782DDA72B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457" y="2385959"/>
            <a:ext cx="2581543" cy="277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09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CF88107-0F96-4014-B446-210ECBF14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497" y="1816539"/>
            <a:ext cx="5123005" cy="40132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818E1B4-A056-40AC-8733-21F27744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u="sng" dirty="0">
                <a:latin typeface="+mn-lt"/>
              </a:rPr>
              <a:t>Merkmale kompetenzorientierten Unterrichts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0D6D4AD-DF6D-4E21-A714-72F218FAC2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1FC03A9-39B0-4E43-AF73-4F11662CA44B}"/>
              </a:ext>
            </a:extLst>
          </p:cNvPr>
          <p:cNvSpPr txBox="1"/>
          <p:nvPr/>
        </p:nvSpPr>
        <p:spPr>
          <a:xfrm>
            <a:off x="450166" y="6088853"/>
            <a:ext cx="5397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Feindt</a:t>
            </a:r>
            <a:r>
              <a:rPr lang="de-DE" dirty="0"/>
              <a:t>, An., Meyer, H. (2010): Kompetenzorientierter Unterricht. Die Grundschulzeitschrift, H. 237, S. 30</a:t>
            </a:r>
          </a:p>
        </p:txBody>
      </p:sp>
    </p:spTree>
    <p:extLst>
      <p:ext uri="{BB962C8B-B14F-4D97-AF65-F5344CB8AC3E}">
        <p14:creationId xmlns:p14="http://schemas.microsoft.com/office/powerpoint/2010/main" val="2820450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1"/>
          <p:cNvSpPr txBox="1">
            <a:spLocks noChangeArrowheads="1"/>
          </p:cNvSpPr>
          <p:nvPr/>
        </p:nvSpPr>
        <p:spPr bwMode="auto">
          <a:xfrm>
            <a:off x="395536" y="2564904"/>
            <a:ext cx="2461964" cy="86177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sz="1200" dirty="0">
              <a:solidFill>
                <a:schemeClr val="bg1"/>
              </a:solidFill>
            </a:endParaRP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Individuum</a:t>
            </a:r>
            <a:endParaRPr lang="de-DE" sz="3200" b="1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3" name="Rechteck 25"/>
          <p:cNvSpPr>
            <a:spLocks noChangeArrowheads="1"/>
          </p:cNvSpPr>
          <p:nvPr/>
        </p:nvSpPr>
        <p:spPr bwMode="auto">
          <a:xfrm>
            <a:off x="179512" y="3717032"/>
            <a:ext cx="393414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Welche Kompetenzen sind </a:t>
            </a:r>
          </a:p>
          <a:p>
            <a:r>
              <a:rPr lang="de-DE" sz="1600" b="1" dirty="0">
                <a:solidFill>
                  <a:srgbClr val="0000FF"/>
                </a:solidFill>
              </a:rPr>
              <a:t>vorhanden?</a:t>
            </a:r>
          </a:p>
          <a:p>
            <a:r>
              <a:rPr lang="de-DE" sz="1600" b="1" dirty="0">
                <a:solidFill>
                  <a:srgbClr val="0000FF"/>
                </a:solidFill>
              </a:rPr>
              <a:t>Welche Leistungen kann</a:t>
            </a:r>
          </a:p>
          <a:p>
            <a:r>
              <a:rPr lang="de-DE" sz="1600" b="1" dirty="0">
                <a:solidFill>
                  <a:srgbClr val="0000FF"/>
                </a:solidFill>
              </a:rPr>
              <a:t> sie / er erbringen? </a:t>
            </a:r>
          </a:p>
          <a:p>
            <a:r>
              <a:rPr lang="de-DE" sz="1600" b="1" dirty="0">
                <a:solidFill>
                  <a:srgbClr val="0000FF"/>
                </a:solidFill>
              </a:rPr>
              <a:t>Was soll – will sie / er lernen? </a:t>
            </a: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6372200" y="2636912"/>
            <a:ext cx="2497530" cy="86177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sz="1200">
              <a:solidFill>
                <a:schemeClr val="bg1"/>
              </a:solidFill>
            </a:endParaRPr>
          </a:p>
          <a:p>
            <a:pPr algn="ctr"/>
            <a:r>
              <a:rPr lang="de-DE" b="1">
                <a:solidFill>
                  <a:schemeClr val="bg1"/>
                </a:solidFill>
              </a:rPr>
              <a:t>Lerngegenstand</a:t>
            </a:r>
            <a:endParaRPr lang="de-DE" sz="3200" b="1">
              <a:solidFill>
                <a:schemeClr val="bg1"/>
              </a:solidFill>
            </a:endParaRPr>
          </a:p>
          <a:p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7" name="Textfeld 20"/>
          <p:cNvSpPr txBox="1">
            <a:spLocks noChangeArrowheads="1"/>
          </p:cNvSpPr>
          <p:nvPr/>
        </p:nvSpPr>
        <p:spPr bwMode="auto">
          <a:xfrm>
            <a:off x="6542211" y="3789040"/>
            <a:ext cx="242227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Welche </a:t>
            </a:r>
          </a:p>
          <a:p>
            <a:r>
              <a:rPr lang="de-DE" b="1" dirty="0">
                <a:solidFill>
                  <a:srgbClr val="FF0000"/>
                </a:solidFill>
              </a:rPr>
              <a:t>Anforderungen </a:t>
            </a:r>
            <a:endParaRPr lang="de-DE" sz="1600" b="1" dirty="0">
              <a:solidFill>
                <a:srgbClr val="FF0000"/>
              </a:solidFill>
            </a:endParaRPr>
          </a:p>
          <a:p>
            <a:r>
              <a:rPr lang="de-DE" sz="1600" b="1" dirty="0">
                <a:solidFill>
                  <a:srgbClr val="FF0000"/>
                </a:solidFill>
              </a:rPr>
              <a:t>stellt der Lerngegenstand?</a:t>
            </a:r>
          </a:p>
        </p:txBody>
      </p:sp>
      <p:grpSp>
        <p:nvGrpSpPr>
          <p:cNvPr id="18" name="Gruppierung 5"/>
          <p:cNvGrpSpPr>
            <a:grpSpLocks/>
          </p:cNvGrpSpPr>
          <p:nvPr/>
        </p:nvGrpSpPr>
        <p:grpSpPr bwMode="auto">
          <a:xfrm>
            <a:off x="2555776" y="2420888"/>
            <a:ext cx="4041775" cy="1252537"/>
            <a:chOff x="2411761" y="3113030"/>
            <a:chExt cx="4042016" cy="1252073"/>
          </a:xfrm>
        </p:grpSpPr>
        <p:sp>
          <p:nvSpPr>
            <p:cNvPr id="19" name="Textfeld 1"/>
            <p:cNvSpPr txBox="1">
              <a:spLocks noChangeArrowheads="1"/>
            </p:cNvSpPr>
            <p:nvPr/>
          </p:nvSpPr>
          <p:spPr bwMode="auto">
            <a:xfrm>
              <a:off x="3132311" y="3215227"/>
              <a:ext cx="2663825" cy="104739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de-DE" sz="1200" dirty="0">
                <a:solidFill>
                  <a:schemeClr val="bg1"/>
                </a:solidFill>
              </a:endParaRPr>
            </a:p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Handlung </a:t>
              </a:r>
            </a:p>
            <a:p>
              <a:pPr algn="ctr"/>
              <a:endParaRPr lang="de-DE" b="1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uppierung 38"/>
            <p:cNvGrpSpPr>
              <a:grpSpLocks/>
            </p:cNvGrpSpPr>
            <p:nvPr/>
          </p:nvGrpSpPr>
          <p:grpSpPr bwMode="auto">
            <a:xfrm>
              <a:off x="2411761" y="3113030"/>
              <a:ext cx="4042016" cy="1252073"/>
              <a:chOff x="2411761" y="3106053"/>
              <a:chExt cx="4042016" cy="1214136"/>
            </a:xfrm>
          </p:grpSpPr>
          <p:sp>
            <p:nvSpPr>
              <p:cNvPr id="21" name="AutoShape 9"/>
              <p:cNvSpPr>
                <a:spLocks noChangeAspect="1" noChangeArrowheads="1"/>
              </p:cNvSpPr>
              <p:nvPr/>
            </p:nvSpPr>
            <p:spPr bwMode="auto">
              <a:xfrm rot="5400000">
                <a:off x="5495496" y="3361908"/>
                <a:ext cx="1186913" cy="729649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Rechteck 9"/>
              <p:cNvSpPr>
                <a:spLocks noChangeArrowheads="1"/>
              </p:cNvSpPr>
              <p:nvPr/>
            </p:nvSpPr>
            <p:spPr bwMode="auto">
              <a:xfrm>
                <a:off x="3131840" y="4161621"/>
                <a:ext cx="2628000" cy="13147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hteck 26"/>
              <p:cNvSpPr>
                <a:spLocks noChangeArrowheads="1"/>
              </p:cNvSpPr>
              <p:nvPr/>
            </p:nvSpPr>
            <p:spPr bwMode="auto">
              <a:xfrm>
                <a:off x="3131840" y="3114228"/>
                <a:ext cx="2628288" cy="13147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AutoShape 9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2204706" y="3313108"/>
                <a:ext cx="1152127" cy="738018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5" name="Textfeld 3"/>
          <p:cNvSpPr txBox="1">
            <a:spLocks noChangeArrowheads="1"/>
          </p:cNvSpPr>
          <p:nvPr/>
        </p:nvSpPr>
        <p:spPr bwMode="auto">
          <a:xfrm>
            <a:off x="1259632" y="5373216"/>
            <a:ext cx="624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008000"/>
                </a:solidFill>
              </a:rPr>
              <a:t>Wie sind die interaktiv-kommunikativen Situationen zu gestalten?</a:t>
            </a:r>
          </a:p>
          <a:p>
            <a:r>
              <a:rPr lang="de-DE" sz="1600" b="1" dirty="0">
                <a:solidFill>
                  <a:srgbClr val="008000"/>
                </a:solidFill>
              </a:rPr>
              <a:t>Wie sind die Lernsituationen zu gestalten; welche Aufgaben?</a:t>
            </a:r>
          </a:p>
          <a:p>
            <a:r>
              <a:rPr lang="de-DE" sz="1600" b="1" dirty="0">
                <a:solidFill>
                  <a:srgbClr val="008000"/>
                </a:solidFill>
              </a:rPr>
              <a:t>Welche Methoden / Medien / Differenzierungen? Lernbeobachtungen?</a:t>
            </a:r>
          </a:p>
        </p:txBody>
      </p:sp>
      <p:sp>
        <p:nvSpPr>
          <p:cNvPr id="26" name="Pfeil nach links und rechts 25"/>
          <p:cNvSpPr>
            <a:spLocks noChangeArrowheads="1"/>
          </p:cNvSpPr>
          <p:nvPr/>
        </p:nvSpPr>
        <p:spPr bwMode="auto">
          <a:xfrm rot="18874838">
            <a:off x="4376709" y="4088271"/>
            <a:ext cx="2788211" cy="306387"/>
          </a:xfrm>
          <a:prstGeom prst="leftRightArrow">
            <a:avLst>
              <a:gd name="adj1" fmla="val 50000"/>
              <a:gd name="adj2" fmla="val 4993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7" name="Pfeil nach links und rechts 26"/>
          <p:cNvSpPr>
            <a:spLocks noChangeArrowheads="1"/>
          </p:cNvSpPr>
          <p:nvPr/>
        </p:nvSpPr>
        <p:spPr bwMode="auto">
          <a:xfrm rot="2775721">
            <a:off x="2018427" y="4032989"/>
            <a:ext cx="2799445" cy="306388"/>
          </a:xfrm>
          <a:prstGeom prst="leftRightArrow">
            <a:avLst>
              <a:gd name="adj1" fmla="val 50000"/>
              <a:gd name="adj2" fmla="val 4993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375756" y="76470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1"/>
                </a:solidFill>
              </a:rPr>
              <a:t>Planung von Unterricht für alle</a:t>
            </a:r>
          </a:p>
          <a:p>
            <a:pPr algn="ctr"/>
            <a:r>
              <a:rPr lang="de-DE" sz="2000" b="1" dirty="0">
                <a:solidFill>
                  <a:schemeClr val="accent1"/>
                </a:solidFill>
              </a:rPr>
              <a:t>in der Übersicht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 animBg="1"/>
      <p:bldP spid="17" grpId="0"/>
      <p:bldP spid="25" grpId="0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A25D140-CB00-4DAD-BC92-B32F6A69A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684CBF-4D5C-43E2-AFB4-6F896162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u="sng" dirty="0">
                <a:latin typeface="+mn-lt"/>
              </a:rPr>
              <a:t>Akrostichon „Lehren und Lernen“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CE494A-D01F-4DE0-8D7E-9CD45FD2B544}"/>
              </a:ext>
            </a:extLst>
          </p:cNvPr>
          <p:cNvSpPr txBox="1"/>
          <p:nvPr/>
        </p:nvSpPr>
        <p:spPr>
          <a:xfrm>
            <a:off x="858130" y="2006991"/>
            <a:ext cx="29776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L</a:t>
            </a:r>
            <a:r>
              <a:rPr lang="de-DE" dirty="0"/>
              <a:t> </a:t>
            </a:r>
            <a:r>
              <a:rPr lang="de-DE" dirty="0" err="1"/>
              <a:t>ehrerpersönlichkeit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E</a:t>
            </a:r>
            <a:r>
              <a:rPr lang="de-DE" dirty="0"/>
              <a:t> </a:t>
            </a:r>
            <a:r>
              <a:rPr lang="de-DE" dirty="0" err="1"/>
              <a:t>mpathie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H</a:t>
            </a:r>
            <a:r>
              <a:rPr lang="de-DE" dirty="0"/>
              <a:t> </a:t>
            </a:r>
            <a:r>
              <a:rPr lang="de-DE" dirty="0" err="1"/>
              <a:t>andlungskompetenz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R</a:t>
            </a:r>
            <a:r>
              <a:rPr lang="de-DE" dirty="0"/>
              <a:t> </a:t>
            </a:r>
            <a:r>
              <a:rPr lang="de-DE" dirty="0" err="1"/>
              <a:t>uhe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E</a:t>
            </a:r>
            <a:r>
              <a:rPr lang="de-DE" dirty="0"/>
              <a:t> </a:t>
            </a:r>
            <a:r>
              <a:rPr lang="de-DE" dirty="0" err="1"/>
              <a:t>ntscheidungen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N</a:t>
            </a:r>
            <a:r>
              <a:rPr lang="de-DE" dirty="0"/>
              <a:t> </a:t>
            </a:r>
            <a:r>
              <a:rPr lang="de-DE" dirty="0" err="1"/>
              <a:t>ie</a:t>
            </a:r>
            <a:r>
              <a:rPr lang="de-DE" dirty="0"/>
              <a:t> fertig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B24E2F-33BB-4A18-A623-1AA1177D6E4F}"/>
              </a:ext>
            </a:extLst>
          </p:cNvPr>
          <p:cNvSpPr txBox="1"/>
          <p:nvPr/>
        </p:nvSpPr>
        <p:spPr>
          <a:xfrm>
            <a:off x="4572000" y="2006991"/>
            <a:ext cx="36341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          P      </a:t>
            </a:r>
            <a:r>
              <a:rPr lang="de-DE" b="1" dirty="0"/>
              <a:t> L  </a:t>
            </a:r>
            <a:r>
              <a:rPr lang="de-DE" dirty="0" err="1"/>
              <a:t>anungen</a:t>
            </a:r>
            <a:endParaRPr lang="de-DE" dirty="0"/>
          </a:p>
          <a:p>
            <a:endParaRPr lang="de-DE" dirty="0"/>
          </a:p>
          <a:p>
            <a:r>
              <a:rPr lang="de-DE" dirty="0"/>
              <a:t>	          </a:t>
            </a:r>
            <a:r>
              <a:rPr lang="de-DE" b="1" dirty="0"/>
              <a:t>E</a:t>
            </a:r>
            <a:r>
              <a:rPr lang="de-DE" dirty="0"/>
              <a:t> </a:t>
            </a:r>
            <a:r>
              <a:rPr lang="de-DE" dirty="0" err="1"/>
              <a:t>instieg</a:t>
            </a:r>
            <a:endParaRPr lang="de-DE" dirty="0"/>
          </a:p>
          <a:p>
            <a:endParaRPr lang="de-DE" dirty="0"/>
          </a:p>
          <a:p>
            <a:r>
              <a:rPr lang="de-DE" dirty="0"/>
              <a:t>                 E        </a:t>
            </a:r>
            <a:r>
              <a:rPr lang="de-DE" b="1" dirty="0"/>
              <a:t>R</a:t>
            </a:r>
            <a:r>
              <a:rPr lang="de-DE" dirty="0"/>
              <a:t> </a:t>
            </a:r>
            <a:r>
              <a:rPr lang="de-DE" dirty="0" err="1"/>
              <a:t>arbeitung</a:t>
            </a:r>
            <a:endParaRPr lang="de-DE" dirty="0"/>
          </a:p>
          <a:p>
            <a:endParaRPr lang="de-DE" dirty="0"/>
          </a:p>
          <a:p>
            <a:r>
              <a:rPr lang="de-DE" dirty="0"/>
              <a:t>       Aufgabe      </a:t>
            </a:r>
            <a:r>
              <a:rPr lang="de-DE" b="1" dirty="0"/>
              <a:t>N</a:t>
            </a:r>
          </a:p>
          <a:p>
            <a:endParaRPr lang="de-DE" dirty="0"/>
          </a:p>
          <a:p>
            <a:r>
              <a:rPr lang="de-DE" dirty="0"/>
              <a:t>	          </a:t>
            </a:r>
            <a:r>
              <a:rPr lang="de-DE" b="1" dirty="0"/>
              <a:t>E</a:t>
            </a:r>
            <a:r>
              <a:rPr lang="de-DE" dirty="0"/>
              <a:t> </a:t>
            </a:r>
            <a:r>
              <a:rPr lang="de-DE" dirty="0" err="1"/>
              <a:t>rgebnissicherung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Rückmeldunge</a:t>
            </a:r>
            <a:r>
              <a:rPr lang="de-DE" dirty="0"/>
              <a:t> </a:t>
            </a:r>
            <a:r>
              <a:rPr lang="de-DE" b="1" dirty="0"/>
              <a:t>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E8FA3C9-4483-4607-89E3-2E90FCAE0F30}"/>
              </a:ext>
            </a:extLst>
          </p:cNvPr>
          <p:cNvSpPr txBox="1"/>
          <p:nvPr/>
        </p:nvSpPr>
        <p:spPr>
          <a:xfrm flipH="1">
            <a:off x="858130" y="5243539"/>
            <a:ext cx="7751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Aufgabe: Fertigt ein eigenes Akrostichon oder ein Wortgedicht zum Wort „Unterricht(</a:t>
            </a:r>
            <a:r>
              <a:rPr lang="de-DE" dirty="0" err="1"/>
              <a:t>splanung</a:t>
            </a:r>
            <a:r>
              <a:rPr lang="de-DE" dirty="0"/>
              <a:t>)“ an. Handout S. 2</a:t>
            </a:r>
          </a:p>
        </p:txBody>
      </p:sp>
    </p:spTree>
    <p:extLst>
      <p:ext uri="{BB962C8B-B14F-4D97-AF65-F5344CB8AC3E}">
        <p14:creationId xmlns:p14="http://schemas.microsoft.com/office/powerpoint/2010/main" val="423391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84FD757-C202-4644-9593-984CA9B69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+mn-lt"/>
              </a:rPr>
              <a:t>Arbeitsauftrag:    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r>
              <a:rPr lang="de-DE" sz="2000" dirty="0">
                <a:latin typeface="+mn-lt"/>
              </a:rPr>
              <a:t>1) Stellt euer Akrostichon eurem Partner in eurem Raum vor. 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pPr marL="0" indent="0">
              <a:buNone/>
            </a:pPr>
            <a:endParaRPr lang="de-DE" sz="1800" kern="100" dirty="0">
              <a:solidFill>
                <a:srgbClr val="000000"/>
              </a:solidFill>
              <a:latin typeface="+mn-lt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Zeit 10 Min.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AC12B1-111E-4A0E-9F2F-031FB71A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+mn-lt"/>
              </a:rPr>
              <a:t>Was liegt obenauf?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C860BB-FD13-FC25-1965-A9CB6B0E0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86" y="190138"/>
            <a:ext cx="2813329" cy="273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09C560C-06AB-3FD4-C305-8C5EEB573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88" y="3806404"/>
            <a:ext cx="1861581" cy="139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76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776AFA9-F6E6-CB06-A3A9-1F3D66FF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07" y="196348"/>
            <a:ext cx="8692552" cy="1332000"/>
          </a:xfrm>
        </p:spPr>
        <p:txBody>
          <a:bodyPr/>
          <a:lstStyle/>
          <a:p>
            <a:r>
              <a:rPr lang="de-DE" b="1" u="sng" dirty="0">
                <a:latin typeface="+mn-lt"/>
              </a:rPr>
              <a:t>Ist mein Mentor ein guter Lehrer?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C1FC82-1ACA-3526-C645-1BBE1F790330}"/>
              </a:ext>
            </a:extLst>
          </p:cNvPr>
          <p:cNvSpPr txBox="1"/>
          <p:nvPr/>
        </p:nvSpPr>
        <p:spPr>
          <a:xfrm>
            <a:off x="334907" y="1757376"/>
            <a:ext cx="78710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/>
              <a:t>Holt euch einen Kaffee. Ich teile die Räume und die Gruppen neu ein.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Tauscht euch in Kleingruppen zu euren Beobachtungen aus.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Notiert markante Dinge zu dem Bereich</a:t>
            </a:r>
            <a:br>
              <a:rPr lang="de-DE" dirty="0"/>
            </a:br>
            <a:r>
              <a:rPr lang="de-DE" b="1" dirty="0"/>
              <a:t>Unterrichten</a:t>
            </a:r>
            <a:r>
              <a:rPr lang="de-DE" dirty="0"/>
              <a:t> und </a:t>
            </a:r>
            <a:r>
              <a:rPr lang="de-DE" b="1" dirty="0"/>
              <a:t>Erziehen </a:t>
            </a:r>
            <a:r>
              <a:rPr lang="de-DE" dirty="0"/>
              <a:t>und stellt diese im Plenum vor. Entscheidet, wer präsentiert. (Geteilte Notizen)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DA0DF30B-12CD-7B37-F4CB-F9EB384C7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7" y="3788701"/>
            <a:ext cx="4008166" cy="284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1180DC4-233F-8E17-8A59-6C495BDA5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68" y="3605841"/>
            <a:ext cx="2044460" cy="2044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162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3A538EA-9DF5-4F7F-B663-04F7724A8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400" b="1" i="0" dirty="0">
                <a:solidFill>
                  <a:srgbClr val="444444"/>
                </a:solidFill>
                <a:effectLst/>
                <a:latin typeface="+mn-lt"/>
              </a:rPr>
              <a:t>Was ist ein Kompetenzraster?</a:t>
            </a:r>
          </a:p>
          <a:p>
            <a:pPr marL="0" indent="0">
              <a:buNone/>
            </a:pPr>
            <a:r>
              <a:rPr lang="de-DE" sz="1400" b="0" i="0" dirty="0">
                <a:solidFill>
                  <a:srgbClr val="444444"/>
                </a:solidFill>
                <a:effectLst/>
                <a:latin typeface="+mn-lt"/>
              </a:rPr>
              <a:t>Eine </a:t>
            </a:r>
            <a:r>
              <a:rPr lang="de-DE" sz="1400" dirty="0">
                <a:solidFill>
                  <a:srgbClr val="444444"/>
                </a:solidFill>
                <a:latin typeface="+mn-lt"/>
              </a:rPr>
              <a:t>B</a:t>
            </a:r>
            <a:r>
              <a:rPr lang="de-DE" sz="1400" b="0" i="0" dirty="0">
                <a:solidFill>
                  <a:srgbClr val="444444"/>
                </a:solidFill>
                <a:effectLst/>
                <a:latin typeface="+mn-lt"/>
              </a:rPr>
              <a:t>eschreibung, was man können könnte. </a:t>
            </a:r>
          </a:p>
          <a:p>
            <a:pPr marL="0" indent="0">
              <a:buNone/>
            </a:pPr>
            <a:r>
              <a:rPr lang="de-DE" sz="1400" b="1" dirty="0">
                <a:solidFill>
                  <a:srgbClr val="444444"/>
                </a:solidFill>
                <a:latin typeface="+mn-lt"/>
              </a:rPr>
              <a:t>Was leistet ein Kompetenzraster?</a:t>
            </a:r>
          </a:p>
          <a:p>
            <a:pPr marL="0" indent="0">
              <a:buNone/>
            </a:pPr>
            <a:r>
              <a:rPr lang="de-DE" sz="1400" b="0" i="0" dirty="0">
                <a:solidFill>
                  <a:srgbClr val="444444"/>
                </a:solidFill>
                <a:effectLst/>
                <a:latin typeface="+mn-lt"/>
              </a:rPr>
              <a:t>Situation und Leistungen werden in Beziehung gebracht, so dass sich ein differenziertes individuelles Kompetenzprofil entwickelt. </a:t>
            </a:r>
          </a:p>
          <a:p>
            <a:pPr marL="0" indent="0">
              <a:buNone/>
            </a:pPr>
            <a:endParaRPr lang="de-DE" sz="1400" b="0" i="0" dirty="0">
              <a:solidFill>
                <a:srgbClr val="444444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de-DE" sz="1400" b="0" i="0" dirty="0">
              <a:solidFill>
                <a:srgbClr val="444444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de-DE" sz="1400" dirty="0">
              <a:solidFill>
                <a:srgbClr val="444444"/>
              </a:solidFill>
              <a:latin typeface="+mn-lt"/>
            </a:endParaRPr>
          </a:p>
          <a:p>
            <a:pPr marL="0" indent="0">
              <a:buNone/>
            </a:pPr>
            <a:endParaRPr lang="de-DE" sz="1400" b="0" i="0" dirty="0">
              <a:solidFill>
                <a:srgbClr val="444444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de-DE" sz="1400" b="0" i="0" dirty="0">
              <a:solidFill>
                <a:srgbClr val="444444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de-DE" sz="1400" dirty="0">
              <a:latin typeface="+mn-lt"/>
            </a:endParaRPr>
          </a:p>
          <a:p>
            <a:pPr marL="0" indent="0">
              <a:buNone/>
            </a:pPr>
            <a:r>
              <a:rPr lang="de-DE" sz="1400" b="1" dirty="0">
                <a:latin typeface="+mn-lt"/>
              </a:rPr>
              <a:t>Arbeitsauftrag:</a:t>
            </a:r>
          </a:p>
          <a:p>
            <a:pPr marL="0" indent="0">
              <a:buNone/>
            </a:pPr>
            <a:r>
              <a:rPr lang="de-DE" sz="1400" dirty="0">
                <a:latin typeface="+mn-lt"/>
              </a:rPr>
              <a:t>Lest die Stufen „Unterrichtsplanung“ im Kompetenzraster.</a:t>
            </a:r>
          </a:p>
          <a:p>
            <a:pPr marL="0" indent="0">
              <a:buNone/>
            </a:pPr>
            <a:r>
              <a:rPr lang="de-DE" sz="1400" dirty="0">
                <a:latin typeface="+mn-lt"/>
              </a:rPr>
              <a:t>Reflektiert eure eigene Unterrichtsplanung unter den Fragestellungen: „Wo stehe ich?“ und „Was sind die nächsten Schritte?“  Handout S. 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931219-F8E8-473C-9AFA-924800A0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u="sng" dirty="0">
                <a:latin typeface="+mn-lt"/>
              </a:rPr>
              <a:t>Kompetenzraster zur Lehrerrolle – Aspekt Unterrichtsplanung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E5061D-AB08-4CD3-91B0-FD776D47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7747"/>
            <a:ext cx="9144000" cy="12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6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A0DB834-D370-4904-98C1-E51315E50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14" y="1719080"/>
            <a:ext cx="7920000" cy="4012786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+mn-lt"/>
              </a:rPr>
              <a:t>Lest den Unterrichtsentwurf.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Arbeitet  wesentliche Bausteine zur (kompetenzorientierten) Unterrichtsplanung heraus. Tragt eure Ergebnisse zusammen.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467298-BFA9-4473-A745-1D9FF277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4162" y="225425"/>
            <a:ext cx="7920000" cy="1332000"/>
          </a:xfrm>
        </p:spPr>
        <p:txBody>
          <a:bodyPr>
            <a:normAutofit/>
          </a:bodyPr>
          <a:lstStyle/>
          <a:p>
            <a:pPr algn="ctr"/>
            <a:r>
              <a:rPr lang="de-DE" sz="4000" b="1" u="sng" dirty="0">
                <a:latin typeface="+mn-lt"/>
              </a:rPr>
              <a:t>Besprechung eines Musterunterrichtsentwurfs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B3DD643-FCBC-E790-2C2D-1CDE7E601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62" y="3393931"/>
            <a:ext cx="2805098" cy="2907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F0B1A1D-0CFC-4A84-0BE1-D5C828435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5" y="3825252"/>
            <a:ext cx="2044460" cy="204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72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61BC5A9-3DC3-4941-BC18-015D399A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latin typeface="+mn-lt"/>
              </a:rPr>
              <a:t>Bausteine Unterrichtsvorbereitung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5F44494F-2EF1-467B-9F2C-852A1926FF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7692E882-AB0E-4B9D-8266-6B6B23088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81110"/>
              </p:ext>
            </p:extLst>
          </p:nvPr>
        </p:nvGraphicFramePr>
        <p:xfrm>
          <a:off x="779889" y="1735248"/>
          <a:ext cx="7751299" cy="4231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1911">
                  <a:extLst>
                    <a:ext uri="{9D8B030D-6E8A-4147-A177-3AD203B41FA5}">
                      <a16:colId xmlns:a16="http://schemas.microsoft.com/office/drawing/2014/main" val="3253430570"/>
                    </a:ext>
                  </a:extLst>
                </a:gridCol>
                <a:gridCol w="4829388">
                  <a:extLst>
                    <a:ext uri="{9D8B030D-6E8A-4147-A177-3AD203B41FA5}">
                      <a16:colId xmlns:a16="http://schemas.microsoft.com/office/drawing/2014/main" val="3130253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b="0" dirty="0"/>
                        <a:t>Allgemeine Angaben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512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0" dirty="0"/>
                        <a:t>Einbindung in die Unterrichtseinheit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215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0" dirty="0"/>
                        <a:t>Ziel- und Kompetenzerwartungen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2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0" dirty="0"/>
                        <a:t>Lernausgangslage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/>
                        <a:t>Lernvoraussetzungen, Zusammensetzung der Lerngruppe, Kenntnisse zum Leistungsstand, zum Vorwissen, zum Arbeits- und Sozialverhalten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53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Sachanalyse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Fachliche Grundlagen und Zusammenhänge, fachliche Schwierigkeiten, vorausgehende und nachfolgende Inhalte, Fachtermini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54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Didaktische Überlegungen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/>
                        <a:t>Relevanz für die Schüler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/>
                        <a:t>Ziel der Stunde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Bezug zu curricularen Vorgaben, </a:t>
                      </a:r>
                    </a:p>
                    <a:p>
                      <a:r>
                        <a:rPr lang="de-DE" sz="1200" dirty="0"/>
                        <a:t>Lebensweltbezug für </a:t>
                      </a:r>
                      <a:r>
                        <a:rPr lang="de-DE" sz="1200" dirty="0" err="1"/>
                        <a:t>SuS</a:t>
                      </a:r>
                      <a:r>
                        <a:rPr lang="de-DE" sz="1200" dirty="0"/>
                        <a:t> , Bedeutung Inhalt für </a:t>
                      </a:r>
                      <a:r>
                        <a:rPr lang="de-DE" sz="1200" dirty="0" err="1"/>
                        <a:t>SuS</a:t>
                      </a:r>
                      <a:r>
                        <a:rPr lang="de-DE" sz="1200" dirty="0"/>
                        <a:t>, Kompetenzerwerb, Erkennbarkeit und Sicherung Lernzuwachs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6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Methodische Überlegungen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/>
                        <a:t>Unterrichtseinstieg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/>
                        <a:t>Erarbeitungsphase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200" dirty="0"/>
                        <a:t>Ergebnissicherung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Begründung der Entscheidungen und Beschreibung möglicher Alternativen</a:t>
                      </a:r>
                    </a:p>
                    <a:p>
                      <a:r>
                        <a:rPr lang="de-DE" sz="1200" dirty="0"/>
                        <a:t>Kognitive Aktivierung, Problemstellung, Methoden, Differenzierung, Sicherung, Reflexion, Hausaufgaben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53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Sozialformen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Art der Sozialform, Regeln und Rituale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04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Geplanter Verlauf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767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434420"/>
      </p:ext>
    </p:extLst>
  </p:cSld>
  <p:clrMapOvr>
    <a:masterClrMapping/>
  </p:clrMapOvr>
</p:sld>
</file>

<file path=ppt/theme/theme1.xml><?xml version="1.0" encoding="utf-8"?>
<a:theme xmlns:a="http://schemas.openxmlformats.org/drawingml/2006/main" name="IQ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1445</Words>
  <Application>Microsoft Office PowerPoint</Application>
  <PresentationFormat>Bildschirmpräsentation (4:3)</PresentationFormat>
  <Paragraphs>287</Paragraphs>
  <Slides>39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IQSH</vt:lpstr>
      <vt:lpstr>PowerPoint-Präsentation</vt:lpstr>
      <vt:lpstr>Allgemeiner Austausch: Wie geht es mir heute?</vt:lpstr>
      <vt:lpstr>Tagesordnung</vt:lpstr>
      <vt:lpstr>Akrostichon „Lehren und Lernen“</vt:lpstr>
      <vt:lpstr>Was liegt obenauf?</vt:lpstr>
      <vt:lpstr>Ist mein Mentor ein guter Lehrer?</vt:lpstr>
      <vt:lpstr>Kompetenzraster zur Lehrerrolle – Aspekt Unterrichtsplanung</vt:lpstr>
      <vt:lpstr>Besprechung eines Musterunterrichtsentwurfs</vt:lpstr>
      <vt:lpstr>Bausteine Unterrichtsvorbereitung</vt:lpstr>
      <vt:lpstr>Unterrichtsphasen/ Operatoren</vt:lpstr>
      <vt:lpstr>PowerPoint-Präsentation</vt:lpstr>
      <vt:lpstr>PowerPoint-Präsentation</vt:lpstr>
      <vt:lpstr>PowerPoint-Präsentation</vt:lpstr>
      <vt:lpstr>PowerPoint-Präsentation</vt:lpstr>
      <vt:lpstr>Beobachtung und Auswertung einer Unterrichtsvideografie</vt:lpstr>
      <vt:lpstr>Kompetenzorientiertes Unterrichten</vt:lpstr>
      <vt:lpstr>Schreibe das Ende des Satzes in den Chat</vt:lpstr>
      <vt:lpstr>PowerPoint-Präsentation</vt:lpstr>
      <vt:lpstr>Tagesordnung</vt:lpstr>
      <vt:lpstr>Allgemeiner Austausch: Wie geht es mir heute?</vt:lpstr>
      <vt:lpstr>PowerPoint-Präsentation</vt:lpstr>
      <vt:lpstr>Beobachtung und Auswertung einer Unterrichtsvideografie</vt:lpstr>
      <vt:lpstr>Verlaufsplanung zur Stunde</vt:lpstr>
      <vt:lpstr>           Verlaufsplanung</vt:lpstr>
      <vt:lpstr>Planung einer Unterrichtsstunde mit dem Schulbuch</vt:lpstr>
      <vt:lpstr>Drei Dimensionen der Tiefenstruktur</vt:lpstr>
      <vt:lpstr>Drei Dimensionen der Tiefenstruktur</vt:lpstr>
      <vt:lpstr>Drei Dimensionen der Tiefenstruktur</vt:lpstr>
      <vt:lpstr>Vorbereitende Hausaufgabe und Abschluss</vt:lpstr>
      <vt:lpstr>PowerPoint-Präsentation</vt:lpstr>
      <vt:lpstr>Graf-iz Lehrerpersönlichkeit</vt:lpstr>
      <vt:lpstr>PowerPoint-Präsentation</vt:lpstr>
      <vt:lpstr>Kompetenzorientiertes Unterrichten</vt:lpstr>
      <vt:lpstr>PowerPoint-Präsentation</vt:lpstr>
      <vt:lpstr> Sicht und Tiefenstrukturen von Unterricht  </vt:lpstr>
      <vt:lpstr>Aufgaben zu den Fachanforderungen</vt:lpstr>
      <vt:lpstr>Zusatzbeobachtungsaufgaben Kompetenzorientierung</vt:lpstr>
      <vt:lpstr>Merkmale kompetenzorientierten Unterrichts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IQSH</dc:creator>
  <cp:lastModifiedBy>Olaf Lawrenz</cp:lastModifiedBy>
  <cp:revision>159</cp:revision>
  <dcterms:created xsi:type="dcterms:W3CDTF">2015-10-10T11:15:27Z</dcterms:created>
  <dcterms:modified xsi:type="dcterms:W3CDTF">2025-03-06T09:28:52Z</dcterms:modified>
</cp:coreProperties>
</file>