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54"/>
  </p:notesMasterIdLst>
  <p:sldIdLst>
    <p:sldId id="256" r:id="rId2"/>
    <p:sldId id="368" r:id="rId3"/>
    <p:sldId id="278" r:id="rId4"/>
    <p:sldId id="304" r:id="rId5"/>
    <p:sldId id="877" r:id="rId6"/>
    <p:sldId id="878" r:id="rId7"/>
    <p:sldId id="791" r:id="rId8"/>
    <p:sldId id="835" r:id="rId9"/>
    <p:sldId id="863" r:id="rId10"/>
    <p:sldId id="843" r:id="rId11"/>
    <p:sldId id="847" r:id="rId12"/>
    <p:sldId id="792" r:id="rId13"/>
    <p:sldId id="841" r:id="rId14"/>
    <p:sldId id="840" r:id="rId15"/>
    <p:sldId id="852" r:id="rId16"/>
    <p:sldId id="848" r:id="rId17"/>
    <p:sldId id="849" r:id="rId18"/>
    <p:sldId id="853" r:id="rId19"/>
    <p:sldId id="850" r:id="rId20"/>
    <p:sldId id="854" r:id="rId21"/>
    <p:sldId id="858" r:id="rId22"/>
    <p:sldId id="859" r:id="rId23"/>
    <p:sldId id="860" r:id="rId24"/>
    <p:sldId id="875" r:id="rId25"/>
    <p:sldId id="865" r:id="rId26"/>
    <p:sldId id="414" r:id="rId27"/>
    <p:sldId id="864" r:id="rId28"/>
    <p:sldId id="836" r:id="rId29"/>
    <p:sldId id="838" r:id="rId30"/>
    <p:sldId id="844" r:id="rId31"/>
    <p:sldId id="845" r:id="rId32"/>
    <p:sldId id="846" r:id="rId33"/>
    <p:sldId id="873" r:id="rId34"/>
    <p:sldId id="851" r:id="rId35"/>
    <p:sldId id="288" r:id="rId36"/>
    <p:sldId id="876" r:id="rId37"/>
    <p:sldId id="839" r:id="rId38"/>
    <p:sldId id="874" r:id="rId39"/>
    <p:sldId id="867" r:id="rId40"/>
    <p:sldId id="857" r:id="rId41"/>
    <p:sldId id="861" r:id="rId42"/>
    <p:sldId id="869" r:id="rId43"/>
    <p:sldId id="866" r:id="rId44"/>
    <p:sldId id="868" r:id="rId45"/>
    <p:sldId id="870" r:id="rId46"/>
    <p:sldId id="299" r:id="rId47"/>
    <p:sldId id="856" r:id="rId48"/>
    <p:sldId id="329" r:id="rId49"/>
    <p:sldId id="300" r:id="rId50"/>
    <p:sldId id="855" r:id="rId51"/>
    <p:sldId id="837" r:id="rId52"/>
    <p:sldId id="862" r:id="rId5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Liebert" initials="BL" lastIdx="1" clrIdx="0">
    <p:extLst>
      <p:ext uri="{19B8F6BF-5375-455C-9EA6-DF929625EA0E}">
        <p15:presenceInfo xmlns:p15="http://schemas.microsoft.com/office/powerpoint/2012/main" userId="03dd80f84c7d0c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BBB2AB"/>
    <a:srgbClr val="CCE9F2"/>
    <a:srgbClr val="45A8D9"/>
    <a:srgbClr val="A4ADB6"/>
    <a:srgbClr val="008CCF"/>
    <a:srgbClr val="006DA2"/>
    <a:srgbClr val="3AB7D5"/>
    <a:srgbClr val="008BCE"/>
    <a:srgbClr val="405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87253" autoAdjust="0"/>
  </p:normalViewPr>
  <p:slideViewPr>
    <p:cSldViewPr snapToGrid="0" showGuides="1">
      <p:cViewPr varScale="1">
        <p:scale>
          <a:sx n="111" d="100"/>
          <a:sy n="111" d="100"/>
        </p:scale>
        <p:origin x="94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6T21:07:25.323"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10.06.2025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7</a:t>
            </a:fld>
            <a:endParaRPr lang="de-DE"/>
          </a:p>
        </p:txBody>
      </p:sp>
    </p:spTree>
    <p:extLst>
      <p:ext uri="{BB962C8B-B14F-4D97-AF65-F5344CB8AC3E}">
        <p14:creationId xmlns:p14="http://schemas.microsoft.com/office/powerpoint/2010/main" val="365015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30</a:t>
            </a:fld>
            <a:endParaRPr lang="de-DE"/>
          </a:p>
        </p:txBody>
      </p:sp>
    </p:spTree>
    <p:extLst>
      <p:ext uri="{BB962C8B-B14F-4D97-AF65-F5344CB8AC3E}">
        <p14:creationId xmlns:p14="http://schemas.microsoft.com/office/powerpoint/2010/main" val="282049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31</a:t>
            </a:fld>
            <a:endParaRPr lang="de-DE"/>
          </a:p>
        </p:txBody>
      </p:sp>
    </p:spTree>
    <p:extLst>
      <p:ext uri="{BB962C8B-B14F-4D97-AF65-F5344CB8AC3E}">
        <p14:creationId xmlns:p14="http://schemas.microsoft.com/office/powerpoint/2010/main" val="263945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32</a:t>
            </a:fld>
            <a:endParaRPr lang="de-DE"/>
          </a:p>
        </p:txBody>
      </p:sp>
    </p:spTree>
    <p:extLst>
      <p:ext uri="{BB962C8B-B14F-4D97-AF65-F5344CB8AC3E}">
        <p14:creationId xmlns:p14="http://schemas.microsoft.com/office/powerpoint/2010/main" val="401837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37</a:t>
            </a:fld>
            <a:endParaRPr lang="de-DE"/>
          </a:p>
        </p:txBody>
      </p:sp>
    </p:spTree>
    <p:extLst>
      <p:ext uri="{BB962C8B-B14F-4D97-AF65-F5344CB8AC3E}">
        <p14:creationId xmlns:p14="http://schemas.microsoft.com/office/powerpoint/2010/main" val="40307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47</a:t>
            </a:fld>
            <a:endParaRPr lang="de-DE"/>
          </a:p>
        </p:txBody>
      </p:sp>
    </p:spTree>
    <p:extLst>
      <p:ext uri="{BB962C8B-B14F-4D97-AF65-F5344CB8AC3E}">
        <p14:creationId xmlns:p14="http://schemas.microsoft.com/office/powerpoint/2010/main" val="9917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51</a:t>
            </a:fld>
            <a:endParaRPr lang="de-DE"/>
          </a:p>
        </p:txBody>
      </p:sp>
    </p:spTree>
    <p:extLst>
      <p:ext uri="{BB962C8B-B14F-4D97-AF65-F5344CB8AC3E}">
        <p14:creationId xmlns:p14="http://schemas.microsoft.com/office/powerpoint/2010/main" val="11911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8</a:t>
            </a:fld>
            <a:endParaRPr lang="de-DE"/>
          </a:p>
        </p:txBody>
      </p:sp>
    </p:spTree>
    <p:extLst>
      <p:ext uri="{BB962C8B-B14F-4D97-AF65-F5344CB8AC3E}">
        <p14:creationId xmlns:p14="http://schemas.microsoft.com/office/powerpoint/2010/main" val="8978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9</a:t>
            </a:fld>
            <a:endParaRPr lang="de-DE"/>
          </a:p>
        </p:txBody>
      </p:sp>
    </p:spTree>
    <p:extLst>
      <p:ext uri="{BB962C8B-B14F-4D97-AF65-F5344CB8AC3E}">
        <p14:creationId xmlns:p14="http://schemas.microsoft.com/office/powerpoint/2010/main" val="230637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10</a:t>
            </a:fld>
            <a:endParaRPr lang="de-DE"/>
          </a:p>
        </p:txBody>
      </p:sp>
    </p:spTree>
    <p:extLst>
      <p:ext uri="{BB962C8B-B14F-4D97-AF65-F5344CB8AC3E}">
        <p14:creationId xmlns:p14="http://schemas.microsoft.com/office/powerpoint/2010/main" val="221861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12</a:t>
            </a:fld>
            <a:endParaRPr lang="de-DE"/>
          </a:p>
        </p:txBody>
      </p:sp>
    </p:spTree>
    <p:extLst>
      <p:ext uri="{BB962C8B-B14F-4D97-AF65-F5344CB8AC3E}">
        <p14:creationId xmlns:p14="http://schemas.microsoft.com/office/powerpoint/2010/main" val="50326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13</a:t>
            </a:fld>
            <a:endParaRPr lang="de-DE"/>
          </a:p>
        </p:txBody>
      </p:sp>
    </p:spTree>
    <p:extLst>
      <p:ext uri="{BB962C8B-B14F-4D97-AF65-F5344CB8AC3E}">
        <p14:creationId xmlns:p14="http://schemas.microsoft.com/office/powerpoint/2010/main" val="3039425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14</a:t>
            </a:fld>
            <a:endParaRPr lang="de-DE"/>
          </a:p>
        </p:txBody>
      </p:sp>
    </p:spTree>
    <p:extLst>
      <p:ext uri="{BB962C8B-B14F-4D97-AF65-F5344CB8AC3E}">
        <p14:creationId xmlns:p14="http://schemas.microsoft.com/office/powerpoint/2010/main" val="418995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28</a:t>
            </a:fld>
            <a:endParaRPr lang="de-DE"/>
          </a:p>
        </p:txBody>
      </p:sp>
    </p:spTree>
    <p:extLst>
      <p:ext uri="{BB962C8B-B14F-4D97-AF65-F5344CB8AC3E}">
        <p14:creationId xmlns:p14="http://schemas.microsoft.com/office/powerpoint/2010/main" val="81750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angemessenen Auswahl :</a:t>
            </a:r>
            <a:r>
              <a:rPr lang="de-DE" baseline="0" dirty="0"/>
              <a:t> baut auf Vorwissen auf und regt zum Nachdenken an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29</a:t>
            </a:fld>
            <a:endParaRPr lang="de-DE"/>
          </a:p>
        </p:txBody>
      </p:sp>
    </p:spTree>
    <p:extLst>
      <p:ext uri="{BB962C8B-B14F-4D97-AF65-F5344CB8AC3E}">
        <p14:creationId xmlns:p14="http://schemas.microsoft.com/office/powerpoint/2010/main" val="236911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Rechteck 14"/>
          <p:cNvSpPr/>
          <p:nvPr userDrawn="1"/>
        </p:nvSpPr>
        <p:spPr>
          <a:xfrm>
            <a:off x="-1" y="3907144"/>
            <a:ext cx="9144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7556" y="0"/>
            <a:ext cx="9159907"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6206978" y="134683"/>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685800" y="722286"/>
            <a:ext cx="77724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85800" y="2786603"/>
            <a:ext cx="77724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182137" y="6173054"/>
            <a:ext cx="36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182137" y="6464163"/>
            <a:ext cx="288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419666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3887391" y="1844675"/>
            <a:ext cx="462915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10.06.2025</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844675"/>
            <a:ext cx="462915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10.06.2025</a:t>
            </a:fld>
            <a:endParaRPr lang="de-DE" dirty="0"/>
          </a:p>
        </p:txBody>
      </p:sp>
      <p:sp>
        <p:nvSpPr>
          <p:cNvPr id="15"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844675"/>
            <a:ext cx="792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10.06.2025</a:t>
            </a:fld>
            <a:endParaRPr lang="de-DE" dirty="0"/>
          </a:p>
        </p:txBody>
      </p:sp>
      <p:sp>
        <p:nvSpPr>
          <p:cNvPr id="10"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230311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44677"/>
            <a:ext cx="38862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844675"/>
            <a:ext cx="38862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10.06.2025</a:t>
            </a:fld>
            <a:endParaRPr lang="de-DE" dirty="0"/>
          </a:p>
        </p:txBody>
      </p:sp>
      <p:sp>
        <p:nvSpPr>
          <p:cNvPr id="16"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2813" y="225424"/>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10.06.2025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10.06.2025</a:t>
            </a:fld>
            <a:endParaRPr lang="de-DE" dirty="0"/>
          </a:p>
        </p:txBody>
      </p:sp>
      <p:sp>
        <p:nvSpPr>
          <p:cNvPr id="8"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Rechteck 3"/>
          <p:cNvSpPr/>
          <p:nvPr userDrawn="1"/>
        </p:nvSpPr>
        <p:spPr>
          <a:xfrm>
            <a:off x="0" y="0"/>
            <a:ext cx="9144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10.06.2025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9144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623888" y="1844677"/>
            <a:ext cx="78867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623888" y="4589466"/>
            <a:ext cx="78867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10.06.2025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12000"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11188" y="1844675"/>
            <a:ext cx="792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11188" y="2809461"/>
            <a:ext cx="792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10.06.2025</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1" y="1844675"/>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9842" y="2809461"/>
            <a:ext cx="386834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1" y="1844675"/>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1" y="2835275"/>
            <a:ext cx="3887391"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10.06.2025</a:t>
            </a:fld>
            <a:endParaRPr lang="de-DE" dirty="0"/>
          </a:p>
        </p:txBody>
      </p:sp>
      <p:sp>
        <p:nvSpPr>
          <p:cNvPr id="15" name="Fußzeilenplatzhalter 5"/>
          <p:cNvSpPr>
            <a:spLocks noGrp="1"/>
          </p:cNvSpPr>
          <p:nvPr>
            <p:ph type="ftr" sz="quarter" idx="17"/>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p:nvPr/>
        </p:nvPicPr>
        <p:blipFill>
          <a:blip r:embed="rId13" cstate="print">
            <a:extLst>
              <a:ext uri="{28A0092B-C50C-407E-A947-70E740481C1C}">
                <a14:useLocalDpi xmlns:a14="http://schemas.microsoft.com/office/drawing/2010/main" val="0"/>
              </a:ext>
            </a:extLst>
          </a:blip>
          <a:stretch>
            <a:fillRect/>
          </a:stretch>
        </p:blipFill>
        <p:spPr>
          <a:xfrm>
            <a:off x="7460052" y="6294708"/>
            <a:ext cx="1613922" cy="473084"/>
          </a:xfrm>
          <a:prstGeom prst="rect">
            <a:avLst/>
          </a:prstGeom>
        </p:spPr>
      </p:pic>
      <p:sp>
        <p:nvSpPr>
          <p:cNvPr id="8" name="Rechteck 7"/>
          <p:cNvSpPr/>
          <p:nvPr/>
        </p:nvSpPr>
        <p:spPr>
          <a:xfrm>
            <a:off x="0" y="1683803"/>
            <a:ext cx="9144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Title Placeholder 1"/>
          <p:cNvSpPr>
            <a:spLocks noGrp="1"/>
          </p:cNvSpPr>
          <p:nvPr>
            <p:ph type="title"/>
          </p:nvPr>
        </p:nvSpPr>
        <p:spPr>
          <a:xfrm>
            <a:off x="612813" y="225425"/>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12" name="Text Placeholder 2"/>
          <p:cNvSpPr>
            <a:spLocks noGrp="1"/>
          </p:cNvSpPr>
          <p:nvPr>
            <p:ph type="body" idx="1"/>
          </p:nvPr>
        </p:nvSpPr>
        <p:spPr>
          <a:xfrm>
            <a:off x="611188" y="1844675"/>
            <a:ext cx="7920000" cy="4012721"/>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15A918E5-D937-4385-B3C1-9CE1C1F817BB}" type="datetime1">
              <a:rPr lang="de-DE" smtClean="0"/>
              <a:t>10.06.2025</a:t>
            </a:fld>
            <a:endParaRPr lang="de-DE" dirty="0"/>
          </a:p>
        </p:txBody>
      </p:sp>
      <p:sp>
        <p:nvSpPr>
          <p:cNvPr id="6" name="Fußzeilenplatzhalter 5"/>
          <p:cNvSpPr>
            <a:spLocks noGrp="1"/>
          </p:cNvSpPr>
          <p:nvPr>
            <p:ph type="ftr" sz="quarter" idx="3"/>
          </p:nvPr>
        </p:nvSpPr>
        <p:spPr>
          <a:xfrm>
            <a:off x="2327415" y="6356350"/>
            <a:ext cx="3787635"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525852" cy="365125"/>
          </a:xfrm>
          <a:prstGeom prst="rect">
            <a:avLst/>
          </a:prstGeom>
        </p:spPr>
        <p:txBody>
          <a:bodyPr vert="horz" lIns="91440" tIns="45720" rIns="91440" bIns="45720" rtlCol="0" anchor="ctr"/>
          <a:lstStyle>
            <a:lvl1pPr algn="r">
              <a:defRPr sz="1200">
                <a:solidFill>
                  <a:srgbClr val="A4ADB6"/>
                </a:solidFill>
              </a:defRPr>
            </a:lvl1p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9467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71" r:id="rId5"/>
    <p:sldLayoutId id="2147483667" r:id="rId6"/>
    <p:sldLayoutId id="2147483663" r:id="rId7"/>
    <p:sldLayoutId id="2147483670" r:id="rId8"/>
    <p:sldLayoutId id="2147483665"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chulz-von-thun.de/files/Inhalte/Folien/Kommunikationsquadrat%202.jpg"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schulz-von-thun.de/die-modelle/das-kommunikationsquadra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soft-skills.com/wp-content/uploads/gewaltfreie-kommunikation-nach-marshall-rosenberg-gfk-31496040.jp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uterunterricht.de/unterrichtsgespraech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0" y="0"/>
            <a:ext cx="2100718" cy="2000512"/>
          </a:xfrm>
        </p:spPr>
        <p:txBody>
          <a:bodyPr>
            <a:normAutofit/>
          </a:bodyPr>
          <a:lstStyle/>
          <a:p>
            <a:pPr algn="ctr"/>
            <a:r>
              <a:rPr lang="de-DE" dirty="0"/>
              <a:t>QQS</a:t>
            </a:r>
          </a:p>
        </p:txBody>
      </p:sp>
      <p:sp>
        <p:nvSpPr>
          <p:cNvPr id="9" name="Untertitel 8"/>
          <p:cNvSpPr>
            <a:spLocks noGrp="1"/>
          </p:cNvSpPr>
          <p:nvPr>
            <p:ph type="subTitle" idx="1"/>
          </p:nvPr>
        </p:nvSpPr>
        <p:spPr>
          <a:xfrm>
            <a:off x="2178884" y="574680"/>
            <a:ext cx="5811715" cy="2171330"/>
          </a:xfrm>
        </p:spPr>
        <p:txBody>
          <a:bodyPr>
            <a:normAutofit/>
          </a:bodyPr>
          <a:lstStyle/>
          <a:p>
            <a:pPr algn="ctr"/>
            <a:r>
              <a:rPr lang="de-DE" dirty="0">
                <a:solidFill>
                  <a:schemeClr val="bg1"/>
                </a:solidFill>
              </a:rPr>
              <a:t>Veranstaltung 7: </a:t>
            </a:r>
          </a:p>
          <a:p>
            <a:pPr algn="ctr"/>
            <a:r>
              <a:rPr lang="de-DE" dirty="0">
                <a:solidFill>
                  <a:schemeClr val="bg1"/>
                </a:solidFill>
              </a:rPr>
              <a:t>Kommunikation/Gesprächsführung </a:t>
            </a:r>
          </a:p>
          <a:p>
            <a:pPr algn="ctr"/>
            <a:endParaRPr lang="de-DE" dirty="0">
              <a:solidFill>
                <a:schemeClr val="bg1"/>
              </a:solidFill>
            </a:endParaRPr>
          </a:p>
        </p:txBody>
      </p:sp>
      <p:sp>
        <p:nvSpPr>
          <p:cNvPr id="3" name="Textplatzhalter 2">
            <a:extLst>
              <a:ext uri="{FF2B5EF4-FFF2-40B4-BE49-F238E27FC236}">
                <a16:creationId xmlns:a16="http://schemas.microsoft.com/office/drawing/2014/main" id="{3069ABB2-39AF-4FF8-AAAB-46016AC38420}"/>
              </a:ext>
            </a:extLst>
          </p:cNvPr>
          <p:cNvSpPr>
            <a:spLocks noGrp="1"/>
          </p:cNvSpPr>
          <p:nvPr>
            <p:ph type="body" sz="quarter" idx="13"/>
          </p:nvPr>
        </p:nvSpPr>
        <p:spPr/>
        <p:txBody>
          <a:bodyPr>
            <a:noAutofit/>
          </a:bodyPr>
          <a:lstStyle/>
          <a:p>
            <a:r>
              <a:rPr lang="de-DE" sz="1800" dirty="0">
                <a:solidFill>
                  <a:srgbClr val="C00000"/>
                </a:solidFill>
                <a:latin typeface="+mn-lt"/>
              </a:rPr>
              <a:t>Studienleiter </a:t>
            </a:r>
            <a:r>
              <a:rPr lang="de-DE" sz="1800" dirty="0" err="1">
                <a:solidFill>
                  <a:srgbClr val="C00000"/>
                </a:solidFill>
                <a:latin typeface="+mn-lt"/>
              </a:rPr>
              <a:t>Wi</a:t>
            </a:r>
            <a:r>
              <a:rPr lang="de-DE" sz="1800" dirty="0">
                <a:solidFill>
                  <a:srgbClr val="C00000"/>
                </a:solidFill>
                <a:latin typeface="+mn-lt"/>
              </a:rPr>
              <a:t>/Po /Pädagogik </a:t>
            </a:r>
          </a:p>
          <a:p>
            <a:r>
              <a:rPr lang="de-DE" sz="1800" dirty="0">
                <a:solidFill>
                  <a:srgbClr val="C00000"/>
                </a:solidFill>
                <a:latin typeface="+mn-lt"/>
              </a:rPr>
              <a:t>Olaf Lawrenz</a:t>
            </a:r>
          </a:p>
        </p:txBody>
      </p:sp>
      <p:pic>
        <p:nvPicPr>
          <p:cNvPr id="4" name="Grafik 3">
            <a:extLst>
              <a:ext uri="{FF2B5EF4-FFF2-40B4-BE49-F238E27FC236}">
                <a16:creationId xmlns:a16="http://schemas.microsoft.com/office/drawing/2014/main" id="{0200867D-1A0C-15A6-E9B3-83C615B6D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59" y="1696428"/>
            <a:ext cx="4696184" cy="2763104"/>
          </a:xfrm>
          <a:prstGeom prst="rect">
            <a:avLst/>
          </a:prstGeom>
        </p:spPr>
      </p:pic>
    </p:spTree>
    <p:extLst>
      <p:ext uri="{BB962C8B-B14F-4D97-AF65-F5344CB8AC3E}">
        <p14:creationId xmlns:p14="http://schemas.microsoft.com/office/powerpoint/2010/main" val="88766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6" name="Textfeld 5">
            <a:extLst>
              <a:ext uri="{FF2B5EF4-FFF2-40B4-BE49-F238E27FC236}">
                <a16:creationId xmlns:a16="http://schemas.microsoft.com/office/drawing/2014/main" id="{D345D792-985B-45D7-8BFE-1FEF38F440A9}"/>
              </a:ext>
            </a:extLst>
          </p:cNvPr>
          <p:cNvSpPr txBox="1"/>
          <p:nvPr/>
        </p:nvSpPr>
        <p:spPr>
          <a:xfrm>
            <a:off x="406279" y="608455"/>
            <a:ext cx="8737721" cy="584775"/>
          </a:xfrm>
          <a:prstGeom prst="rect">
            <a:avLst/>
          </a:prstGeom>
          <a:noFill/>
        </p:spPr>
        <p:txBody>
          <a:bodyPr wrap="square">
            <a:spAutoFit/>
          </a:bodyPr>
          <a:lstStyle/>
          <a:p>
            <a:r>
              <a:rPr lang="de-DE" altLang="de-DE" sz="3200" dirty="0">
                <a:solidFill>
                  <a:srgbClr val="7030A0"/>
                </a:solidFill>
              </a:rPr>
              <a:t>Welche Gesprächsanlässe finden wir in der Schule?</a:t>
            </a:r>
            <a:endParaRPr lang="de-DE" sz="3200" dirty="0"/>
          </a:p>
        </p:txBody>
      </p:sp>
      <p:sp>
        <p:nvSpPr>
          <p:cNvPr id="8" name="Inhaltsplatzhalter 7">
            <a:extLst>
              <a:ext uri="{FF2B5EF4-FFF2-40B4-BE49-F238E27FC236}">
                <a16:creationId xmlns:a16="http://schemas.microsoft.com/office/drawing/2014/main" id="{D20DF167-BC10-4E24-AAE7-A8F2745B0E78}"/>
              </a:ext>
            </a:extLst>
          </p:cNvPr>
          <p:cNvSpPr txBox="1">
            <a:spLocks noGrp="1"/>
          </p:cNvSpPr>
          <p:nvPr>
            <p:ph idx="1"/>
          </p:nvPr>
        </p:nvSpPr>
        <p:spPr>
          <a:xfrm>
            <a:off x="611188" y="1844675"/>
            <a:ext cx="7920037" cy="1106970"/>
          </a:xfrm>
          <a:prstGeom prst="rect">
            <a:avLst/>
          </a:prstGeom>
          <a:noFill/>
        </p:spPr>
        <p:txBody>
          <a:bodyPr>
            <a:spAutoFit/>
          </a:bodyPr>
          <a:lstStyle/>
          <a:p>
            <a:pPr marL="0" indent="0">
              <a:buNone/>
              <a:defRPr/>
            </a:pPr>
            <a:endParaRPr lang="de-DE" sz="3600" i="1" dirty="0">
              <a:solidFill>
                <a:schemeClr val="tx1">
                  <a:lumMod val="90000"/>
                  <a:lumOff val="10000"/>
                </a:schemeClr>
              </a:solidFill>
              <a:latin typeface="+mn-lt"/>
            </a:endParaRPr>
          </a:p>
          <a:p>
            <a:pPr marL="0" indent="0">
              <a:buNone/>
              <a:defRPr/>
            </a:pPr>
            <a:endParaRPr lang="de-DE" i="1" dirty="0">
              <a:solidFill>
                <a:schemeClr val="tx1">
                  <a:lumMod val="90000"/>
                  <a:lumOff val="10000"/>
                </a:schemeClr>
              </a:solidFill>
              <a:latin typeface="+mn-lt"/>
            </a:endParaRPr>
          </a:p>
        </p:txBody>
      </p:sp>
      <p:sp>
        <p:nvSpPr>
          <p:cNvPr id="2" name="Textfeld 1">
            <a:extLst>
              <a:ext uri="{FF2B5EF4-FFF2-40B4-BE49-F238E27FC236}">
                <a16:creationId xmlns:a16="http://schemas.microsoft.com/office/drawing/2014/main" id="{269E8E5C-052A-66D5-7F78-5955824BCB3B}"/>
              </a:ext>
            </a:extLst>
          </p:cNvPr>
          <p:cNvSpPr txBox="1"/>
          <p:nvPr/>
        </p:nvSpPr>
        <p:spPr>
          <a:xfrm>
            <a:off x="717176" y="2721114"/>
            <a:ext cx="7987553" cy="707886"/>
          </a:xfrm>
          <a:prstGeom prst="rect">
            <a:avLst/>
          </a:prstGeom>
          <a:noFill/>
        </p:spPr>
        <p:txBody>
          <a:bodyPr wrap="square" rtlCol="0">
            <a:spAutoFit/>
          </a:bodyPr>
          <a:lstStyle/>
          <a:p>
            <a:r>
              <a:rPr lang="de-DE" sz="4000" dirty="0"/>
              <a:t>Bitte einmal in den Chat schreiben.</a:t>
            </a:r>
          </a:p>
        </p:txBody>
      </p:sp>
    </p:spTree>
    <p:extLst>
      <p:ext uri="{BB962C8B-B14F-4D97-AF65-F5344CB8AC3E}">
        <p14:creationId xmlns:p14="http://schemas.microsoft.com/office/powerpoint/2010/main" val="210653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EEC823-FFEC-4E63-94C5-405E947AB5BC}"/>
              </a:ext>
            </a:extLst>
          </p:cNvPr>
          <p:cNvSpPr>
            <a:spLocks noGrp="1"/>
          </p:cNvSpPr>
          <p:nvPr>
            <p:ph idx="1"/>
          </p:nvPr>
        </p:nvSpPr>
        <p:spPr>
          <a:xfrm>
            <a:off x="1138726" y="1557425"/>
            <a:ext cx="7920000" cy="4012786"/>
          </a:xfrm>
        </p:spPr>
        <p:txBody>
          <a:bodyPr>
            <a:normAutofit fontScale="25000" lnSpcReduction="20000"/>
          </a:bodyPr>
          <a:lstStyle/>
          <a:p>
            <a:pPr marL="0" indent="0">
              <a:lnSpc>
                <a:spcPct val="115000"/>
              </a:lnSpc>
              <a:spcAft>
                <a:spcPts val="1000"/>
              </a:spcAft>
              <a:buNone/>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Informationsgespräche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Motivationsgespräche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Betreuungsgespräche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Beratungsgespräche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Dienstliche Problemgespräche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Konfrontationsgespräche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Konfliktlösungsgespräche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Beurteilungsgespräche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Informelle Gespräche</a:t>
            </a:r>
          </a:p>
          <a:p>
            <a:pPr marL="342900" lvl="0" indent="-342900">
              <a:lnSpc>
                <a:spcPct val="115000"/>
              </a:lnSpc>
              <a:spcAft>
                <a:spcPts val="1000"/>
              </a:spcAft>
              <a:buFont typeface="Wingdings" panose="05000000000000000000" pitchFamily="2" charset="2"/>
              <a:buChar char=""/>
            </a:pPr>
            <a:r>
              <a:rPr lang="de-DE" sz="4500" dirty="0">
                <a:effectLst/>
                <a:latin typeface="Calibri" panose="020F0502020204030204" pitchFamily="34" charset="0"/>
                <a:ea typeface="Calibri" panose="020F0502020204030204" pitchFamily="34" charset="0"/>
                <a:cs typeface="Times New Roman" panose="02020603050405020304" pitchFamily="18" charset="0"/>
              </a:rPr>
              <a:t>…….</a:t>
            </a:r>
          </a:p>
          <a:p>
            <a:endParaRPr lang="de-DE" dirty="0"/>
          </a:p>
        </p:txBody>
      </p:sp>
      <p:sp>
        <p:nvSpPr>
          <p:cNvPr id="3" name="Titel 2">
            <a:extLst>
              <a:ext uri="{FF2B5EF4-FFF2-40B4-BE49-F238E27FC236}">
                <a16:creationId xmlns:a16="http://schemas.microsoft.com/office/drawing/2014/main" id="{75BA8577-66B5-462E-8B7C-6636DDF3FE56}"/>
              </a:ext>
            </a:extLst>
          </p:cNvPr>
          <p:cNvSpPr>
            <a:spLocks noGrp="1"/>
          </p:cNvSpPr>
          <p:nvPr>
            <p:ph type="title"/>
          </p:nvPr>
        </p:nvSpPr>
        <p:spPr/>
        <p:txBody>
          <a:bodyPr/>
          <a:lstStyle/>
          <a:p>
            <a:r>
              <a:rPr lang="de-DE" dirty="0"/>
              <a:t>Lehrerinnen und Lehrer führen</a:t>
            </a:r>
          </a:p>
        </p:txBody>
      </p:sp>
      <p:sp>
        <p:nvSpPr>
          <p:cNvPr id="4" name="Bildplatzhalter 3">
            <a:extLst>
              <a:ext uri="{FF2B5EF4-FFF2-40B4-BE49-F238E27FC236}">
                <a16:creationId xmlns:a16="http://schemas.microsoft.com/office/drawing/2014/main" id="{70D50D3A-A841-4C12-91B6-DEB5FF1F7A4B}"/>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22935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5" name="Inhaltsplatzhalter 4">
            <a:extLst>
              <a:ext uri="{FF2B5EF4-FFF2-40B4-BE49-F238E27FC236}">
                <a16:creationId xmlns:a16="http://schemas.microsoft.com/office/drawing/2014/main" id="{9D39C749-5DED-4F6B-91A6-599989D3E7F9}"/>
              </a:ext>
            </a:extLst>
          </p:cNvPr>
          <p:cNvSpPr>
            <a:spLocks noGrp="1"/>
          </p:cNvSpPr>
          <p:nvPr>
            <p:ph idx="1"/>
          </p:nvPr>
        </p:nvSpPr>
        <p:spPr>
          <a:xfrm>
            <a:off x="1086214" y="499452"/>
            <a:ext cx="7920000" cy="4012786"/>
          </a:xfrm>
        </p:spPr>
        <p:txBody>
          <a:bodyPr/>
          <a:lstStyle/>
          <a:p>
            <a:pPr marL="0" indent="0">
              <a:buNone/>
            </a:pPr>
            <a:r>
              <a:rPr lang="de-DE" altLang="de-DE" sz="3200" dirty="0">
                <a:latin typeface="+mn-lt"/>
              </a:rPr>
              <a:t>Grundlegende Haltung nach Carl R. Rogers</a:t>
            </a:r>
          </a:p>
          <a:p>
            <a:endParaRPr lang="de-DE" dirty="0">
              <a:latin typeface="+mn-lt"/>
            </a:endParaRPr>
          </a:p>
          <a:p>
            <a:endParaRPr lang="de-DE" dirty="0"/>
          </a:p>
        </p:txBody>
      </p:sp>
      <p:sp>
        <p:nvSpPr>
          <p:cNvPr id="8" name="Inhaltsplatzhalter 2">
            <a:extLst>
              <a:ext uri="{FF2B5EF4-FFF2-40B4-BE49-F238E27FC236}">
                <a16:creationId xmlns:a16="http://schemas.microsoft.com/office/drawing/2014/main" id="{10590058-6A73-43AB-BF97-FDBE863F4909}"/>
              </a:ext>
            </a:extLst>
          </p:cNvPr>
          <p:cNvSpPr txBox="1">
            <a:spLocks noChangeArrowheads="1"/>
          </p:cNvSpPr>
          <p:nvPr/>
        </p:nvSpPr>
        <p:spPr bwMode="auto">
          <a:xfrm>
            <a:off x="279075" y="2814576"/>
            <a:ext cx="2703512"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altLang="de-DE" sz="4000" dirty="0">
                <a:solidFill>
                  <a:srgbClr val="00B050"/>
                </a:solidFill>
              </a:rPr>
              <a:t>Kongruenz</a:t>
            </a:r>
            <a:r>
              <a:rPr lang="de-DE" altLang="de-DE" dirty="0">
                <a:solidFill>
                  <a:srgbClr val="7030A0"/>
                </a:solidFill>
              </a:rPr>
              <a:t> </a:t>
            </a:r>
          </a:p>
        </p:txBody>
      </p:sp>
      <p:sp>
        <p:nvSpPr>
          <p:cNvPr id="9" name="Textfeld 1">
            <a:extLst>
              <a:ext uri="{FF2B5EF4-FFF2-40B4-BE49-F238E27FC236}">
                <a16:creationId xmlns:a16="http://schemas.microsoft.com/office/drawing/2014/main" id="{A8AE4849-3CD4-471A-BC97-82D472C37165}"/>
              </a:ext>
            </a:extLst>
          </p:cNvPr>
          <p:cNvSpPr txBox="1">
            <a:spLocks noChangeArrowheads="1"/>
          </p:cNvSpPr>
          <p:nvPr/>
        </p:nvSpPr>
        <p:spPr bwMode="auto">
          <a:xfrm>
            <a:off x="3037336" y="2709134"/>
            <a:ext cx="25923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4000" dirty="0">
                <a:solidFill>
                  <a:srgbClr val="FFC000"/>
                </a:solidFill>
              </a:rPr>
              <a:t>Akzeptanz</a:t>
            </a:r>
          </a:p>
        </p:txBody>
      </p:sp>
      <p:sp>
        <p:nvSpPr>
          <p:cNvPr id="10" name="Textfeld 2">
            <a:extLst>
              <a:ext uri="{FF2B5EF4-FFF2-40B4-BE49-F238E27FC236}">
                <a16:creationId xmlns:a16="http://schemas.microsoft.com/office/drawing/2014/main" id="{9A6D5273-39F2-4D60-B6FE-59915E8FA8FF}"/>
              </a:ext>
            </a:extLst>
          </p:cNvPr>
          <p:cNvSpPr txBox="1">
            <a:spLocks noChangeArrowheads="1"/>
          </p:cNvSpPr>
          <p:nvPr/>
        </p:nvSpPr>
        <p:spPr bwMode="auto">
          <a:xfrm>
            <a:off x="6004749" y="2723904"/>
            <a:ext cx="25923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4000" b="1" dirty="0">
                <a:solidFill>
                  <a:schemeClr val="accent2">
                    <a:lumMod val="75000"/>
                  </a:schemeClr>
                </a:solidFill>
              </a:rPr>
              <a:t>Empathie</a:t>
            </a:r>
          </a:p>
        </p:txBody>
      </p:sp>
      <p:sp>
        <p:nvSpPr>
          <p:cNvPr id="2" name="Pfeil: nach unten 1">
            <a:extLst>
              <a:ext uri="{FF2B5EF4-FFF2-40B4-BE49-F238E27FC236}">
                <a16:creationId xmlns:a16="http://schemas.microsoft.com/office/drawing/2014/main" id="{B0BAFAE5-67ED-4B3E-A4C9-DE10FACD29FC}"/>
              </a:ext>
            </a:extLst>
          </p:cNvPr>
          <p:cNvSpPr/>
          <p:nvPr/>
        </p:nvSpPr>
        <p:spPr>
          <a:xfrm rot="1895957">
            <a:off x="1918673" y="1705619"/>
            <a:ext cx="286203" cy="111676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FD336AB6-5726-44AF-A95C-3C462BF0E92E}"/>
              </a:ext>
            </a:extLst>
          </p:cNvPr>
          <p:cNvSpPr/>
          <p:nvPr/>
        </p:nvSpPr>
        <p:spPr>
          <a:xfrm>
            <a:off x="4047326" y="1782748"/>
            <a:ext cx="286203" cy="90403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a:extLst>
              <a:ext uri="{FF2B5EF4-FFF2-40B4-BE49-F238E27FC236}">
                <a16:creationId xmlns:a16="http://schemas.microsoft.com/office/drawing/2014/main" id="{7AEFBB10-2C9C-445D-B0A8-A44B37928DE3}"/>
              </a:ext>
            </a:extLst>
          </p:cNvPr>
          <p:cNvSpPr/>
          <p:nvPr/>
        </p:nvSpPr>
        <p:spPr>
          <a:xfrm rot="19963812">
            <a:off x="6113843" y="1682823"/>
            <a:ext cx="286203" cy="1116765"/>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047587CD-3FA1-47E7-AE6F-6F40FB86CEBE}"/>
              </a:ext>
            </a:extLst>
          </p:cNvPr>
          <p:cNvSpPr txBox="1"/>
          <p:nvPr/>
        </p:nvSpPr>
        <p:spPr>
          <a:xfrm>
            <a:off x="279075" y="4213327"/>
            <a:ext cx="8434102" cy="830997"/>
          </a:xfrm>
          <a:prstGeom prst="rect">
            <a:avLst/>
          </a:prstGeom>
          <a:noFill/>
        </p:spPr>
        <p:txBody>
          <a:bodyPr wrap="square" rtlCol="0">
            <a:spAutoFit/>
          </a:bodyPr>
          <a:lstStyle/>
          <a:p>
            <a:r>
              <a:rPr lang="de-DE" sz="2400"/>
              <a:t>    Echtheit		Wertschätzung	Einfühlungsvermögen</a:t>
            </a:r>
          </a:p>
          <a:p>
            <a:endParaRPr lang="de-DE" sz="2400" dirty="0"/>
          </a:p>
        </p:txBody>
      </p:sp>
      <p:sp>
        <p:nvSpPr>
          <p:cNvPr id="13" name="Pfeil: nach unten 12">
            <a:extLst>
              <a:ext uri="{FF2B5EF4-FFF2-40B4-BE49-F238E27FC236}">
                <a16:creationId xmlns:a16="http://schemas.microsoft.com/office/drawing/2014/main" id="{B0FCF3A7-B882-4E7D-9212-41BBA990AA99}"/>
              </a:ext>
            </a:extLst>
          </p:cNvPr>
          <p:cNvSpPr/>
          <p:nvPr/>
        </p:nvSpPr>
        <p:spPr>
          <a:xfrm>
            <a:off x="1111012" y="3462510"/>
            <a:ext cx="234211" cy="79216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unten 13">
            <a:extLst>
              <a:ext uri="{FF2B5EF4-FFF2-40B4-BE49-F238E27FC236}">
                <a16:creationId xmlns:a16="http://schemas.microsoft.com/office/drawing/2014/main" id="{39D390D7-96ED-4EF2-973F-AA48E0352B55}"/>
              </a:ext>
            </a:extLst>
          </p:cNvPr>
          <p:cNvSpPr/>
          <p:nvPr/>
        </p:nvSpPr>
        <p:spPr>
          <a:xfrm>
            <a:off x="4047325" y="3491343"/>
            <a:ext cx="234211" cy="70643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unten 14">
            <a:extLst>
              <a:ext uri="{FF2B5EF4-FFF2-40B4-BE49-F238E27FC236}">
                <a16:creationId xmlns:a16="http://schemas.microsoft.com/office/drawing/2014/main" id="{25DDC2CF-0621-4D68-823E-74CFA05EB3A5}"/>
              </a:ext>
            </a:extLst>
          </p:cNvPr>
          <p:cNvSpPr/>
          <p:nvPr/>
        </p:nvSpPr>
        <p:spPr>
          <a:xfrm>
            <a:off x="6980684" y="3462509"/>
            <a:ext cx="234211" cy="643499"/>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23593887-84DA-4073-8D27-C77475C488F0}"/>
              </a:ext>
            </a:extLst>
          </p:cNvPr>
          <p:cNvSpPr txBox="1"/>
          <p:nvPr/>
        </p:nvSpPr>
        <p:spPr>
          <a:xfrm>
            <a:off x="190238" y="4682112"/>
            <a:ext cx="2703512" cy="1015663"/>
          </a:xfrm>
          <a:prstGeom prst="rect">
            <a:avLst/>
          </a:prstGeom>
          <a:noFill/>
        </p:spPr>
        <p:txBody>
          <a:bodyPr wrap="square">
            <a:spAutoFit/>
          </a:bodyPr>
          <a:lstStyle/>
          <a:p>
            <a:r>
              <a:rPr lang="de-DE" sz="1200" dirty="0">
                <a:effectLst/>
                <a:latin typeface="Calibri" panose="020F0502020204030204" pitchFamily="34" charset="0"/>
                <a:ea typeface="Calibri" panose="020F0502020204030204" pitchFamily="34" charset="0"/>
                <a:cs typeface="Times New Roman" panose="02020603050405020304" pitchFamily="18" charset="0"/>
              </a:rPr>
              <a:t>man selbst sein, </a:t>
            </a:r>
          </a:p>
          <a:p>
            <a:r>
              <a:rPr lang="de-DE" sz="1200" dirty="0">
                <a:effectLst/>
                <a:latin typeface="Calibri" panose="020F0502020204030204" pitchFamily="34" charset="0"/>
                <a:ea typeface="Calibri" panose="020F0502020204030204" pitchFamily="34" charset="0"/>
                <a:cs typeface="Times New Roman" panose="02020603050405020304" pitchFamily="18" charset="0"/>
              </a:rPr>
              <a:t>zu seinen eigenen Gefühlen stehen</a:t>
            </a:r>
          </a:p>
          <a:p>
            <a:r>
              <a:rPr lang="de-DE" sz="1200" dirty="0">
                <a:effectLst/>
                <a:latin typeface="Calibri" panose="020F0502020204030204" pitchFamily="34" charset="0"/>
                <a:ea typeface="Calibri" panose="020F0502020204030204" pitchFamily="34" charset="0"/>
                <a:cs typeface="Times New Roman" panose="02020603050405020304" pitchFamily="18" charset="0"/>
              </a:rPr>
              <a:t>verbale und nonverbale Kommunikation </a:t>
            </a:r>
          </a:p>
          <a:p>
            <a:r>
              <a:rPr lang="de-DE" sz="1200" dirty="0">
                <a:effectLst/>
                <a:latin typeface="Calibri" panose="020F0502020204030204" pitchFamily="34" charset="0"/>
                <a:ea typeface="Calibri" panose="020F0502020204030204" pitchFamily="34" charset="0"/>
                <a:cs typeface="Times New Roman" panose="02020603050405020304" pitchFamily="18" charset="0"/>
              </a:rPr>
              <a:t>stimmen überein,</a:t>
            </a:r>
          </a:p>
          <a:p>
            <a:r>
              <a:rPr lang="de-DE" sz="1200" dirty="0">
                <a:effectLst/>
                <a:latin typeface="Calibri" panose="020F0502020204030204" pitchFamily="34" charset="0"/>
                <a:ea typeface="Calibri" panose="020F0502020204030204" pitchFamily="34" charset="0"/>
                <a:cs typeface="Times New Roman" panose="02020603050405020304" pitchFamily="18" charset="0"/>
              </a:rPr>
              <a:t>Verhalten = inneres Erleben</a:t>
            </a:r>
          </a:p>
        </p:txBody>
      </p:sp>
      <p:sp>
        <p:nvSpPr>
          <p:cNvPr id="19" name="Textfeld 18">
            <a:extLst>
              <a:ext uri="{FF2B5EF4-FFF2-40B4-BE49-F238E27FC236}">
                <a16:creationId xmlns:a16="http://schemas.microsoft.com/office/drawing/2014/main" id="{D92D4B71-228A-45FB-BDA1-0879FD7BC9B8}"/>
              </a:ext>
            </a:extLst>
          </p:cNvPr>
          <p:cNvSpPr txBox="1"/>
          <p:nvPr/>
        </p:nvSpPr>
        <p:spPr>
          <a:xfrm>
            <a:off x="3036195" y="4755688"/>
            <a:ext cx="2520543" cy="646331"/>
          </a:xfrm>
          <a:prstGeom prst="rect">
            <a:avLst/>
          </a:prstGeom>
          <a:noFill/>
        </p:spPr>
        <p:txBody>
          <a:bodyPr wrap="square">
            <a:spAutoFit/>
          </a:bodyPr>
          <a:lstStyle/>
          <a:p>
            <a:r>
              <a:rPr lang="de-DE" sz="1200" dirty="0">
                <a:effectLst/>
                <a:latin typeface="Calibri" panose="020F0502020204030204" pitchFamily="34" charset="0"/>
                <a:ea typeface="Calibri" panose="020F0502020204030204" pitchFamily="34" charset="0"/>
                <a:cs typeface="Times New Roman" panose="02020603050405020304" pitchFamily="18" charset="0"/>
              </a:rPr>
              <a:t>bedingungsfreie Wertschätzung</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effectLst/>
                <a:latin typeface="Calibri" panose="020F0502020204030204" pitchFamily="34" charset="0"/>
                <a:ea typeface="Calibri" panose="020F0502020204030204" pitchFamily="34" charset="0"/>
                <a:cs typeface="Times New Roman" panose="02020603050405020304" pitchFamily="18" charset="0"/>
              </a:rPr>
              <a:t>offen sein gegenüber den Gefühlen,</a:t>
            </a:r>
          </a:p>
          <a:p>
            <a:r>
              <a:rPr lang="de-DE" sz="1200" dirty="0">
                <a:effectLst/>
                <a:latin typeface="Calibri" panose="020F0502020204030204" pitchFamily="34" charset="0"/>
                <a:ea typeface="Calibri" panose="020F0502020204030204" pitchFamily="34" charset="0"/>
                <a:cs typeface="Times New Roman" panose="02020603050405020304" pitchFamily="18" charset="0"/>
              </a:rPr>
              <a:t> Gedanken des anderen</a:t>
            </a:r>
            <a:endParaRPr lang="de-DE" sz="1200" dirty="0"/>
          </a:p>
        </p:txBody>
      </p:sp>
      <p:sp>
        <p:nvSpPr>
          <p:cNvPr id="21" name="Textfeld 20">
            <a:extLst>
              <a:ext uri="{FF2B5EF4-FFF2-40B4-BE49-F238E27FC236}">
                <a16:creationId xmlns:a16="http://schemas.microsoft.com/office/drawing/2014/main" id="{29AC0945-9136-43F2-AB59-CA484297721D}"/>
              </a:ext>
            </a:extLst>
          </p:cNvPr>
          <p:cNvSpPr txBox="1"/>
          <p:nvPr/>
        </p:nvSpPr>
        <p:spPr>
          <a:xfrm>
            <a:off x="5629723" y="4755688"/>
            <a:ext cx="4572000" cy="276999"/>
          </a:xfrm>
          <a:prstGeom prst="rect">
            <a:avLst/>
          </a:prstGeom>
          <a:noFill/>
        </p:spPr>
        <p:txBody>
          <a:bodyPr wrap="square">
            <a:spAutoFit/>
          </a:bodyPr>
          <a:lstStyle/>
          <a:p>
            <a:r>
              <a:rPr lang="de-DE" sz="1200" dirty="0">
                <a:effectLst/>
                <a:latin typeface="Calibri" panose="020F0502020204030204" pitchFamily="34" charset="0"/>
                <a:ea typeface="Calibri" panose="020F0502020204030204" pitchFamily="34" charset="0"/>
                <a:cs typeface="Times New Roman" panose="02020603050405020304" pitchFamily="18" charset="0"/>
              </a:rPr>
              <a:t>Fähigkeit sich in andere einfühlen, ohne zu urteilen</a:t>
            </a:r>
            <a:endParaRPr lang="de-DE" sz="1200" dirty="0"/>
          </a:p>
        </p:txBody>
      </p:sp>
    </p:spTree>
    <p:extLst>
      <p:ext uri="{BB962C8B-B14F-4D97-AF65-F5344CB8AC3E}">
        <p14:creationId xmlns:p14="http://schemas.microsoft.com/office/powerpoint/2010/main" val="175054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6" name="Inhaltsplatzhalter 2">
            <a:extLst>
              <a:ext uri="{FF2B5EF4-FFF2-40B4-BE49-F238E27FC236}">
                <a16:creationId xmlns:a16="http://schemas.microsoft.com/office/drawing/2014/main" id="{8C31170A-7426-4521-B2C1-71099F2D04D6}"/>
              </a:ext>
            </a:extLst>
          </p:cNvPr>
          <p:cNvSpPr>
            <a:spLocks noGrp="1" noChangeArrowheads="1"/>
          </p:cNvSpPr>
          <p:nvPr>
            <p:ph idx="1"/>
          </p:nvPr>
        </p:nvSpPr>
        <p:spPr bwMode="auto">
          <a:xfrm>
            <a:off x="611188" y="1844675"/>
            <a:ext cx="7920037" cy="401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Wingdings" panose="05000000000000000000" pitchFamily="2" charset="2"/>
              <a:buChar char="Ø"/>
            </a:pPr>
            <a:r>
              <a:rPr lang="de-DE" altLang="de-DE" sz="2800" dirty="0">
                <a:latin typeface="+mn-lt"/>
              </a:rPr>
              <a:t>Aufmerksames Zuhören</a:t>
            </a:r>
          </a:p>
          <a:p>
            <a:pPr>
              <a:buFont typeface="Wingdings" panose="05000000000000000000" pitchFamily="2" charset="2"/>
              <a:buChar char="Ø"/>
            </a:pPr>
            <a:r>
              <a:rPr lang="de-DE" altLang="de-DE" sz="2800" dirty="0">
                <a:latin typeface="+mn-lt"/>
              </a:rPr>
              <a:t>Aktives Zuhören</a:t>
            </a:r>
          </a:p>
          <a:p>
            <a:pPr>
              <a:buFont typeface="Wingdings" panose="05000000000000000000" pitchFamily="2" charset="2"/>
              <a:buChar char="Ø"/>
            </a:pPr>
            <a:r>
              <a:rPr lang="de-DE" altLang="de-DE" sz="2800" dirty="0">
                <a:latin typeface="+mn-lt"/>
              </a:rPr>
              <a:t>Ich-Botschaften</a:t>
            </a:r>
          </a:p>
          <a:p>
            <a:pPr>
              <a:buFont typeface="Wingdings" panose="05000000000000000000" pitchFamily="2" charset="2"/>
              <a:buChar char="Ø"/>
            </a:pPr>
            <a:r>
              <a:rPr lang="de-DE" altLang="de-DE" sz="2800" dirty="0">
                <a:latin typeface="+mn-lt"/>
              </a:rPr>
              <a:t>Transparenz- und Strukturelemente</a:t>
            </a:r>
          </a:p>
          <a:p>
            <a:pPr>
              <a:buFont typeface="Wingdings" panose="05000000000000000000" pitchFamily="2" charset="2"/>
              <a:buChar char="Ø"/>
            </a:pPr>
            <a:r>
              <a:rPr lang="de-DE" altLang="de-DE" sz="2800" dirty="0">
                <a:latin typeface="+mn-lt"/>
              </a:rPr>
              <a:t>Zusammenfassen</a:t>
            </a:r>
          </a:p>
          <a:p>
            <a:pPr>
              <a:buFont typeface="Wingdings" panose="05000000000000000000" pitchFamily="2" charset="2"/>
              <a:buChar char="Ø"/>
            </a:pPr>
            <a:r>
              <a:rPr lang="de-DE" altLang="de-DE" sz="2800" dirty="0">
                <a:latin typeface="+mn-lt"/>
              </a:rPr>
              <a:t>Argumentieren</a:t>
            </a:r>
          </a:p>
          <a:p>
            <a:pPr>
              <a:buFont typeface="Wingdings" panose="05000000000000000000" pitchFamily="2" charset="2"/>
              <a:buChar char="Ø"/>
            </a:pPr>
            <a:r>
              <a:rPr lang="de-DE" altLang="de-DE" sz="2800" dirty="0">
                <a:latin typeface="+mn-lt"/>
              </a:rPr>
              <a:t>Weichmacher</a:t>
            </a:r>
          </a:p>
          <a:p>
            <a:pPr>
              <a:buFont typeface="Wingdings" panose="05000000000000000000" pitchFamily="2" charset="2"/>
              <a:buChar char="Ø"/>
            </a:pPr>
            <a:r>
              <a:rPr lang="de-DE" altLang="de-DE" sz="2800" dirty="0">
                <a:latin typeface="+mn-lt"/>
              </a:rPr>
              <a:t>Frage-Techniken</a:t>
            </a:r>
            <a:r>
              <a:rPr lang="de-DE" altLang="de-DE" sz="2800" dirty="0">
                <a:solidFill>
                  <a:srgbClr val="7030A0"/>
                </a:solidFill>
              </a:rPr>
              <a:t>  </a:t>
            </a:r>
            <a:r>
              <a:rPr lang="de-DE" altLang="de-DE" sz="2400" dirty="0">
                <a:solidFill>
                  <a:srgbClr val="002060"/>
                </a:solidFill>
                <a:latin typeface="+mn-lt"/>
              </a:rPr>
              <a:t>(E-Book S. 65-71, Handout S.5 )</a:t>
            </a:r>
          </a:p>
        </p:txBody>
      </p:sp>
      <p:sp>
        <p:nvSpPr>
          <p:cNvPr id="8" name="Titel 1">
            <a:extLst>
              <a:ext uri="{FF2B5EF4-FFF2-40B4-BE49-F238E27FC236}">
                <a16:creationId xmlns:a16="http://schemas.microsoft.com/office/drawing/2014/main" id="{9CCA8E02-271B-4E4B-AB87-311DAF375F86}"/>
              </a:ext>
            </a:extLst>
          </p:cNvPr>
          <p:cNvSpPr>
            <a:spLocks noGrp="1" noChangeArrowheads="1"/>
          </p:cNvSpPr>
          <p:nvPr>
            <p:ph type="title"/>
          </p:nvPr>
        </p:nvSpPr>
        <p:spPr bwMode="auto">
          <a:xfrm>
            <a:off x="1042988" y="333375"/>
            <a:ext cx="6946900" cy="101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latin typeface="+mn-lt"/>
              </a:rPr>
              <a:t>Gesprächstechniken</a:t>
            </a:r>
          </a:p>
        </p:txBody>
      </p:sp>
    </p:spTree>
    <p:extLst>
      <p:ext uri="{BB962C8B-B14F-4D97-AF65-F5344CB8AC3E}">
        <p14:creationId xmlns:p14="http://schemas.microsoft.com/office/powerpoint/2010/main" val="10746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5" name="Inhaltsplatzhalter 4">
            <a:extLst>
              <a:ext uri="{FF2B5EF4-FFF2-40B4-BE49-F238E27FC236}">
                <a16:creationId xmlns:a16="http://schemas.microsoft.com/office/drawing/2014/main" id="{9D39C749-5DED-4F6B-91A6-599989D3E7F9}"/>
              </a:ext>
            </a:extLst>
          </p:cNvPr>
          <p:cNvSpPr>
            <a:spLocks noGrp="1"/>
          </p:cNvSpPr>
          <p:nvPr>
            <p:ph idx="1"/>
          </p:nvPr>
        </p:nvSpPr>
        <p:spPr>
          <a:xfrm>
            <a:off x="584811" y="2427879"/>
            <a:ext cx="6565258" cy="4012786"/>
          </a:xfrm>
        </p:spPr>
        <p:txBody>
          <a:bodyPr/>
          <a:lstStyle/>
          <a:p>
            <a:pPr marL="0" indent="0">
              <a:buNone/>
            </a:pPr>
            <a:r>
              <a:rPr lang="de-DE" dirty="0">
                <a:latin typeface="+mn-lt"/>
              </a:rPr>
              <a:t>Aufgabe: </a:t>
            </a:r>
          </a:p>
          <a:p>
            <a:pPr marL="0" indent="0">
              <a:buNone/>
            </a:pPr>
            <a:r>
              <a:rPr lang="de-DE" dirty="0">
                <a:latin typeface="+mn-lt"/>
              </a:rPr>
              <a:t>Recherchiert zu den Fragetechniken auf Seite 5 im Reader und findet konkrete Beispiele aus eurem Unterrichtsgeschehen.</a:t>
            </a:r>
          </a:p>
          <a:p>
            <a:pPr marL="0" indent="0">
              <a:buNone/>
            </a:pPr>
            <a:r>
              <a:rPr lang="de-DE" dirty="0">
                <a:latin typeface="+mn-lt"/>
              </a:rPr>
              <a:t>GA: Vergleicht eure Ergebnisse</a:t>
            </a:r>
          </a:p>
        </p:txBody>
      </p:sp>
      <p:sp>
        <p:nvSpPr>
          <p:cNvPr id="2" name="Textfeld 1">
            <a:extLst>
              <a:ext uri="{FF2B5EF4-FFF2-40B4-BE49-F238E27FC236}">
                <a16:creationId xmlns:a16="http://schemas.microsoft.com/office/drawing/2014/main" id="{5B535A6C-91A4-4D0B-B2A6-E99A929CEB0C}"/>
              </a:ext>
            </a:extLst>
          </p:cNvPr>
          <p:cNvSpPr txBox="1"/>
          <p:nvPr/>
        </p:nvSpPr>
        <p:spPr>
          <a:xfrm>
            <a:off x="1591407" y="497975"/>
            <a:ext cx="3680559" cy="769441"/>
          </a:xfrm>
          <a:prstGeom prst="rect">
            <a:avLst/>
          </a:prstGeom>
          <a:noFill/>
        </p:spPr>
        <p:txBody>
          <a:bodyPr wrap="none" rtlCol="0">
            <a:spAutoFit/>
          </a:bodyPr>
          <a:lstStyle/>
          <a:p>
            <a:r>
              <a:rPr lang="de-DE" sz="4400" dirty="0"/>
              <a:t>Fragetechniken</a:t>
            </a:r>
          </a:p>
        </p:txBody>
      </p:sp>
      <p:sp>
        <p:nvSpPr>
          <p:cNvPr id="3" name="Textfeld 2">
            <a:extLst>
              <a:ext uri="{FF2B5EF4-FFF2-40B4-BE49-F238E27FC236}">
                <a16:creationId xmlns:a16="http://schemas.microsoft.com/office/drawing/2014/main" id="{6000E934-8064-4347-A48A-2BB3F44DE817}"/>
              </a:ext>
            </a:extLst>
          </p:cNvPr>
          <p:cNvSpPr txBox="1"/>
          <p:nvPr/>
        </p:nvSpPr>
        <p:spPr>
          <a:xfrm>
            <a:off x="474784" y="6242538"/>
            <a:ext cx="5477607" cy="307777"/>
          </a:xfrm>
          <a:prstGeom prst="rect">
            <a:avLst/>
          </a:prstGeom>
          <a:noFill/>
        </p:spPr>
        <p:txBody>
          <a:bodyPr wrap="square" rtlCol="0">
            <a:spAutoFit/>
          </a:bodyPr>
          <a:lstStyle/>
          <a:p>
            <a:r>
              <a:rPr lang="de-DE" sz="1400" dirty="0"/>
              <a:t>Schwierige Elterngespräche erfolgreich meistern – das Praxisbuch</a:t>
            </a:r>
          </a:p>
        </p:txBody>
      </p:sp>
      <p:pic>
        <p:nvPicPr>
          <p:cNvPr id="9" name="Picture 7" descr="Quellbild anzeigen">
            <a:extLst>
              <a:ext uri="{FF2B5EF4-FFF2-40B4-BE49-F238E27FC236}">
                <a16:creationId xmlns:a16="http://schemas.microsoft.com/office/drawing/2014/main" id="{2E73E75B-F2E4-4C37-9C07-3607C80598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386" y="106362"/>
            <a:ext cx="1878488" cy="138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20 Minuten Timer – 123Timer">
            <a:extLst>
              <a:ext uri="{FF2B5EF4-FFF2-40B4-BE49-F238E27FC236}">
                <a16:creationId xmlns:a16="http://schemas.microsoft.com/office/drawing/2014/main" id="{2C8E7C6D-C2C3-C70E-F528-6E398352C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838" y="1862590"/>
            <a:ext cx="1130578" cy="11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9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FF2B5EF4-FFF2-40B4-BE49-F238E27FC236}">
                <a16:creationId xmlns:a16="http://schemas.microsoft.com/office/drawing/2014/main" id="{F9FFEA96-0E4B-4B96-9D1D-30312F5B32C4}"/>
              </a:ext>
            </a:extLst>
          </p:cNvPr>
          <p:cNvGraphicFramePr>
            <a:graphicFrameLocks noGrp="1"/>
          </p:cNvGraphicFramePr>
          <p:nvPr>
            <p:ph idx="1"/>
            <p:extLst>
              <p:ext uri="{D42A27DB-BD31-4B8C-83A1-F6EECF244321}">
                <p14:modId xmlns:p14="http://schemas.microsoft.com/office/powerpoint/2010/main" val="3328862718"/>
              </p:ext>
            </p:extLst>
          </p:nvPr>
        </p:nvGraphicFramePr>
        <p:xfrm>
          <a:off x="221692" y="1767253"/>
          <a:ext cx="8700616" cy="4153728"/>
        </p:xfrm>
        <a:graphic>
          <a:graphicData uri="http://schemas.openxmlformats.org/drawingml/2006/table">
            <a:tbl>
              <a:tblPr firstRow="1" firstCol="1" bandRow="1">
                <a:tableStyleId>{5C22544A-7EE6-4342-B048-85BDC9FD1C3A}</a:tableStyleId>
              </a:tblPr>
              <a:tblGrid>
                <a:gridCol w="3025488">
                  <a:extLst>
                    <a:ext uri="{9D8B030D-6E8A-4147-A177-3AD203B41FA5}">
                      <a16:colId xmlns:a16="http://schemas.microsoft.com/office/drawing/2014/main" val="907696951"/>
                    </a:ext>
                  </a:extLst>
                </a:gridCol>
                <a:gridCol w="5675128">
                  <a:extLst>
                    <a:ext uri="{9D8B030D-6E8A-4147-A177-3AD203B41FA5}">
                      <a16:colId xmlns:a16="http://schemas.microsoft.com/office/drawing/2014/main" val="750282133"/>
                    </a:ext>
                  </a:extLst>
                </a:gridCol>
              </a:tblGrid>
              <a:tr h="238488">
                <a:tc>
                  <a:txBody>
                    <a:bodyPr/>
                    <a:lstStyle/>
                    <a:p>
                      <a:pPr>
                        <a:lnSpc>
                          <a:spcPct val="107000"/>
                        </a:lnSpc>
                        <a:spcAft>
                          <a:spcPts val="800"/>
                        </a:spcAft>
                      </a:pPr>
                      <a:r>
                        <a:rPr lang="de-DE" sz="1100">
                          <a:effectLst/>
                        </a:rPr>
                        <a:t>Fragentyp</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Beispiel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2885763"/>
                  </a:ext>
                </a:extLst>
              </a:tr>
              <a:tr h="260215">
                <a:tc>
                  <a:txBody>
                    <a:bodyPr/>
                    <a:lstStyle/>
                    <a:p>
                      <a:pPr>
                        <a:lnSpc>
                          <a:spcPct val="107000"/>
                        </a:lnSpc>
                        <a:spcAft>
                          <a:spcPts val="800"/>
                        </a:spcAft>
                      </a:pPr>
                      <a:r>
                        <a:rPr lang="de-DE" sz="1200">
                          <a:effectLst/>
                        </a:rPr>
                        <a:t>Geschlossene 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576493"/>
                  </a:ext>
                </a:extLst>
              </a:tr>
              <a:tr h="260215">
                <a:tc>
                  <a:txBody>
                    <a:bodyPr/>
                    <a:lstStyle/>
                    <a:p>
                      <a:pPr>
                        <a:lnSpc>
                          <a:spcPct val="107000"/>
                        </a:lnSpc>
                        <a:spcAft>
                          <a:spcPts val="800"/>
                        </a:spcAft>
                      </a:pPr>
                      <a:r>
                        <a:rPr lang="de-DE" sz="1200">
                          <a:effectLst/>
                        </a:rPr>
                        <a:t>Bestätigungsfragen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9845238"/>
                  </a:ext>
                </a:extLst>
              </a:tr>
              <a:tr h="260215">
                <a:tc>
                  <a:txBody>
                    <a:bodyPr/>
                    <a:lstStyle/>
                    <a:p>
                      <a:pPr>
                        <a:lnSpc>
                          <a:spcPct val="107000"/>
                        </a:lnSpc>
                        <a:spcAft>
                          <a:spcPts val="800"/>
                        </a:spcAft>
                      </a:pPr>
                      <a:r>
                        <a:rPr lang="de-DE" sz="1200">
                          <a:effectLst/>
                        </a:rPr>
                        <a:t>Suggestivfragen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2162761"/>
                  </a:ext>
                </a:extLst>
              </a:tr>
              <a:tr h="260215">
                <a:tc>
                  <a:txBody>
                    <a:bodyPr/>
                    <a:lstStyle/>
                    <a:p>
                      <a:pPr>
                        <a:lnSpc>
                          <a:spcPct val="107000"/>
                        </a:lnSpc>
                        <a:spcAft>
                          <a:spcPts val="800"/>
                        </a:spcAft>
                      </a:pPr>
                      <a:r>
                        <a:rPr lang="de-DE" sz="1200">
                          <a:effectLst/>
                        </a:rPr>
                        <a:t>Offene 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383808"/>
                  </a:ext>
                </a:extLst>
              </a:tr>
              <a:tr h="260215">
                <a:tc>
                  <a:txBody>
                    <a:bodyPr/>
                    <a:lstStyle/>
                    <a:p>
                      <a:pPr>
                        <a:lnSpc>
                          <a:spcPct val="107000"/>
                        </a:lnSpc>
                        <a:spcAft>
                          <a:spcPts val="800"/>
                        </a:spcAft>
                      </a:pPr>
                      <a:r>
                        <a:rPr lang="de-DE" sz="1200" dirty="0">
                          <a:effectLst/>
                        </a:rPr>
                        <a:t>Präzisierungsfragen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3253465"/>
                  </a:ext>
                </a:extLst>
              </a:tr>
              <a:tr h="260215">
                <a:tc>
                  <a:txBody>
                    <a:bodyPr/>
                    <a:lstStyle/>
                    <a:p>
                      <a:pPr>
                        <a:lnSpc>
                          <a:spcPct val="107000"/>
                        </a:lnSpc>
                        <a:spcAft>
                          <a:spcPts val="800"/>
                        </a:spcAft>
                      </a:pPr>
                      <a:r>
                        <a:rPr lang="de-DE" sz="1200">
                          <a:effectLst/>
                        </a:rPr>
                        <a:t>Indirektes 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83810"/>
                  </a:ext>
                </a:extLst>
              </a:tr>
              <a:tr h="260215">
                <a:tc>
                  <a:txBody>
                    <a:bodyPr/>
                    <a:lstStyle/>
                    <a:p>
                      <a:pPr>
                        <a:lnSpc>
                          <a:spcPct val="107000"/>
                        </a:lnSpc>
                        <a:spcAft>
                          <a:spcPts val="800"/>
                        </a:spcAft>
                      </a:pPr>
                      <a:r>
                        <a:rPr lang="de-DE" sz="1200" dirty="0">
                          <a:effectLst/>
                        </a:rPr>
                        <a:t>Fragen mit Anknüpfung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8192703"/>
                  </a:ext>
                </a:extLst>
              </a:tr>
              <a:tr h="260215">
                <a:tc>
                  <a:txBody>
                    <a:bodyPr/>
                    <a:lstStyle/>
                    <a:p>
                      <a:pPr>
                        <a:lnSpc>
                          <a:spcPct val="107000"/>
                        </a:lnSpc>
                        <a:spcAft>
                          <a:spcPts val="800"/>
                        </a:spcAft>
                      </a:pPr>
                      <a:r>
                        <a:rPr lang="de-DE" sz="1200">
                          <a:effectLst/>
                        </a:rPr>
                        <a:t>Fragen mit Begründung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5416982"/>
                  </a:ext>
                </a:extLst>
              </a:tr>
              <a:tr h="260215">
                <a:tc>
                  <a:txBody>
                    <a:bodyPr/>
                    <a:lstStyle/>
                    <a:p>
                      <a:pPr>
                        <a:lnSpc>
                          <a:spcPct val="107000"/>
                        </a:lnSpc>
                        <a:spcAft>
                          <a:spcPts val="800"/>
                        </a:spcAft>
                      </a:pPr>
                      <a:r>
                        <a:rPr lang="de-DE" sz="1200">
                          <a:effectLst/>
                        </a:rPr>
                        <a:t>Skalenfragen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6354654"/>
                  </a:ext>
                </a:extLst>
              </a:tr>
              <a:tr h="260215">
                <a:tc>
                  <a:txBody>
                    <a:bodyPr/>
                    <a:lstStyle/>
                    <a:p>
                      <a:pPr>
                        <a:lnSpc>
                          <a:spcPct val="107000"/>
                        </a:lnSpc>
                        <a:spcAft>
                          <a:spcPts val="800"/>
                        </a:spcAft>
                      </a:pPr>
                      <a:r>
                        <a:rPr lang="de-DE" sz="1200">
                          <a:effectLst/>
                        </a:rPr>
                        <a:t>Hypothetische 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9864866"/>
                  </a:ext>
                </a:extLst>
              </a:tr>
              <a:tr h="532445">
                <a:tc>
                  <a:txBody>
                    <a:bodyPr/>
                    <a:lstStyle/>
                    <a:p>
                      <a:pPr>
                        <a:lnSpc>
                          <a:spcPct val="107000"/>
                        </a:lnSpc>
                        <a:spcAft>
                          <a:spcPts val="800"/>
                        </a:spcAft>
                      </a:pPr>
                      <a:r>
                        <a:rPr lang="de-DE" sz="1200" dirty="0">
                          <a:effectLst/>
                        </a:rPr>
                        <a:t>Fragen nach positiven Ausnahmen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8831638"/>
                  </a:ext>
                </a:extLst>
              </a:tr>
              <a:tr h="260215">
                <a:tc>
                  <a:txBody>
                    <a:bodyPr/>
                    <a:lstStyle/>
                    <a:p>
                      <a:pPr>
                        <a:lnSpc>
                          <a:spcPct val="107000"/>
                        </a:lnSpc>
                        <a:spcAft>
                          <a:spcPts val="800"/>
                        </a:spcAft>
                      </a:pPr>
                      <a:r>
                        <a:rPr lang="de-DE" sz="1200">
                          <a:effectLst/>
                        </a:rPr>
                        <a:t>Fragen nach Ressourcen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2167213"/>
                  </a:ext>
                </a:extLst>
              </a:tr>
              <a:tr h="260215">
                <a:tc>
                  <a:txBody>
                    <a:bodyPr/>
                    <a:lstStyle/>
                    <a:p>
                      <a:pPr>
                        <a:lnSpc>
                          <a:spcPct val="107000"/>
                        </a:lnSpc>
                        <a:spcAft>
                          <a:spcPts val="800"/>
                        </a:spcAft>
                      </a:pPr>
                      <a:r>
                        <a:rPr lang="de-DE" sz="1200">
                          <a:effectLst/>
                        </a:rPr>
                        <a:t>Paradoxes 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6917437"/>
                  </a:ext>
                </a:extLst>
              </a:tr>
              <a:tr h="260215">
                <a:tc>
                  <a:txBody>
                    <a:bodyPr/>
                    <a:lstStyle/>
                    <a:p>
                      <a:pPr>
                        <a:lnSpc>
                          <a:spcPct val="107000"/>
                        </a:lnSpc>
                        <a:spcAft>
                          <a:spcPts val="800"/>
                        </a:spcAft>
                      </a:pPr>
                      <a:r>
                        <a:rPr lang="de-DE" sz="1200">
                          <a:effectLst/>
                        </a:rPr>
                        <a:t>Zielfragen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2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646430"/>
                  </a:ext>
                </a:extLst>
              </a:tr>
            </a:tbl>
          </a:graphicData>
        </a:graphic>
      </p:graphicFrame>
      <p:sp>
        <p:nvSpPr>
          <p:cNvPr id="3" name="Titel 2">
            <a:extLst>
              <a:ext uri="{FF2B5EF4-FFF2-40B4-BE49-F238E27FC236}">
                <a16:creationId xmlns:a16="http://schemas.microsoft.com/office/drawing/2014/main" id="{1B4C0D01-F783-4B8D-9FD8-0EBB0CB2803E}"/>
              </a:ext>
            </a:extLst>
          </p:cNvPr>
          <p:cNvSpPr>
            <a:spLocks noGrp="1"/>
          </p:cNvSpPr>
          <p:nvPr>
            <p:ph type="title"/>
          </p:nvPr>
        </p:nvSpPr>
        <p:spPr/>
        <p:txBody>
          <a:bodyPr/>
          <a:lstStyle/>
          <a:p>
            <a:r>
              <a:rPr lang="de-DE" dirty="0"/>
              <a:t>Fragetechniken</a:t>
            </a:r>
          </a:p>
        </p:txBody>
      </p:sp>
      <p:sp>
        <p:nvSpPr>
          <p:cNvPr id="4" name="Bildplatzhalter 3">
            <a:extLst>
              <a:ext uri="{FF2B5EF4-FFF2-40B4-BE49-F238E27FC236}">
                <a16:creationId xmlns:a16="http://schemas.microsoft.com/office/drawing/2014/main" id="{FC6E8EFE-EA1D-4D43-AC73-A4D09E624BF2}"/>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57906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FA5ECB-C122-40E2-A24F-7199E76B4BFB}"/>
              </a:ext>
            </a:extLst>
          </p:cNvPr>
          <p:cNvSpPr>
            <a:spLocks noGrp="1"/>
          </p:cNvSpPr>
          <p:nvPr>
            <p:ph type="title"/>
          </p:nvPr>
        </p:nvSpPr>
        <p:spPr>
          <a:xfrm>
            <a:off x="612813" y="225425"/>
            <a:ext cx="8619110" cy="1332000"/>
          </a:xfrm>
        </p:spPr>
        <p:txBody>
          <a:bodyPr/>
          <a:lstStyle/>
          <a:p>
            <a:r>
              <a:rPr lang="de-DE" dirty="0"/>
              <a:t>Exkurs: Kommunikationstheorien</a:t>
            </a:r>
          </a:p>
        </p:txBody>
      </p:sp>
      <p:sp>
        <p:nvSpPr>
          <p:cNvPr id="4" name="Bildplatzhalter 3">
            <a:extLst>
              <a:ext uri="{FF2B5EF4-FFF2-40B4-BE49-F238E27FC236}">
                <a16:creationId xmlns:a16="http://schemas.microsoft.com/office/drawing/2014/main" id="{2F746545-C253-4432-8AB0-FD7556E6ED31}"/>
              </a:ext>
            </a:extLst>
          </p:cNvPr>
          <p:cNvSpPr>
            <a:spLocks noGrp="1"/>
          </p:cNvSpPr>
          <p:nvPr>
            <p:ph type="pic" sz="quarter" idx="15"/>
          </p:nvPr>
        </p:nvSpPr>
        <p:spPr/>
        <p:txBody>
          <a:bodyPr/>
          <a:lstStyle/>
          <a:p>
            <a:endParaRPr lang="de-DE"/>
          </a:p>
        </p:txBody>
      </p:sp>
      <p:pic>
        <p:nvPicPr>
          <p:cNvPr id="5" name="Inhaltsplatzhalter 4">
            <a:hlinkClick r:id="rId2"/>
            <a:extLst>
              <a:ext uri="{FF2B5EF4-FFF2-40B4-BE49-F238E27FC236}">
                <a16:creationId xmlns:a16="http://schemas.microsoft.com/office/drawing/2014/main" id="{30EB5CFD-FC02-48C1-9740-BD8F31AE24F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9132" y="2920022"/>
            <a:ext cx="5784667" cy="2337777"/>
          </a:xfrm>
          <a:prstGeom prst="rect">
            <a:avLst/>
          </a:prstGeom>
          <a:noFill/>
          <a:ln>
            <a:noFill/>
          </a:ln>
        </p:spPr>
      </p:pic>
      <p:sp>
        <p:nvSpPr>
          <p:cNvPr id="6" name="Textfeld 5">
            <a:extLst>
              <a:ext uri="{FF2B5EF4-FFF2-40B4-BE49-F238E27FC236}">
                <a16:creationId xmlns:a16="http://schemas.microsoft.com/office/drawing/2014/main" id="{F4063C02-C4A8-4829-886F-AAE4238726BB}"/>
              </a:ext>
            </a:extLst>
          </p:cNvPr>
          <p:cNvSpPr txBox="1"/>
          <p:nvPr/>
        </p:nvSpPr>
        <p:spPr>
          <a:xfrm>
            <a:off x="1362808" y="2031023"/>
            <a:ext cx="7209692" cy="523220"/>
          </a:xfrm>
          <a:prstGeom prst="rect">
            <a:avLst/>
          </a:prstGeom>
          <a:noFill/>
        </p:spPr>
        <p:txBody>
          <a:bodyPr wrap="square" rtlCol="0">
            <a:spAutoFit/>
          </a:bodyPr>
          <a:lstStyle/>
          <a:p>
            <a:r>
              <a:rPr lang="de-DE" sz="2800" dirty="0"/>
              <a:t>Das Vier-Ohren-Modell nach Schulz von Thun</a:t>
            </a:r>
          </a:p>
        </p:txBody>
      </p:sp>
      <p:sp>
        <p:nvSpPr>
          <p:cNvPr id="7" name="Textfeld 6">
            <a:extLst>
              <a:ext uri="{FF2B5EF4-FFF2-40B4-BE49-F238E27FC236}">
                <a16:creationId xmlns:a16="http://schemas.microsoft.com/office/drawing/2014/main" id="{2D7DF48B-346E-40CD-AF03-A9075F2EE219}"/>
              </a:ext>
            </a:extLst>
          </p:cNvPr>
          <p:cNvSpPr txBox="1"/>
          <p:nvPr/>
        </p:nvSpPr>
        <p:spPr>
          <a:xfrm>
            <a:off x="303457" y="6173788"/>
            <a:ext cx="6325943" cy="614335"/>
          </a:xfrm>
          <a:prstGeom prst="rect">
            <a:avLst/>
          </a:prstGeom>
          <a:noFill/>
        </p:spPr>
        <p:txBody>
          <a:bodyPr wrap="square">
            <a:spAutoFit/>
          </a:bodyPr>
          <a:lstStyle/>
          <a:p>
            <a:pPr>
              <a:lnSpc>
                <a:spcPct val="107000"/>
              </a:lnSpc>
              <a:spcAft>
                <a:spcPts val="800"/>
              </a:spcAft>
            </a:pPr>
            <a:r>
              <a:rPr lang="de-DE"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https://www.schulz-von-thun.de/die-modelle/das-kommunikationsquadrat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abgerufen am 26.11.2017</a:t>
            </a:r>
          </a:p>
        </p:txBody>
      </p:sp>
    </p:spTree>
    <p:extLst>
      <p:ext uri="{BB962C8B-B14F-4D97-AF65-F5344CB8AC3E}">
        <p14:creationId xmlns:p14="http://schemas.microsoft.com/office/powerpoint/2010/main" val="29916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1FD42B7-F92A-43D1-8795-DEB6187B61C6}"/>
              </a:ext>
            </a:extLst>
          </p:cNvPr>
          <p:cNvSpPr>
            <a:spLocks noGrp="1"/>
          </p:cNvSpPr>
          <p:nvPr>
            <p:ph idx="1"/>
          </p:nvPr>
        </p:nvSpPr>
        <p:spPr/>
        <p:txBody>
          <a:bodyPr/>
          <a:lstStyle/>
          <a:p>
            <a:pPr>
              <a:lnSpc>
                <a:spcPct val="107000"/>
              </a:lnSpc>
              <a:spcAft>
                <a:spcPts val="800"/>
              </a:spcAf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Das Kommunikationsquadrat ist das bekannteste Modell von Friedemann Schulz von Thun.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Wenn ich als Mensch etwas von mir gebe, bin ich auf vierfache Weise wirksam. Jede meiner Äußerungen enthält, ob ich will oder nicht, vier Botschaften gleichzeitig: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eine Sachinformation (worüber ich informiere) – </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blau</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eine Selbstkundgabe (was ich von mir zu erkennen gebe) – </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grün</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einen Beziehungshinweis (was ich von dir halte und wie ich zu dir stehe) – </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gelb</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einen Appell (was ich bei dir erreichen möchte) – </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rot</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C5BF6D03-757C-4CB2-9D4E-640F1A1328D3}"/>
              </a:ext>
            </a:extLst>
          </p:cNvPr>
          <p:cNvSpPr>
            <a:spLocks noGrp="1"/>
          </p:cNvSpPr>
          <p:nvPr>
            <p:ph type="title"/>
          </p:nvPr>
        </p:nvSpPr>
        <p:spPr>
          <a:xfrm>
            <a:off x="612812" y="225425"/>
            <a:ext cx="8654279" cy="1332000"/>
          </a:xfrm>
        </p:spPr>
        <p:txBody>
          <a:bodyPr>
            <a:normAutofit/>
          </a:bodyPr>
          <a:lstStyle/>
          <a:p>
            <a:r>
              <a:rPr lang="de-DE" sz="3600" dirty="0">
                <a:latin typeface="+mn-lt"/>
              </a:rPr>
              <a:t>Das Vier-Ohren-Modell von Schulz von Thun</a:t>
            </a:r>
          </a:p>
        </p:txBody>
      </p:sp>
      <p:sp>
        <p:nvSpPr>
          <p:cNvPr id="4" name="Bildplatzhalter 3">
            <a:extLst>
              <a:ext uri="{FF2B5EF4-FFF2-40B4-BE49-F238E27FC236}">
                <a16:creationId xmlns:a16="http://schemas.microsoft.com/office/drawing/2014/main" id="{FDC0E64F-57BD-4CB7-8E1A-44F0D8C48287}"/>
              </a:ext>
            </a:extLst>
          </p:cNvPr>
          <p:cNvSpPr>
            <a:spLocks noGrp="1"/>
          </p:cNvSpPr>
          <p:nvPr>
            <p:ph type="pic" sz="quarter" idx="15"/>
          </p:nvPr>
        </p:nvSpPr>
        <p:spPr/>
        <p:txBody>
          <a:bodyPr/>
          <a:lstStyle/>
          <a:p>
            <a:endParaRPr lang="de-DE"/>
          </a:p>
        </p:txBody>
      </p:sp>
      <p:sp>
        <p:nvSpPr>
          <p:cNvPr id="6" name="Textfeld 5">
            <a:extLst>
              <a:ext uri="{FF2B5EF4-FFF2-40B4-BE49-F238E27FC236}">
                <a16:creationId xmlns:a16="http://schemas.microsoft.com/office/drawing/2014/main" id="{34DA43CC-8790-4D6C-8146-812DFD84C5C4}"/>
              </a:ext>
            </a:extLst>
          </p:cNvPr>
          <p:cNvSpPr txBox="1"/>
          <p:nvPr/>
        </p:nvSpPr>
        <p:spPr>
          <a:xfrm>
            <a:off x="414216" y="6326145"/>
            <a:ext cx="6325943" cy="612860"/>
          </a:xfrm>
          <a:prstGeom prst="rect">
            <a:avLst/>
          </a:prstGeom>
          <a:noFill/>
        </p:spPr>
        <p:txBody>
          <a:bodyPr wrap="square">
            <a:spAutoFit/>
          </a:bodyPr>
          <a:lstStyle/>
          <a:p>
            <a:pPr>
              <a:lnSpc>
                <a:spcPct val="107000"/>
              </a:lnSpc>
              <a:spcAft>
                <a:spcPts val="800"/>
              </a:spcAft>
            </a:pPr>
            <a:r>
              <a:rPr lang="de-DE" sz="1200" dirty="0">
                <a:solidFill>
                  <a:srgbClr val="333333"/>
                </a:solidFill>
                <a:effectLst/>
                <a:latin typeface="Calibri" panose="020F0502020204030204" pitchFamily="34" charset="0"/>
                <a:ea typeface="Times New Roman" panose="02020603050405020304" pitchFamily="18" charset="0"/>
              </a:rPr>
              <a:t>Erklärvideo unter: https://www.studienkreis.de/deutsch/vier-ohren-vier-seiten-modell/</a:t>
            </a:r>
            <a:endParaRPr lang="de-DE" sz="12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73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FF2B5EF4-FFF2-40B4-BE49-F238E27FC236}">
                <a16:creationId xmlns:a16="http://schemas.microsoft.com/office/drawing/2014/main" id="{066464DD-182B-4CB5-9A8F-5EFFA3878044}"/>
              </a:ext>
            </a:extLst>
          </p:cNvPr>
          <p:cNvGraphicFramePr>
            <a:graphicFrameLocks noGrp="1"/>
          </p:cNvGraphicFramePr>
          <p:nvPr>
            <p:ph idx="1"/>
            <p:extLst>
              <p:ext uri="{D42A27DB-BD31-4B8C-83A1-F6EECF244321}">
                <p14:modId xmlns:p14="http://schemas.microsoft.com/office/powerpoint/2010/main" val="1197287313"/>
              </p:ext>
            </p:extLst>
          </p:nvPr>
        </p:nvGraphicFramePr>
        <p:xfrm>
          <a:off x="1266092" y="2637738"/>
          <a:ext cx="6875585" cy="3024507"/>
        </p:xfrm>
        <a:graphic>
          <a:graphicData uri="http://schemas.openxmlformats.org/drawingml/2006/table">
            <a:tbl>
              <a:tblPr firstRow="1" firstCol="1" bandRow="1">
                <a:tableStyleId>{5C22544A-7EE6-4342-B048-85BDC9FD1C3A}</a:tableStyleId>
              </a:tblPr>
              <a:tblGrid>
                <a:gridCol w="1692679">
                  <a:extLst>
                    <a:ext uri="{9D8B030D-6E8A-4147-A177-3AD203B41FA5}">
                      <a16:colId xmlns:a16="http://schemas.microsoft.com/office/drawing/2014/main" val="3621644861"/>
                    </a:ext>
                  </a:extLst>
                </a:gridCol>
                <a:gridCol w="5182906">
                  <a:extLst>
                    <a:ext uri="{9D8B030D-6E8A-4147-A177-3AD203B41FA5}">
                      <a16:colId xmlns:a16="http://schemas.microsoft.com/office/drawing/2014/main" val="2151675755"/>
                    </a:ext>
                  </a:extLst>
                </a:gridCol>
              </a:tblGrid>
              <a:tr h="300344">
                <a:tc>
                  <a:txBody>
                    <a:bodyPr/>
                    <a:lstStyle/>
                    <a:p>
                      <a:pPr>
                        <a:lnSpc>
                          <a:spcPct val="107000"/>
                        </a:lnSpc>
                        <a:spcAft>
                          <a:spcPts val="800"/>
                        </a:spcAft>
                      </a:pPr>
                      <a:r>
                        <a:rPr lang="de-DE" sz="1400">
                          <a:effectLst/>
                        </a:rPr>
                        <a:t>Ohr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400">
                          <a:effectLst/>
                        </a:rPr>
                        <a:t>Gehört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937172"/>
                  </a:ext>
                </a:extLst>
              </a:tr>
              <a:tr h="300344">
                <a:tc>
                  <a:txBody>
                    <a:bodyPr/>
                    <a:lstStyle/>
                    <a:p>
                      <a:pPr>
                        <a:lnSpc>
                          <a:spcPct val="107000"/>
                        </a:lnSpc>
                        <a:spcAft>
                          <a:spcPts val="800"/>
                        </a:spcAft>
                      </a:pPr>
                      <a:r>
                        <a:rPr lang="de-DE" sz="1400">
                          <a:effectLst/>
                        </a:rPr>
                        <a:t>Sach-Ohr: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4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8760664"/>
                  </a:ext>
                </a:extLst>
              </a:tr>
              <a:tr h="300344">
                <a:tc>
                  <a:txBody>
                    <a:bodyPr/>
                    <a:lstStyle/>
                    <a:p>
                      <a:pPr>
                        <a:lnSpc>
                          <a:spcPct val="107000"/>
                        </a:lnSpc>
                        <a:spcAft>
                          <a:spcPts val="800"/>
                        </a:spcAft>
                      </a:pPr>
                      <a:r>
                        <a:rPr lang="de-DE" sz="1400">
                          <a:effectLst/>
                        </a:rPr>
                        <a:t>Appel-Ohr: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4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717445"/>
                  </a:ext>
                </a:extLst>
              </a:tr>
              <a:tr h="300344">
                <a:tc>
                  <a:txBody>
                    <a:bodyPr/>
                    <a:lstStyle/>
                    <a:p>
                      <a:pPr>
                        <a:lnSpc>
                          <a:spcPct val="107000"/>
                        </a:lnSpc>
                        <a:spcAft>
                          <a:spcPts val="800"/>
                        </a:spcAft>
                      </a:pPr>
                      <a:r>
                        <a:rPr lang="de-DE" sz="1400">
                          <a:effectLst/>
                        </a:rPr>
                        <a:t>Beziehungs-Ohr: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4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431534"/>
                  </a:ext>
                </a:extLst>
              </a:tr>
              <a:tr h="614587">
                <a:tc>
                  <a:txBody>
                    <a:bodyPr/>
                    <a:lstStyle/>
                    <a:p>
                      <a:pPr>
                        <a:lnSpc>
                          <a:spcPct val="107000"/>
                        </a:lnSpc>
                        <a:spcAft>
                          <a:spcPts val="800"/>
                        </a:spcAft>
                      </a:pPr>
                      <a:r>
                        <a:rPr lang="de-DE" sz="1400">
                          <a:effectLst/>
                        </a:rPr>
                        <a:t>Selbstkundgabe-Ohr: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4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779524"/>
                  </a:ext>
                </a:extLst>
              </a:tr>
              <a:tr h="1208544">
                <a:tc>
                  <a:txBody>
                    <a:bodyPr/>
                    <a:lstStyle/>
                    <a:p>
                      <a:pPr>
                        <a:lnSpc>
                          <a:spcPct val="107000"/>
                        </a:lnSpc>
                        <a:spcAft>
                          <a:spcPts val="800"/>
                        </a:spcAft>
                      </a:pPr>
                      <a:r>
                        <a:rPr lang="de-DE" sz="1400">
                          <a:effectLst/>
                        </a:rPr>
                        <a:t>Reaktion auf:</a:t>
                      </a:r>
                      <a:endParaRPr lang="de-DE" sz="1100">
                        <a:effectLst/>
                      </a:endParaRPr>
                    </a:p>
                    <a:p>
                      <a:pPr>
                        <a:lnSpc>
                          <a:spcPct val="107000"/>
                        </a:lnSpc>
                        <a:spcAft>
                          <a:spcPts val="800"/>
                        </a:spcAft>
                      </a:pPr>
                      <a:r>
                        <a:rPr lang="de-DE" sz="1400">
                          <a:effectLst/>
                        </a:rPr>
                        <a:t> </a:t>
                      </a:r>
                      <a:endParaRPr lang="de-DE" sz="1100">
                        <a:effectLst/>
                      </a:endParaRPr>
                    </a:p>
                    <a:p>
                      <a:pPr>
                        <a:lnSpc>
                          <a:spcPct val="107000"/>
                        </a:lnSpc>
                        <a:spcAft>
                          <a:spcPts val="800"/>
                        </a:spcAft>
                      </a:pPr>
                      <a:r>
                        <a:rPr lang="de-DE" sz="14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4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2358265"/>
                  </a:ext>
                </a:extLst>
              </a:tr>
            </a:tbl>
          </a:graphicData>
        </a:graphic>
      </p:graphicFrame>
      <p:sp>
        <p:nvSpPr>
          <p:cNvPr id="4" name="Bildplatzhalter 3">
            <a:extLst>
              <a:ext uri="{FF2B5EF4-FFF2-40B4-BE49-F238E27FC236}">
                <a16:creationId xmlns:a16="http://schemas.microsoft.com/office/drawing/2014/main" id="{A240D10A-8A86-49E6-9602-BB8AC3554AAA}"/>
              </a:ext>
            </a:extLst>
          </p:cNvPr>
          <p:cNvSpPr>
            <a:spLocks noGrp="1"/>
          </p:cNvSpPr>
          <p:nvPr>
            <p:ph type="pic" sz="quarter" idx="15"/>
          </p:nvPr>
        </p:nvSpPr>
        <p:spPr/>
        <p:txBody>
          <a:bodyPr/>
          <a:lstStyle/>
          <a:p>
            <a:endParaRPr lang="de-DE"/>
          </a:p>
        </p:txBody>
      </p:sp>
      <p:sp>
        <p:nvSpPr>
          <p:cNvPr id="6" name="Rectangle 1">
            <a:extLst>
              <a:ext uri="{FF2B5EF4-FFF2-40B4-BE49-F238E27FC236}">
                <a16:creationId xmlns:a16="http://schemas.microsoft.com/office/drawing/2014/main" id="{27A3C6E5-6135-4CD0-BE14-23CD90D69818}"/>
              </a:ext>
            </a:extLst>
          </p:cNvPr>
          <p:cNvSpPr>
            <a:spLocks noChangeArrowheads="1"/>
          </p:cNvSpPr>
          <p:nvPr/>
        </p:nvSpPr>
        <p:spPr bwMode="auto">
          <a:xfrm>
            <a:off x="1469549" y="2022185"/>
            <a:ext cx="65561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Vater: „Bei Ihrem Vorgänger hat Martina in Mathe aber noch eine 2 gehabt.“</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 name="Textfeld 6">
            <a:extLst>
              <a:ext uri="{FF2B5EF4-FFF2-40B4-BE49-F238E27FC236}">
                <a16:creationId xmlns:a16="http://schemas.microsoft.com/office/drawing/2014/main" id="{F1B8E0CA-8B7C-40B9-8F68-A722024B9118}"/>
              </a:ext>
            </a:extLst>
          </p:cNvPr>
          <p:cNvSpPr txBox="1"/>
          <p:nvPr/>
        </p:nvSpPr>
        <p:spPr>
          <a:xfrm>
            <a:off x="1600200" y="509954"/>
            <a:ext cx="3209192" cy="769441"/>
          </a:xfrm>
          <a:prstGeom prst="rect">
            <a:avLst/>
          </a:prstGeom>
          <a:noFill/>
        </p:spPr>
        <p:txBody>
          <a:bodyPr wrap="square" rtlCol="0">
            <a:spAutoFit/>
          </a:bodyPr>
          <a:lstStyle/>
          <a:p>
            <a:r>
              <a:rPr lang="de-DE" sz="4400" dirty="0"/>
              <a:t>Beispiel</a:t>
            </a:r>
          </a:p>
        </p:txBody>
      </p:sp>
      <p:sp>
        <p:nvSpPr>
          <p:cNvPr id="2" name="Textfeld 1">
            <a:extLst>
              <a:ext uri="{FF2B5EF4-FFF2-40B4-BE49-F238E27FC236}">
                <a16:creationId xmlns:a16="http://schemas.microsoft.com/office/drawing/2014/main" id="{50E8E582-705C-40DA-A044-6AA25640B3DB}"/>
              </a:ext>
            </a:extLst>
          </p:cNvPr>
          <p:cNvSpPr txBox="1"/>
          <p:nvPr/>
        </p:nvSpPr>
        <p:spPr>
          <a:xfrm>
            <a:off x="756138" y="6173788"/>
            <a:ext cx="2954216" cy="369332"/>
          </a:xfrm>
          <a:prstGeom prst="rect">
            <a:avLst/>
          </a:prstGeom>
          <a:noFill/>
        </p:spPr>
        <p:txBody>
          <a:bodyPr wrap="square" rtlCol="0">
            <a:spAutoFit/>
          </a:bodyPr>
          <a:lstStyle/>
          <a:p>
            <a:r>
              <a:rPr lang="de-DE" dirty="0"/>
              <a:t>Handout S. 3</a:t>
            </a:r>
          </a:p>
        </p:txBody>
      </p:sp>
    </p:spTree>
    <p:extLst>
      <p:ext uri="{BB962C8B-B14F-4D97-AF65-F5344CB8AC3E}">
        <p14:creationId xmlns:p14="http://schemas.microsoft.com/office/powerpoint/2010/main" val="10386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774159-B842-447E-B0CA-C7FCC12C688A}"/>
              </a:ext>
            </a:extLst>
          </p:cNvPr>
          <p:cNvSpPr>
            <a:spLocks noGrp="1"/>
          </p:cNvSpPr>
          <p:nvPr>
            <p:ph idx="1"/>
          </p:nvPr>
        </p:nvSpPr>
        <p:spPr>
          <a:xfrm>
            <a:off x="643708" y="1859213"/>
            <a:ext cx="7920000" cy="4012786"/>
          </a:xfrm>
        </p:spPr>
        <p:txBody>
          <a:bodyPr>
            <a:normAutofit fontScale="25000" lnSpcReduction="20000"/>
          </a:bodyPr>
          <a:lstStyle/>
          <a:p>
            <a:pPr marL="0" indent="0">
              <a:lnSpc>
                <a:spcPct val="107000"/>
              </a:lnSpc>
              <a:spcBef>
                <a:spcPts val="1200"/>
              </a:spcBef>
              <a:buNone/>
            </a:pPr>
            <a:r>
              <a:rPr lang="de-DE" sz="1800" b="1" kern="0"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s</a:t>
            </a:r>
            <a:endParaRPr lang="de-D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de-DE" sz="8000" b="1" dirty="0">
                <a:effectLst/>
                <a:latin typeface="Calibri" panose="020F0502020204030204" pitchFamily="34" charset="0"/>
                <a:ea typeface="Calibri" panose="020F0502020204030204" pitchFamily="34" charset="0"/>
                <a:cs typeface="Times New Roman" panose="02020603050405020304" pitchFamily="18" charset="0"/>
              </a:rPr>
              <a:t>Man kann nicht </a:t>
            </a:r>
            <a:r>
              <a:rPr lang="de-DE" sz="8000" b="1" dirty="0" err="1">
                <a:effectLst/>
                <a:latin typeface="Calibri" panose="020F0502020204030204" pitchFamily="34" charset="0"/>
                <a:ea typeface="Calibri" panose="020F0502020204030204" pitchFamily="34" charset="0"/>
                <a:cs typeface="Times New Roman" panose="02020603050405020304" pitchFamily="18" charset="0"/>
              </a:rPr>
              <a:t>nicht</a:t>
            </a:r>
            <a:r>
              <a:rPr lang="de-DE" sz="8000" b="1" dirty="0">
                <a:effectLst/>
                <a:latin typeface="Calibri" panose="020F0502020204030204" pitchFamily="34" charset="0"/>
                <a:ea typeface="Calibri" panose="020F0502020204030204" pitchFamily="34" charset="0"/>
                <a:cs typeface="Times New Roman" panose="02020603050405020304" pitchFamily="18" charset="0"/>
              </a:rPr>
              <a:t> kommunizieren</a:t>
            </a:r>
            <a:endParaRPr lang="de-DE" sz="8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e-DE" sz="8000" b="1" dirty="0">
                <a:effectLst/>
                <a:latin typeface="Calibri" panose="020F0502020204030204" pitchFamily="34" charset="0"/>
                <a:ea typeface="Calibri" panose="020F0502020204030204" pitchFamily="34" charset="0"/>
                <a:cs typeface="Times New Roman" panose="02020603050405020304" pitchFamily="18" charset="0"/>
              </a:rPr>
              <a:t>2.  Jede Kommunikation hat einen Inhalts- und einen Beziehungsaspekt. </a:t>
            </a:r>
            <a:endParaRPr lang="de-DE" sz="8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e-DE" sz="8000" b="1" dirty="0">
                <a:effectLst/>
                <a:latin typeface="Calibri" panose="020F0502020204030204" pitchFamily="34" charset="0"/>
                <a:ea typeface="Calibri" panose="020F0502020204030204" pitchFamily="34" charset="0"/>
                <a:cs typeface="Times New Roman" panose="02020603050405020304" pitchFamily="18" charset="0"/>
              </a:rPr>
              <a:t>3.  Menschliche Kommunikation ist nicht in Kausalketten auflösbar</a:t>
            </a:r>
            <a:r>
              <a:rPr lang="de-DE" sz="80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de-DE" sz="8000" b="1" dirty="0">
                <a:latin typeface="Calibri" panose="020F0502020204030204" pitchFamily="34" charset="0"/>
                <a:ea typeface="Calibri" panose="020F0502020204030204" pitchFamily="34" charset="0"/>
                <a:cs typeface="Times New Roman" panose="02020603050405020304" pitchFamily="18" charset="0"/>
              </a:rPr>
              <a:t>4. </a:t>
            </a:r>
            <a:r>
              <a:rPr lang="de-DE" sz="8000" dirty="0">
                <a:latin typeface="Calibri" panose="020F0502020204030204" pitchFamily="34" charset="0"/>
                <a:ea typeface="Calibri" panose="020F0502020204030204" pitchFamily="34" charset="0"/>
                <a:cs typeface="Times New Roman" panose="02020603050405020304" pitchFamily="18" charset="0"/>
              </a:rPr>
              <a:t> </a:t>
            </a:r>
            <a:r>
              <a:rPr lang="de-DE" sz="8000" b="1" dirty="0">
                <a:effectLst/>
                <a:latin typeface="Calibri" panose="020F0502020204030204" pitchFamily="34" charset="0"/>
                <a:ea typeface="Calibri" panose="020F0502020204030204" pitchFamily="34" charset="0"/>
                <a:cs typeface="Times New Roman" panose="02020603050405020304" pitchFamily="18" charset="0"/>
              </a:rPr>
              <a:t>Es gibt eine digitale und eine analoge Kommunikation</a:t>
            </a:r>
            <a:r>
              <a:rPr lang="de-DE" sz="80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de-DE" sz="8000" b="1" dirty="0">
                <a:effectLst/>
                <a:latin typeface="Calibri" panose="020F0502020204030204" pitchFamily="34" charset="0"/>
                <a:ea typeface="Calibri" panose="020F0502020204030204" pitchFamily="34" charset="0"/>
                <a:cs typeface="Times New Roman" panose="02020603050405020304" pitchFamily="18" charset="0"/>
              </a:rPr>
              <a:t>5.  Zwischenmenschliche Kommunikationsabläufe sind entweder </a:t>
            </a:r>
            <a:br>
              <a:rPr lang="de-DE" sz="8000" b="1" dirty="0">
                <a:effectLst/>
                <a:latin typeface="Calibri" panose="020F0502020204030204" pitchFamily="34" charset="0"/>
                <a:ea typeface="Calibri" panose="020F0502020204030204" pitchFamily="34" charset="0"/>
                <a:cs typeface="Times New Roman" panose="02020603050405020304" pitchFamily="18" charset="0"/>
              </a:rPr>
            </a:br>
            <a:r>
              <a:rPr lang="de-DE" sz="8000" b="1" dirty="0">
                <a:effectLst/>
                <a:latin typeface="Calibri" panose="020F0502020204030204" pitchFamily="34" charset="0"/>
                <a:ea typeface="Calibri" panose="020F0502020204030204" pitchFamily="34" charset="0"/>
                <a:cs typeface="Times New Roman" panose="02020603050405020304" pitchFamily="18" charset="0"/>
              </a:rPr>
              <a:t>     symmetrisch oder komplementär.</a:t>
            </a:r>
            <a:endParaRPr lang="de-DE" sz="80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46478D40-526E-49E7-A513-31C6ECE72EF6}"/>
              </a:ext>
            </a:extLst>
          </p:cNvPr>
          <p:cNvSpPr>
            <a:spLocks noGrp="1"/>
          </p:cNvSpPr>
          <p:nvPr>
            <p:ph type="title"/>
          </p:nvPr>
        </p:nvSpPr>
        <p:spPr/>
        <p:txBody>
          <a:bodyPr>
            <a:normAutofit/>
          </a:bodyPr>
          <a:lstStyle/>
          <a:p>
            <a:r>
              <a:rPr lang="de-DE" sz="2800" dirty="0">
                <a:latin typeface="+mn-lt"/>
              </a:rPr>
              <a:t>Die Kommunikationsregeln von Paul Watzlawick</a:t>
            </a:r>
          </a:p>
        </p:txBody>
      </p:sp>
      <p:sp>
        <p:nvSpPr>
          <p:cNvPr id="4" name="Bildplatzhalter 3">
            <a:extLst>
              <a:ext uri="{FF2B5EF4-FFF2-40B4-BE49-F238E27FC236}">
                <a16:creationId xmlns:a16="http://schemas.microsoft.com/office/drawing/2014/main" id="{AFEEB262-0461-4348-A9B9-31586CCE8717}"/>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48096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b="1" u="sng" dirty="0">
                <a:latin typeface="+mn-lt"/>
              </a:rPr>
              <a:t>Allgemeiner Austausch: Wie geht es mir heute?</a:t>
            </a:r>
          </a:p>
        </p:txBody>
      </p:sp>
      <p:sp>
        <p:nvSpPr>
          <p:cNvPr id="8" name="Textfeld 7"/>
          <p:cNvSpPr txBox="1"/>
          <p:nvPr/>
        </p:nvSpPr>
        <p:spPr>
          <a:xfrm>
            <a:off x="286327" y="6173788"/>
            <a:ext cx="4966609" cy="369332"/>
          </a:xfrm>
          <a:prstGeom prst="rect">
            <a:avLst/>
          </a:prstGeom>
          <a:noFill/>
        </p:spPr>
        <p:txBody>
          <a:bodyPr wrap="square" rtlCol="0">
            <a:spAutoFit/>
          </a:bodyPr>
          <a:lstStyle/>
          <a:p>
            <a:r>
              <a:rPr lang="de-DE" dirty="0"/>
              <a:t>Wer mag beginnen ….ihr kommt eh alle dran….</a:t>
            </a:r>
          </a:p>
        </p:txBody>
      </p:sp>
      <p:sp>
        <p:nvSpPr>
          <p:cNvPr id="5" name="Inhaltsplatzhalter 4">
            <a:extLst>
              <a:ext uri="{FF2B5EF4-FFF2-40B4-BE49-F238E27FC236}">
                <a16:creationId xmlns:a16="http://schemas.microsoft.com/office/drawing/2014/main" id="{9D208262-7219-7711-6427-67C15B828993}"/>
              </a:ext>
            </a:extLst>
          </p:cNvPr>
          <p:cNvSpPr>
            <a:spLocks noGrp="1"/>
          </p:cNvSpPr>
          <p:nvPr>
            <p:ph idx="1"/>
          </p:nvPr>
        </p:nvSpPr>
        <p:spPr>
          <a:xfrm>
            <a:off x="4689930" y="1696621"/>
            <a:ext cx="4466650" cy="4328808"/>
          </a:xfrm>
        </p:spPr>
        <p:txBody>
          <a:bodyPr>
            <a:noAutofit/>
          </a:bodyPr>
          <a:lstStyle/>
          <a:p>
            <a:r>
              <a:rPr lang="de-DE" sz="2400" dirty="0">
                <a:latin typeface="+mn-lt"/>
              </a:rPr>
              <a:t>Ihr könnt euch einem der Bilder zuordnen ;-)</a:t>
            </a:r>
          </a:p>
          <a:p>
            <a:r>
              <a:rPr lang="de-DE" sz="2400" dirty="0">
                <a:latin typeface="+mn-lt"/>
              </a:rPr>
              <a:t>Was lief gut die letzten Wochen?</a:t>
            </a:r>
          </a:p>
          <a:p>
            <a:r>
              <a:rPr lang="de-DE" sz="2400" dirty="0">
                <a:latin typeface="+mn-lt"/>
              </a:rPr>
              <a:t>Was lief nicht optimal?</a:t>
            </a:r>
          </a:p>
          <a:p>
            <a:r>
              <a:rPr lang="de-DE" sz="2400" dirty="0">
                <a:latin typeface="+mn-lt"/>
              </a:rPr>
              <a:t>Wo habt ihr Fortschritte gemacht?</a:t>
            </a:r>
          </a:p>
          <a:p>
            <a:r>
              <a:rPr lang="de-DE" sz="2400" dirty="0">
                <a:latin typeface="+mn-lt"/>
              </a:rPr>
              <a:t>Was liegt euch auf der Seele?</a:t>
            </a:r>
          </a:p>
          <a:p>
            <a:r>
              <a:rPr lang="de-DE" sz="2400" dirty="0">
                <a:latin typeface="+mn-lt"/>
              </a:rPr>
              <a:t>Wann hast du das letzte Mal richtig gelacht in der Schule?</a:t>
            </a:r>
          </a:p>
        </p:txBody>
      </p:sp>
      <p:pic>
        <p:nvPicPr>
          <p:cNvPr id="17" name="Grafik 16">
            <a:extLst>
              <a:ext uri="{FF2B5EF4-FFF2-40B4-BE49-F238E27FC236}">
                <a16:creationId xmlns:a16="http://schemas.microsoft.com/office/drawing/2014/main" id="{655AFC18-BEBE-5778-6586-96567B69B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6398" y="6064510"/>
            <a:ext cx="610251" cy="610251"/>
          </a:xfrm>
          <a:prstGeom prst="rect">
            <a:avLst/>
          </a:prstGeom>
        </p:spPr>
      </p:pic>
      <p:pic>
        <p:nvPicPr>
          <p:cNvPr id="6" name="Grafik 5">
            <a:extLst>
              <a:ext uri="{FF2B5EF4-FFF2-40B4-BE49-F238E27FC236}">
                <a16:creationId xmlns:a16="http://schemas.microsoft.com/office/drawing/2014/main" id="{F936D860-D031-37B4-D227-903B9F1A1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 y="1802922"/>
            <a:ext cx="4689930" cy="3812874"/>
          </a:xfrm>
          <a:prstGeom prst="rect">
            <a:avLst/>
          </a:prstGeom>
        </p:spPr>
      </p:pic>
    </p:spTree>
    <p:extLst>
      <p:ext uri="{BB962C8B-B14F-4D97-AF65-F5344CB8AC3E}">
        <p14:creationId xmlns:p14="http://schemas.microsoft.com/office/powerpoint/2010/main" val="23700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774159-B842-447E-B0CA-C7FCC12C688A}"/>
              </a:ext>
            </a:extLst>
          </p:cNvPr>
          <p:cNvSpPr>
            <a:spLocks noGrp="1"/>
          </p:cNvSpPr>
          <p:nvPr>
            <p:ph idx="1"/>
          </p:nvPr>
        </p:nvSpPr>
        <p:spPr>
          <a:xfrm>
            <a:off x="643708" y="1255590"/>
            <a:ext cx="7920000" cy="4012786"/>
          </a:xfrm>
        </p:spPr>
        <p:txBody>
          <a:bodyPr>
            <a:normAutofit fontScale="25000" lnSpcReduction="20000"/>
          </a:bodyPr>
          <a:lstStyle/>
          <a:p>
            <a:pPr marL="0" indent="0">
              <a:lnSpc>
                <a:spcPct val="107000"/>
              </a:lnSpc>
              <a:spcBef>
                <a:spcPts val="1200"/>
              </a:spcBef>
              <a:buNone/>
            </a:pPr>
            <a:r>
              <a:rPr lang="de-DE" sz="1800" b="1" kern="0"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s</a:t>
            </a:r>
            <a:endParaRPr lang="de-D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de-DE" sz="4800" b="1" dirty="0">
                <a:effectLst/>
                <a:latin typeface="Calibri" panose="020F0502020204030204" pitchFamily="34" charset="0"/>
                <a:ea typeface="Calibri" panose="020F0502020204030204" pitchFamily="34" charset="0"/>
                <a:cs typeface="Times New Roman" panose="02020603050405020304" pitchFamily="18" charset="0"/>
              </a:rPr>
              <a:t>Man kann nicht </a:t>
            </a:r>
            <a:r>
              <a:rPr lang="de-DE" sz="4800" b="1" dirty="0" err="1">
                <a:effectLst/>
                <a:latin typeface="Calibri" panose="020F0502020204030204" pitchFamily="34" charset="0"/>
                <a:ea typeface="Calibri" panose="020F0502020204030204" pitchFamily="34" charset="0"/>
                <a:cs typeface="Times New Roman" panose="02020603050405020304" pitchFamily="18" charset="0"/>
              </a:rPr>
              <a:t>nicht</a:t>
            </a:r>
            <a:r>
              <a:rPr lang="de-DE" sz="4800" b="1" dirty="0">
                <a:effectLst/>
                <a:latin typeface="Calibri" panose="020F0502020204030204" pitchFamily="34" charset="0"/>
                <a:ea typeface="Calibri" panose="020F0502020204030204" pitchFamily="34" charset="0"/>
                <a:cs typeface="Times New Roman" panose="02020603050405020304" pitchFamily="18" charset="0"/>
              </a:rPr>
              <a:t> kommunizieren</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4800" dirty="0">
                <a:effectLst/>
                <a:latin typeface="Calibri" panose="020F0502020204030204" pitchFamily="34" charset="0"/>
                <a:ea typeface="Calibri" panose="020F0502020204030204" pitchFamily="34" charset="0"/>
                <a:cs typeface="Times New Roman" panose="02020603050405020304" pitchFamily="18" charset="0"/>
              </a:rPr>
              <a:t>Auch Schweigen und nichthandeln haben Mitteilungscharakter</a:t>
            </a:r>
          </a:p>
          <a:p>
            <a:pPr marL="0" lvl="0" indent="0">
              <a:lnSpc>
                <a:spcPct val="107000"/>
              </a:lnSpc>
              <a:buNone/>
            </a:pPr>
            <a:r>
              <a:rPr lang="de-DE" sz="4800" b="1" dirty="0">
                <a:effectLst/>
                <a:latin typeface="Calibri" panose="020F0502020204030204" pitchFamily="34" charset="0"/>
                <a:ea typeface="Calibri" panose="020F0502020204030204" pitchFamily="34" charset="0"/>
                <a:cs typeface="Times New Roman" panose="02020603050405020304" pitchFamily="18" charset="0"/>
              </a:rPr>
              <a:t>2.       Jede Kommunikation hat einen Inhalts- und einen Beziehungsaspekt. </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4800" u="sng" dirty="0">
                <a:effectLst/>
                <a:latin typeface="Calibri" panose="020F0502020204030204" pitchFamily="34" charset="0"/>
                <a:ea typeface="Calibri" panose="020F0502020204030204" pitchFamily="34" charset="0"/>
                <a:cs typeface="Times New Roman" panose="02020603050405020304" pitchFamily="18" charset="0"/>
              </a:rPr>
              <a:t>Inhaltsaspekt</a:t>
            </a:r>
            <a:r>
              <a:rPr lang="de-DE" sz="4800" dirty="0">
                <a:effectLst/>
                <a:latin typeface="Calibri" panose="020F0502020204030204" pitchFamily="34" charset="0"/>
                <a:ea typeface="Calibri" panose="020F0502020204030204" pitchFamily="34" charset="0"/>
                <a:cs typeface="Times New Roman" panose="02020603050405020304" pitchFamily="18" charset="0"/>
              </a:rPr>
              <a:t>: Information, Daten Fakten</a:t>
            </a:r>
          </a:p>
          <a:p>
            <a:pPr marL="457200">
              <a:lnSpc>
                <a:spcPct val="107000"/>
              </a:lnSpc>
            </a:pPr>
            <a:r>
              <a:rPr lang="de-DE" sz="4800" u="sng" dirty="0">
                <a:effectLst/>
                <a:latin typeface="Calibri" panose="020F0502020204030204" pitchFamily="34" charset="0"/>
                <a:ea typeface="Calibri" panose="020F0502020204030204" pitchFamily="34" charset="0"/>
                <a:cs typeface="Times New Roman" panose="02020603050405020304" pitchFamily="18" charset="0"/>
              </a:rPr>
              <a:t>Beziehungsaspekt</a:t>
            </a:r>
            <a:r>
              <a:rPr lang="de-DE" sz="4800" dirty="0">
                <a:effectLst/>
                <a:latin typeface="Calibri" panose="020F0502020204030204" pitchFamily="34" charset="0"/>
                <a:ea typeface="Calibri" panose="020F0502020204030204" pitchFamily="34" charset="0"/>
                <a:cs typeface="Times New Roman" panose="02020603050405020304" pitchFamily="18" charset="0"/>
              </a:rPr>
              <a:t>: zwischenmenschliche Beziehung zwischen Sender und Empfänger (Beziehungsaspekte drücken sich in Mimik, Gestik, Tonfall aus )</a:t>
            </a:r>
          </a:p>
          <a:p>
            <a:pPr marL="0" lvl="0" indent="0">
              <a:lnSpc>
                <a:spcPct val="107000"/>
              </a:lnSpc>
              <a:buNone/>
            </a:pPr>
            <a:r>
              <a:rPr lang="de-DE" sz="4800" b="1" dirty="0">
                <a:effectLst/>
                <a:latin typeface="Calibri" panose="020F0502020204030204" pitchFamily="34" charset="0"/>
                <a:ea typeface="Calibri" panose="020F0502020204030204" pitchFamily="34" charset="0"/>
                <a:cs typeface="Times New Roman" panose="02020603050405020304" pitchFamily="18" charset="0"/>
              </a:rPr>
              <a:t>3.     Menschliche Kommunikation ist nicht in Kausalketten auflösbar</a:t>
            </a:r>
            <a:r>
              <a:rPr lang="de-DE" sz="4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de-DE" sz="4800" dirty="0">
                <a:effectLst/>
                <a:latin typeface="Calibri" panose="020F0502020204030204" pitchFamily="34" charset="0"/>
                <a:ea typeface="Calibri" panose="020F0502020204030204" pitchFamily="34" charset="0"/>
                <a:cs typeface="Times New Roman" panose="02020603050405020304" pitchFamily="18" charset="0"/>
              </a:rPr>
              <a:t>Niemand weiß bei einem Streit z. Bsp. genau, wer angefangen hat. Anfänge werden nur subjektiv gesetzt, als sogenannte Interpunktion. Kommunikationspartner neigen dazu, Kommunikationsabläufe unterschiedlich zu interpunktieren., d.h. unterschiedliche Akzente zu setzen. </a:t>
            </a:r>
          </a:p>
          <a:p>
            <a:pPr indent="0">
              <a:lnSpc>
                <a:spcPct val="107000"/>
              </a:lnSpc>
              <a:buNone/>
            </a:pPr>
            <a:r>
              <a:rPr lang="de-DE" sz="4800" b="1" dirty="0">
                <a:latin typeface="Calibri" panose="020F0502020204030204" pitchFamily="34" charset="0"/>
                <a:ea typeface="Calibri" panose="020F0502020204030204" pitchFamily="34" charset="0"/>
                <a:cs typeface="Times New Roman" panose="02020603050405020304" pitchFamily="18" charset="0"/>
              </a:rPr>
              <a:t>4</a:t>
            </a:r>
            <a:r>
              <a:rPr lang="de-DE" sz="4800" dirty="0">
                <a:latin typeface="Calibri" panose="020F0502020204030204" pitchFamily="34" charset="0"/>
                <a:ea typeface="Calibri" panose="020F0502020204030204" pitchFamily="34" charset="0"/>
                <a:cs typeface="Times New Roman" panose="02020603050405020304" pitchFamily="18" charset="0"/>
              </a:rPr>
              <a:t>.  </a:t>
            </a:r>
            <a:r>
              <a:rPr lang="de-DE" sz="4800" b="1" dirty="0">
                <a:effectLst/>
                <a:latin typeface="Calibri" panose="020F0502020204030204" pitchFamily="34" charset="0"/>
                <a:ea typeface="Calibri" panose="020F0502020204030204" pitchFamily="34" charset="0"/>
                <a:cs typeface="Times New Roman" panose="02020603050405020304" pitchFamily="18" charset="0"/>
              </a:rPr>
              <a:t>Es gibt eine digitale und eine analoge Kommunikation</a:t>
            </a:r>
            <a:r>
              <a:rPr lang="de-DE" sz="4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de-DE" sz="4800" u="sng" dirty="0">
                <a:effectLst/>
                <a:latin typeface="Calibri" panose="020F0502020204030204" pitchFamily="34" charset="0"/>
                <a:ea typeface="Calibri" panose="020F0502020204030204" pitchFamily="34" charset="0"/>
                <a:cs typeface="Times New Roman" panose="02020603050405020304" pitchFamily="18" charset="0"/>
              </a:rPr>
              <a:t>Digitale</a:t>
            </a:r>
            <a:r>
              <a:rPr lang="de-DE" sz="4800" dirty="0">
                <a:effectLst/>
                <a:latin typeface="Calibri" panose="020F0502020204030204" pitchFamily="34" charset="0"/>
                <a:ea typeface="Calibri" panose="020F0502020204030204" pitchFamily="34" charset="0"/>
                <a:cs typeface="Times New Roman" panose="02020603050405020304" pitchFamily="18" charset="0"/>
              </a:rPr>
              <a:t> </a:t>
            </a:r>
            <a:r>
              <a:rPr lang="de-DE" sz="4800" u="sng" dirty="0">
                <a:effectLst/>
                <a:latin typeface="Calibri" panose="020F0502020204030204" pitchFamily="34" charset="0"/>
                <a:ea typeface="Calibri" panose="020F0502020204030204" pitchFamily="34" charset="0"/>
                <a:cs typeface="Times New Roman" panose="02020603050405020304" pitchFamily="18" charset="0"/>
              </a:rPr>
              <a:t>Kommunikation</a:t>
            </a:r>
            <a:r>
              <a:rPr lang="de-DE" sz="4800" dirty="0">
                <a:effectLst/>
                <a:latin typeface="Calibri" panose="020F0502020204030204" pitchFamily="34" charset="0"/>
                <a:ea typeface="Calibri" panose="020F0502020204030204" pitchFamily="34" charset="0"/>
                <a:cs typeface="Times New Roman" panose="02020603050405020304" pitchFamily="18" charset="0"/>
              </a:rPr>
              <a:t>: Worte, Sätze, Sprache ist logisch, abstrakt, präsentiert den Inhaltsaspekt</a:t>
            </a:r>
          </a:p>
          <a:p>
            <a:pPr marL="457200">
              <a:lnSpc>
                <a:spcPct val="107000"/>
              </a:lnSpc>
            </a:pPr>
            <a:r>
              <a:rPr lang="de-DE" sz="4800" dirty="0">
                <a:effectLst/>
                <a:latin typeface="Calibri" panose="020F0502020204030204" pitchFamily="34" charset="0"/>
                <a:ea typeface="Calibri" panose="020F0502020204030204" pitchFamily="34" charset="0"/>
                <a:cs typeface="Times New Roman" panose="02020603050405020304" pitchFamily="18" charset="0"/>
              </a:rPr>
              <a:t>Digitale Sprache vermittelt in erster Linie Informationen, verbal</a:t>
            </a:r>
          </a:p>
          <a:p>
            <a:pPr marL="457200">
              <a:lnSpc>
                <a:spcPct val="107000"/>
              </a:lnSpc>
            </a:pPr>
            <a:r>
              <a:rPr lang="de-DE" sz="4800" u="sng" dirty="0">
                <a:effectLst/>
                <a:latin typeface="Calibri" panose="020F0502020204030204" pitchFamily="34" charset="0"/>
                <a:ea typeface="Calibri" panose="020F0502020204030204" pitchFamily="34" charset="0"/>
                <a:cs typeface="Times New Roman" panose="02020603050405020304" pitchFamily="18" charset="0"/>
              </a:rPr>
              <a:t>Analoge</a:t>
            </a:r>
            <a:r>
              <a:rPr lang="de-DE" sz="4800" dirty="0">
                <a:effectLst/>
                <a:latin typeface="Calibri" panose="020F0502020204030204" pitchFamily="34" charset="0"/>
                <a:ea typeface="Calibri" panose="020F0502020204030204" pitchFamily="34" charset="0"/>
                <a:cs typeface="Times New Roman" panose="02020603050405020304" pitchFamily="18" charset="0"/>
              </a:rPr>
              <a:t> </a:t>
            </a:r>
            <a:r>
              <a:rPr lang="de-DE" sz="4800" u="sng" dirty="0">
                <a:effectLst/>
                <a:latin typeface="Calibri" panose="020F0502020204030204" pitchFamily="34" charset="0"/>
                <a:ea typeface="Calibri" panose="020F0502020204030204" pitchFamily="34" charset="0"/>
                <a:cs typeface="Times New Roman" panose="02020603050405020304" pitchFamily="18" charset="0"/>
              </a:rPr>
              <a:t>Kommunikation</a:t>
            </a:r>
            <a:r>
              <a:rPr lang="de-DE" sz="4800" dirty="0">
                <a:effectLst/>
                <a:latin typeface="Calibri" panose="020F0502020204030204" pitchFamily="34" charset="0"/>
                <a:ea typeface="Calibri" panose="020F0502020204030204" pitchFamily="34" charset="0"/>
                <a:cs typeface="Times New Roman" panose="02020603050405020304" pitchFamily="18" charset="0"/>
              </a:rPr>
              <a:t>: bezieht sich nicht auf Dinge, sondern auf die Beziehung zwischen den Dingen oder Menschen, nonverbal</a:t>
            </a:r>
          </a:p>
          <a:p>
            <a:pPr marL="0" lvl="0" indent="0">
              <a:lnSpc>
                <a:spcPct val="107000"/>
              </a:lnSpc>
              <a:buNone/>
            </a:pPr>
            <a:r>
              <a:rPr lang="de-DE" sz="4800" b="1" dirty="0">
                <a:effectLst/>
                <a:latin typeface="Calibri" panose="020F0502020204030204" pitchFamily="34" charset="0"/>
                <a:ea typeface="Calibri" panose="020F0502020204030204" pitchFamily="34" charset="0"/>
                <a:cs typeface="Times New Roman" panose="02020603050405020304" pitchFamily="18" charset="0"/>
              </a:rPr>
              <a:t>5.    Zwischenmenschliche Kommunikationsabläufe sind entweder symmetrisch oder komplementär. </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4800" dirty="0">
                <a:effectLst/>
                <a:latin typeface="Calibri" panose="020F0502020204030204" pitchFamily="34" charset="0"/>
                <a:ea typeface="Calibri" panose="020F0502020204030204" pitchFamily="34" charset="0"/>
                <a:cs typeface="Times New Roman" panose="02020603050405020304" pitchFamily="18" charset="0"/>
              </a:rPr>
              <a:t>Je nachdem, ob die Beziehung zwischen den Partnern auf Gleichheit oder Unterschiedlichkeit beruht.</a:t>
            </a:r>
          </a:p>
          <a:p>
            <a:pPr indent="0">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4400" dirty="0">
                <a:effectLst/>
                <a:latin typeface="Calibri" panose="020F0502020204030204" pitchFamily="34" charset="0"/>
                <a:ea typeface="Calibri" panose="020F0502020204030204" pitchFamily="34" charset="0"/>
                <a:cs typeface="Times New Roman" panose="02020603050405020304" pitchFamily="18" charset="0"/>
              </a:rPr>
              <a:t>Aus: Watzlawick, P./ </a:t>
            </a:r>
            <a:r>
              <a:rPr lang="de-DE" sz="4400" dirty="0" err="1">
                <a:effectLst/>
                <a:latin typeface="Calibri" panose="020F0502020204030204" pitchFamily="34" charset="0"/>
                <a:ea typeface="Calibri" panose="020F0502020204030204" pitchFamily="34" charset="0"/>
                <a:cs typeface="Times New Roman" panose="02020603050405020304" pitchFamily="18" charset="0"/>
              </a:rPr>
              <a:t>Beavin,J.H</a:t>
            </a:r>
            <a:r>
              <a:rPr lang="de-DE" sz="4400" dirty="0">
                <a:effectLst/>
                <a:latin typeface="Calibri" panose="020F0502020204030204" pitchFamily="34" charset="0"/>
                <a:ea typeface="Calibri" panose="020F0502020204030204" pitchFamily="34" charset="0"/>
                <a:cs typeface="Times New Roman" panose="02020603050405020304" pitchFamily="18" charset="0"/>
              </a:rPr>
              <a:t>./ </a:t>
            </a:r>
            <a:r>
              <a:rPr lang="de-DE" sz="4400" dirty="0" err="1">
                <a:effectLst/>
                <a:latin typeface="Calibri" panose="020F0502020204030204" pitchFamily="34" charset="0"/>
                <a:ea typeface="Calibri" panose="020F0502020204030204" pitchFamily="34" charset="0"/>
                <a:cs typeface="Times New Roman" panose="02020603050405020304" pitchFamily="18" charset="0"/>
              </a:rPr>
              <a:t>Jackson,D.D</a:t>
            </a:r>
            <a:r>
              <a:rPr lang="de-DE" sz="4400" dirty="0">
                <a:effectLst/>
                <a:latin typeface="Calibri" panose="020F0502020204030204" pitchFamily="34" charset="0"/>
                <a:ea typeface="Calibri" panose="020F0502020204030204" pitchFamily="34" charset="0"/>
                <a:cs typeface="Times New Roman" panose="02020603050405020304" pitchFamily="18" charset="0"/>
              </a:rPr>
              <a:t>. (2007): Menschliche Kommunikation:</a:t>
            </a:r>
            <a:br>
              <a:rPr lang="de-DE" sz="4400" dirty="0">
                <a:effectLst/>
                <a:latin typeface="Calibri" panose="020F0502020204030204" pitchFamily="34" charset="0"/>
                <a:ea typeface="Calibri" panose="020F0502020204030204" pitchFamily="34" charset="0"/>
                <a:cs typeface="Times New Roman" panose="02020603050405020304" pitchFamily="18" charset="0"/>
              </a:rPr>
            </a:br>
            <a:r>
              <a:rPr lang="de-DE" sz="4400" dirty="0">
                <a:effectLst/>
                <a:latin typeface="Calibri" panose="020F0502020204030204" pitchFamily="34" charset="0"/>
                <a:ea typeface="Calibri" panose="020F0502020204030204" pitchFamily="34" charset="0"/>
                <a:cs typeface="Times New Roman" panose="02020603050405020304" pitchFamily="18" charset="0"/>
              </a:rPr>
              <a:t> Formen, Störungen, Paradoxien, Bern, S. 50-71</a:t>
            </a:r>
          </a:p>
          <a:p>
            <a:endParaRPr lang="de-DE" dirty="0"/>
          </a:p>
        </p:txBody>
      </p:sp>
      <p:sp>
        <p:nvSpPr>
          <p:cNvPr id="3" name="Titel 2">
            <a:extLst>
              <a:ext uri="{FF2B5EF4-FFF2-40B4-BE49-F238E27FC236}">
                <a16:creationId xmlns:a16="http://schemas.microsoft.com/office/drawing/2014/main" id="{46478D40-526E-49E7-A513-31C6ECE72EF6}"/>
              </a:ext>
            </a:extLst>
          </p:cNvPr>
          <p:cNvSpPr>
            <a:spLocks noGrp="1"/>
          </p:cNvSpPr>
          <p:nvPr>
            <p:ph type="title"/>
          </p:nvPr>
        </p:nvSpPr>
        <p:spPr/>
        <p:txBody>
          <a:bodyPr>
            <a:normAutofit/>
          </a:bodyPr>
          <a:lstStyle/>
          <a:p>
            <a:r>
              <a:rPr lang="de-DE" sz="2800" dirty="0">
                <a:latin typeface="+mn-lt"/>
              </a:rPr>
              <a:t>Die Kommunikationsregeln von Paul Watzlawick</a:t>
            </a:r>
          </a:p>
        </p:txBody>
      </p:sp>
      <p:sp>
        <p:nvSpPr>
          <p:cNvPr id="4" name="Bildplatzhalter 3">
            <a:extLst>
              <a:ext uri="{FF2B5EF4-FFF2-40B4-BE49-F238E27FC236}">
                <a16:creationId xmlns:a16="http://schemas.microsoft.com/office/drawing/2014/main" id="{AFEEB262-0461-4348-A9B9-31586CCE8717}"/>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67153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02975-C5E0-43DE-AE73-5F8D0DADD45B}"/>
              </a:ext>
            </a:extLst>
          </p:cNvPr>
          <p:cNvSpPr>
            <a:spLocks noGrp="1"/>
          </p:cNvSpPr>
          <p:nvPr>
            <p:ph type="title"/>
          </p:nvPr>
        </p:nvSpPr>
        <p:spPr/>
        <p:txBody>
          <a:bodyPr>
            <a:normAutofit/>
          </a:bodyPr>
          <a:lstStyle/>
          <a:p>
            <a:r>
              <a:rPr lang="de-DE" sz="3600" dirty="0">
                <a:latin typeface="+mn-lt"/>
              </a:rPr>
              <a:t>Gewaltfreie Kommunikation nach Marshall Rosenberg</a:t>
            </a:r>
          </a:p>
        </p:txBody>
      </p:sp>
      <p:sp>
        <p:nvSpPr>
          <p:cNvPr id="3" name="Bildplatzhalter 2">
            <a:extLst>
              <a:ext uri="{FF2B5EF4-FFF2-40B4-BE49-F238E27FC236}">
                <a16:creationId xmlns:a16="http://schemas.microsoft.com/office/drawing/2014/main" id="{B3085904-0914-4707-BBFC-4EB5DF2DB91A}"/>
              </a:ext>
            </a:extLst>
          </p:cNvPr>
          <p:cNvSpPr>
            <a:spLocks noGrp="1"/>
          </p:cNvSpPr>
          <p:nvPr>
            <p:ph type="pic" sz="quarter" idx="15"/>
          </p:nvPr>
        </p:nvSpPr>
        <p:spPr/>
        <p:txBody>
          <a:bodyPr/>
          <a:lstStyle/>
          <a:p>
            <a:endParaRPr lang="de-DE"/>
          </a:p>
        </p:txBody>
      </p:sp>
      <p:sp>
        <p:nvSpPr>
          <p:cNvPr id="6" name="Textfeld 5">
            <a:extLst>
              <a:ext uri="{FF2B5EF4-FFF2-40B4-BE49-F238E27FC236}">
                <a16:creationId xmlns:a16="http://schemas.microsoft.com/office/drawing/2014/main" id="{996AD9D4-CD23-42D2-9E00-1858CB206A08}"/>
              </a:ext>
            </a:extLst>
          </p:cNvPr>
          <p:cNvSpPr txBox="1"/>
          <p:nvPr/>
        </p:nvSpPr>
        <p:spPr>
          <a:xfrm>
            <a:off x="362072" y="6203346"/>
            <a:ext cx="6144235" cy="548292"/>
          </a:xfrm>
          <a:prstGeom prst="rect">
            <a:avLst/>
          </a:prstGeom>
          <a:noFill/>
        </p:spPr>
        <p:txBody>
          <a:bodyPr wrap="square">
            <a:spAutoFit/>
          </a:bodyPr>
          <a:lstStyle/>
          <a:p>
            <a:pPr>
              <a:lnSpc>
                <a:spcPct val="107000"/>
              </a:lnSpc>
              <a:spcAft>
                <a:spcPts val="800"/>
              </a:spcAft>
            </a:pP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GFK Grundsätze | Gewaltfreie Kommunikation nach Marshall Rosenberg (© </a:t>
            </a:r>
            <a:r>
              <a:rPr lang="de-DE" sz="1100" dirty="0" err="1">
                <a:effectLst/>
                <a:latin typeface="Times New Roman" panose="02020603050405020304" pitchFamily="18" charset="0"/>
                <a:ea typeface="Times New Roman" panose="02020603050405020304" pitchFamily="18" charset="0"/>
                <a:cs typeface="Times New Roman" panose="02020603050405020304" pitchFamily="18" charset="0"/>
              </a:rPr>
              <a:t>thingamajiggs</a:t>
            </a: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 / Fotolia)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Erklärvideo: https://youtu.be/LiID5ZA067o</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BDE0EBE6-7CED-4465-B18F-83702BE4904E}"/>
              </a:ext>
            </a:extLst>
          </p:cNvPr>
          <p:cNvSpPr txBox="1"/>
          <p:nvPr/>
        </p:nvSpPr>
        <p:spPr>
          <a:xfrm>
            <a:off x="256564" y="2352134"/>
            <a:ext cx="8430235" cy="2655279"/>
          </a:xfrm>
          <a:prstGeom prst="rect">
            <a:avLst/>
          </a:prstGeom>
          <a:noFill/>
        </p:spPr>
        <p:txBody>
          <a:bodyPr wrap="square">
            <a:spAutoFit/>
          </a:bodyPr>
          <a:lstStyle/>
          <a:p>
            <a:pPr>
              <a:lnSpc>
                <a:spcPct val="107000"/>
              </a:lnSpc>
              <a:spcAft>
                <a:spcPts val="800"/>
              </a:spcAft>
            </a:pPr>
            <a:r>
              <a:rPr lang="de-DE" sz="1800" dirty="0">
                <a:effectLst/>
                <a:latin typeface="Calibri" panose="020F0502020204030204" pitchFamily="34" charset="0"/>
                <a:ea typeface="Times New Roman" panose="02020603050405020304" pitchFamily="18" charset="0"/>
                <a:cs typeface="Calibri" panose="020F0502020204030204" pitchFamily="34" charset="0"/>
              </a:rPr>
              <a:t>Hierbei geht es darum,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Inhalte so zum Empfänger zu transportieren</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dass Empathie deutlich wird</a:t>
            </a:r>
            <a:r>
              <a:rPr lang="de-DE" sz="1800" dirty="0">
                <a:effectLst/>
                <a:latin typeface="Calibri" panose="020F0502020204030204" pitchFamily="34" charset="0"/>
                <a:ea typeface="Times New Roman" panose="02020603050405020304" pitchFamily="18" charset="0"/>
                <a:cs typeface="Calibri" panose="020F0502020204030204" pitchFamily="34" charset="0"/>
              </a:rPr>
              <a:t> und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der andere sich verstanden fühlt</a:t>
            </a:r>
            <a:r>
              <a:rPr lang="de-DE" sz="1800" dirty="0">
                <a:effectLst/>
                <a:latin typeface="Calibri" panose="020F0502020204030204" pitchFamily="34" charset="0"/>
                <a:ea typeface="Times New Roman" panose="02020603050405020304" pitchFamily="18" charset="0"/>
                <a:cs typeface="Calibri" panose="020F0502020204030204" pitchFamily="34" charset="0"/>
              </a:rPr>
              <a:t>. Im Rahmen von Konfliktmanagement hat GFK auch immer das Ziel, die </a:t>
            </a:r>
            <a:r>
              <a:rPr lang="de-DE" sz="1800" dirty="0">
                <a:solidFill>
                  <a:srgbClr val="339966"/>
                </a:solidFill>
                <a:effectLst/>
                <a:latin typeface="Calibri" panose="020F0502020204030204" pitchFamily="34" charset="0"/>
                <a:ea typeface="Times New Roman" panose="02020603050405020304" pitchFamily="18" charset="0"/>
                <a:cs typeface="Calibri" panose="020F0502020204030204" pitchFamily="34" charset="0"/>
              </a:rPr>
              <a:t>eigenen Bedürfnisse thematisch in den Vordergrund</a:t>
            </a:r>
            <a:r>
              <a:rPr lang="de-DE" sz="1800" dirty="0">
                <a:effectLst/>
                <a:latin typeface="Calibri" panose="020F0502020204030204" pitchFamily="34" charset="0"/>
                <a:ea typeface="Times New Roman" panose="02020603050405020304" pitchFamily="18" charset="0"/>
                <a:cs typeface="Calibri" panose="020F0502020204030204" pitchFamily="34" charset="0"/>
              </a:rPr>
              <a:t> zu stellen und </a:t>
            </a:r>
            <a:r>
              <a:rPr lang="de-DE"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nicht vermeintliche Verfehlungen Dritter</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endParaRPr lang="de-DE"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de-DE" sz="1800" dirty="0">
                <a:effectLst/>
                <a:latin typeface="Calibri" panose="020F0502020204030204" pitchFamily="34" charset="0"/>
                <a:ea typeface="Times New Roman" panose="02020603050405020304" pitchFamily="18" charset="0"/>
                <a:cs typeface="Calibri" panose="020F0502020204030204" pitchFamily="34" charset="0"/>
              </a:rPr>
              <a:t>Bei der gewaltfreien Kommunikation handelt es sich also um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eine besondere Art zu kommunizieren</a:t>
            </a:r>
            <a:r>
              <a:rPr lang="de-DE" sz="1800" dirty="0">
                <a:effectLst/>
                <a:latin typeface="Calibri" panose="020F0502020204030204" pitchFamily="34" charset="0"/>
                <a:ea typeface="Times New Roman" panose="02020603050405020304" pitchFamily="18" charset="0"/>
                <a:cs typeface="Calibri" panose="020F0502020204030204" pitchFamily="34" charset="0"/>
              </a:rPr>
              <a:t> mit dem Ziel, verbale Gewalt Mitmenschen gegenüber maximal zu vermeiden.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264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02975-C5E0-43DE-AE73-5F8D0DADD45B}"/>
              </a:ext>
            </a:extLst>
          </p:cNvPr>
          <p:cNvSpPr>
            <a:spLocks noGrp="1"/>
          </p:cNvSpPr>
          <p:nvPr>
            <p:ph type="title"/>
          </p:nvPr>
        </p:nvSpPr>
        <p:spPr/>
        <p:txBody>
          <a:bodyPr>
            <a:normAutofit/>
          </a:bodyPr>
          <a:lstStyle/>
          <a:p>
            <a:r>
              <a:rPr lang="de-DE" sz="3600" dirty="0">
                <a:latin typeface="+mn-lt"/>
              </a:rPr>
              <a:t>Gewaltfreie Kommunikation nach Marshall Rosenberg</a:t>
            </a:r>
          </a:p>
        </p:txBody>
      </p:sp>
      <p:sp>
        <p:nvSpPr>
          <p:cNvPr id="3" name="Bildplatzhalter 2">
            <a:extLst>
              <a:ext uri="{FF2B5EF4-FFF2-40B4-BE49-F238E27FC236}">
                <a16:creationId xmlns:a16="http://schemas.microsoft.com/office/drawing/2014/main" id="{B3085904-0914-4707-BBFC-4EB5DF2DB91A}"/>
              </a:ext>
            </a:extLst>
          </p:cNvPr>
          <p:cNvSpPr>
            <a:spLocks noGrp="1"/>
          </p:cNvSpPr>
          <p:nvPr>
            <p:ph type="pic" sz="quarter" idx="15"/>
          </p:nvPr>
        </p:nvSpPr>
        <p:spPr/>
        <p:txBody>
          <a:bodyPr/>
          <a:lstStyle/>
          <a:p>
            <a:endParaRPr lang="de-DE"/>
          </a:p>
        </p:txBody>
      </p:sp>
      <p:pic>
        <p:nvPicPr>
          <p:cNvPr id="4" name="Bild 1" descr="GFK Grundsätze | Gewaltfreie Kommunikation nach Marshall Rosenberg (© thingamajiggs / Fotolia)">
            <a:hlinkClick r:id="rId2" tgtFrame="&quot;_blank&quot;"/>
            <a:extLst>
              <a:ext uri="{FF2B5EF4-FFF2-40B4-BE49-F238E27FC236}">
                <a16:creationId xmlns:a16="http://schemas.microsoft.com/office/drawing/2014/main" id="{EA4050B0-1959-48BA-9D8D-2AB87E4CEB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4208" y="1855178"/>
            <a:ext cx="6427177" cy="3903784"/>
          </a:xfrm>
          <a:prstGeom prst="rect">
            <a:avLst/>
          </a:prstGeom>
          <a:noFill/>
          <a:ln>
            <a:noFill/>
          </a:ln>
        </p:spPr>
      </p:pic>
      <p:sp>
        <p:nvSpPr>
          <p:cNvPr id="6" name="Textfeld 5">
            <a:extLst>
              <a:ext uri="{FF2B5EF4-FFF2-40B4-BE49-F238E27FC236}">
                <a16:creationId xmlns:a16="http://schemas.microsoft.com/office/drawing/2014/main" id="{996AD9D4-CD23-42D2-9E00-1858CB206A08}"/>
              </a:ext>
            </a:extLst>
          </p:cNvPr>
          <p:cNvSpPr txBox="1"/>
          <p:nvPr/>
        </p:nvSpPr>
        <p:spPr>
          <a:xfrm>
            <a:off x="362072" y="6203346"/>
            <a:ext cx="6144235" cy="548292"/>
          </a:xfrm>
          <a:prstGeom prst="rect">
            <a:avLst/>
          </a:prstGeom>
          <a:noFill/>
        </p:spPr>
        <p:txBody>
          <a:bodyPr wrap="square">
            <a:spAutoFit/>
          </a:bodyPr>
          <a:lstStyle/>
          <a:p>
            <a:pPr>
              <a:lnSpc>
                <a:spcPct val="107000"/>
              </a:lnSpc>
              <a:spcAft>
                <a:spcPts val="800"/>
              </a:spcAft>
            </a:pP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GFK Grundsätze | Gewaltfreie Kommunikation nach Marshall Rosenberg (© </a:t>
            </a:r>
            <a:r>
              <a:rPr lang="de-DE" sz="1100" dirty="0" err="1">
                <a:effectLst/>
                <a:latin typeface="Times New Roman" panose="02020603050405020304" pitchFamily="18" charset="0"/>
                <a:ea typeface="Times New Roman" panose="02020603050405020304" pitchFamily="18" charset="0"/>
                <a:cs typeface="Times New Roman" panose="02020603050405020304" pitchFamily="18" charset="0"/>
              </a:rPr>
              <a:t>thingamajiggs</a:t>
            </a: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 / Fotolia)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Erklärvideo: https://youtu.be/LiID5ZA067o</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764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02975-C5E0-43DE-AE73-5F8D0DADD45B}"/>
              </a:ext>
            </a:extLst>
          </p:cNvPr>
          <p:cNvSpPr>
            <a:spLocks noGrp="1"/>
          </p:cNvSpPr>
          <p:nvPr>
            <p:ph type="title"/>
          </p:nvPr>
        </p:nvSpPr>
        <p:spPr/>
        <p:txBody>
          <a:bodyPr>
            <a:normAutofit/>
          </a:bodyPr>
          <a:lstStyle/>
          <a:p>
            <a:r>
              <a:rPr lang="de-DE" sz="3600" dirty="0">
                <a:latin typeface="+mn-lt"/>
              </a:rPr>
              <a:t>Gewaltfreie Kommunikation nach Marshall Rosenberg</a:t>
            </a:r>
          </a:p>
        </p:txBody>
      </p:sp>
      <p:sp>
        <p:nvSpPr>
          <p:cNvPr id="3" name="Bildplatzhalter 2">
            <a:extLst>
              <a:ext uri="{FF2B5EF4-FFF2-40B4-BE49-F238E27FC236}">
                <a16:creationId xmlns:a16="http://schemas.microsoft.com/office/drawing/2014/main" id="{B3085904-0914-4707-BBFC-4EB5DF2DB91A}"/>
              </a:ext>
            </a:extLst>
          </p:cNvPr>
          <p:cNvSpPr>
            <a:spLocks noGrp="1"/>
          </p:cNvSpPr>
          <p:nvPr>
            <p:ph type="pic" sz="quarter" idx="15"/>
          </p:nvPr>
        </p:nvSpPr>
        <p:spPr/>
        <p:txBody>
          <a:bodyPr/>
          <a:lstStyle/>
          <a:p>
            <a:endParaRPr lang="de-DE"/>
          </a:p>
        </p:txBody>
      </p:sp>
      <p:sp>
        <p:nvSpPr>
          <p:cNvPr id="6" name="Textfeld 5">
            <a:extLst>
              <a:ext uri="{FF2B5EF4-FFF2-40B4-BE49-F238E27FC236}">
                <a16:creationId xmlns:a16="http://schemas.microsoft.com/office/drawing/2014/main" id="{996AD9D4-CD23-42D2-9E00-1858CB206A08}"/>
              </a:ext>
            </a:extLst>
          </p:cNvPr>
          <p:cNvSpPr txBox="1"/>
          <p:nvPr/>
        </p:nvSpPr>
        <p:spPr>
          <a:xfrm>
            <a:off x="362072" y="6203346"/>
            <a:ext cx="6144235" cy="548292"/>
          </a:xfrm>
          <a:prstGeom prst="rect">
            <a:avLst/>
          </a:prstGeom>
          <a:noFill/>
        </p:spPr>
        <p:txBody>
          <a:bodyPr wrap="square">
            <a:spAutoFit/>
          </a:bodyPr>
          <a:lstStyle/>
          <a:p>
            <a:pPr>
              <a:lnSpc>
                <a:spcPct val="107000"/>
              </a:lnSpc>
              <a:spcAft>
                <a:spcPts val="800"/>
              </a:spcAft>
            </a:pP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GFK Grundsätze | Gewaltfreie Kommunikation nach Marshall Rosenberg (© </a:t>
            </a:r>
            <a:r>
              <a:rPr lang="de-DE" sz="1100" dirty="0" err="1">
                <a:effectLst/>
                <a:latin typeface="Times New Roman" panose="02020603050405020304" pitchFamily="18" charset="0"/>
                <a:ea typeface="Times New Roman" panose="02020603050405020304" pitchFamily="18" charset="0"/>
                <a:cs typeface="Times New Roman" panose="02020603050405020304" pitchFamily="18" charset="0"/>
              </a:rPr>
              <a:t>thingamajiggs</a:t>
            </a: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 / Fotolia)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Erklärvideo: https://youtu.be/LiID5ZA067o</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56C196FD-B090-4C4E-BAA9-1142E07C2DD3}"/>
              </a:ext>
            </a:extLst>
          </p:cNvPr>
          <p:cNvSpPr txBox="1"/>
          <p:nvPr/>
        </p:nvSpPr>
        <p:spPr>
          <a:xfrm>
            <a:off x="362072" y="1718719"/>
            <a:ext cx="9790394" cy="4425314"/>
          </a:xfrm>
          <a:prstGeom prst="rect">
            <a:avLst/>
          </a:prstGeom>
          <a:noFill/>
        </p:spPr>
        <p:txBody>
          <a:bodyPr wrap="square">
            <a:spAutoFit/>
          </a:bodyPr>
          <a:lstStyle/>
          <a:p>
            <a:pPr>
              <a:lnSpc>
                <a:spcPct val="107000"/>
              </a:lnSpc>
              <a:spcBef>
                <a:spcPts val="1200"/>
              </a:spcBef>
              <a:spcAft>
                <a:spcPts val="800"/>
              </a:spcAft>
            </a:pPr>
            <a:r>
              <a:rPr lang="de-DE" sz="1200" b="1" dirty="0">
                <a:effectLst/>
                <a:latin typeface="Calibri" panose="020F0502020204030204" pitchFamily="34" charset="0"/>
                <a:ea typeface="Times New Roman" panose="02020603050405020304" pitchFamily="18" charset="0"/>
                <a:cs typeface="Calibri" panose="020F0502020204030204" pitchFamily="34" charset="0"/>
              </a:rPr>
              <a:t>Grundlegende Bedürfnisse, die wir alle teilen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de-DE" sz="1200" u="sng" dirty="0">
                <a:effectLst/>
                <a:latin typeface="Calibri" panose="020F0502020204030204" pitchFamily="34" charset="0"/>
                <a:ea typeface="Times New Roman" panose="02020603050405020304" pitchFamily="18" charset="0"/>
                <a:cs typeface="Calibri" panose="020F0502020204030204" pitchFamily="34" charset="0"/>
              </a:rPr>
              <a:t>Autonomie</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Träume/Ziele/Werte wählen, Pläne für die Erfüllung der eigenen Träume/ Ziele/ Werte entwickeln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de-DE" sz="1200" u="sng" dirty="0">
                <a:effectLst/>
                <a:latin typeface="Calibri" panose="020F0502020204030204" pitchFamily="34" charset="0"/>
                <a:ea typeface="Times New Roman" panose="02020603050405020304" pitchFamily="18" charset="0"/>
                <a:cs typeface="Calibri" panose="020F0502020204030204" pitchFamily="34" charset="0"/>
              </a:rPr>
              <a:t>Feiern</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die Entstehung des Lebens und die Erfüllung von Träumen feiern,, Verluste feierlich begehen und trauern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de-DE" sz="1200" u="sng" dirty="0">
                <a:effectLst/>
                <a:latin typeface="Calibri" panose="020F0502020204030204" pitchFamily="34" charset="0"/>
                <a:ea typeface="Times New Roman" panose="02020603050405020304" pitchFamily="18" charset="0"/>
                <a:cs typeface="Calibri" panose="020F0502020204030204" pitchFamily="34" charset="0"/>
              </a:rPr>
              <a:t>Integrität</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Authentizität/ Kreativität/ Sinn/ Selbstwert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de-DE" sz="1200" u="sng" dirty="0">
                <a:effectLst/>
                <a:latin typeface="Calibri" panose="020F0502020204030204" pitchFamily="34" charset="0"/>
                <a:ea typeface="Times New Roman" panose="02020603050405020304" pitchFamily="18" charset="0"/>
                <a:cs typeface="Calibri" panose="020F0502020204030204" pitchFamily="34" charset="0"/>
              </a:rPr>
              <a:t>Kontakt mit anderen</a:t>
            </a:r>
            <a:br>
              <a:rPr lang="de-DE" sz="1200" u="sng"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Akzeptieren/ Wertschätzen/ Nähe/ Geborgenheit/ Gemeinschaft/ Rücksichtnahme/ Emotionale Sicherheit/ Empathie</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Ehrlichkeit/ Liebe/ Respekt/ Zugehörigkeit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de-DE" sz="1200" u="sng" dirty="0">
                <a:effectLst/>
                <a:latin typeface="Calibri" panose="020F0502020204030204" pitchFamily="34" charset="0"/>
                <a:ea typeface="Times New Roman" panose="02020603050405020304" pitchFamily="18" charset="0"/>
                <a:cs typeface="Calibri" panose="020F0502020204030204" pitchFamily="34" charset="0"/>
              </a:rPr>
              <a:t>Nähren der physischen Existenz</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Luft/ Nahrung/ Bewegung/ Ruhe/ Sexualleben/ Unterkunft/ Körperkontakt/ Wasser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de-DE" sz="1200" u="sng" dirty="0">
                <a:effectLst/>
                <a:latin typeface="Calibri" panose="020F0502020204030204" pitchFamily="34" charset="0"/>
                <a:ea typeface="Times New Roman" panose="02020603050405020304" pitchFamily="18" charset="0"/>
                <a:cs typeface="Calibri" panose="020F0502020204030204" pitchFamily="34" charset="0"/>
              </a:rPr>
              <a:t>Spiel</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Freude/ Lachen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800"/>
              </a:spcAft>
              <a:buFont typeface="Symbol" panose="05050102010706020507" pitchFamily="18" charset="2"/>
              <a:buChar char=""/>
            </a:pPr>
            <a:r>
              <a:rPr lang="de-DE" sz="1200" u="sng" dirty="0">
                <a:effectLst/>
                <a:latin typeface="Calibri" panose="020F0502020204030204" pitchFamily="34" charset="0"/>
                <a:ea typeface="Times New Roman" panose="02020603050405020304" pitchFamily="18" charset="0"/>
                <a:cs typeface="Calibri" panose="020F0502020204030204" pitchFamily="34" charset="0"/>
              </a:rPr>
              <a:t>Spirituelle Verbundenheit</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dirty="0">
                <a:effectLst/>
                <a:latin typeface="Calibri" panose="020F0502020204030204" pitchFamily="34" charset="0"/>
                <a:ea typeface="Times New Roman" panose="02020603050405020304" pitchFamily="18" charset="0"/>
                <a:cs typeface="Calibri" panose="020F0502020204030204" pitchFamily="34" charset="0"/>
              </a:rPr>
              <a:t>Schönheit/ Harmonie/ Inspiration/ Ordnung/ Frieden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90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2" descr="Schild - Feierabend">
            <a:extLst>
              <a:ext uri="{FF2B5EF4-FFF2-40B4-BE49-F238E27FC236}">
                <a16:creationId xmlns:a16="http://schemas.microsoft.com/office/drawing/2014/main" id="{16CD4B2E-7CD7-DBC2-6722-B15B3CDAC91D}"/>
              </a:ext>
            </a:extLst>
          </p:cNvPr>
          <p:cNvPicPr>
            <a:picLocks noGrp="1" noChangeAspect="1" noChangeArrowheads="1"/>
          </p:cNvPicPr>
          <p:nvPr>
            <p:ph type="pic" sz="quarter" idx="15"/>
          </p:nvPr>
        </p:nvPicPr>
        <p:blipFill rotWithShape="1">
          <a:blip r:embed="rId2">
            <a:extLst>
              <a:ext uri="{28A0092B-C50C-407E-A947-70E740481C1C}">
                <a14:useLocalDpi xmlns:a14="http://schemas.microsoft.com/office/drawing/2010/main" val="0"/>
              </a:ext>
            </a:extLst>
          </a:blip>
          <a:srcRect t="25014"/>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6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0" y="0"/>
            <a:ext cx="2100718" cy="2000512"/>
          </a:xfrm>
        </p:spPr>
        <p:txBody>
          <a:bodyPr>
            <a:normAutofit/>
          </a:bodyPr>
          <a:lstStyle/>
          <a:p>
            <a:pPr algn="ctr"/>
            <a:r>
              <a:rPr lang="de-DE" dirty="0"/>
              <a:t>QQS</a:t>
            </a:r>
          </a:p>
        </p:txBody>
      </p:sp>
      <p:sp>
        <p:nvSpPr>
          <p:cNvPr id="9" name="Untertitel 8"/>
          <p:cNvSpPr>
            <a:spLocks noGrp="1"/>
          </p:cNvSpPr>
          <p:nvPr>
            <p:ph type="subTitle" idx="1"/>
          </p:nvPr>
        </p:nvSpPr>
        <p:spPr>
          <a:xfrm>
            <a:off x="2178884" y="574680"/>
            <a:ext cx="5811715" cy="2171330"/>
          </a:xfrm>
        </p:spPr>
        <p:txBody>
          <a:bodyPr>
            <a:normAutofit/>
          </a:bodyPr>
          <a:lstStyle/>
          <a:p>
            <a:pPr algn="ctr"/>
            <a:r>
              <a:rPr lang="de-DE" dirty="0">
                <a:solidFill>
                  <a:schemeClr val="bg1"/>
                </a:solidFill>
              </a:rPr>
              <a:t>Veranstaltung 8: </a:t>
            </a:r>
          </a:p>
          <a:p>
            <a:pPr algn="ctr"/>
            <a:r>
              <a:rPr lang="de-DE" dirty="0">
                <a:solidFill>
                  <a:schemeClr val="bg1"/>
                </a:solidFill>
              </a:rPr>
              <a:t>Kommunikation/Gesprächsführung </a:t>
            </a:r>
          </a:p>
          <a:p>
            <a:pPr algn="ctr"/>
            <a:endParaRPr lang="de-DE" dirty="0">
              <a:solidFill>
                <a:schemeClr val="bg1"/>
              </a:solidFill>
            </a:endParaRPr>
          </a:p>
        </p:txBody>
      </p:sp>
      <p:sp>
        <p:nvSpPr>
          <p:cNvPr id="3" name="Textplatzhalter 2">
            <a:extLst>
              <a:ext uri="{FF2B5EF4-FFF2-40B4-BE49-F238E27FC236}">
                <a16:creationId xmlns:a16="http://schemas.microsoft.com/office/drawing/2014/main" id="{3069ABB2-39AF-4FF8-AAAB-46016AC38420}"/>
              </a:ext>
            </a:extLst>
          </p:cNvPr>
          <p:cNvSpPr>
            <a:spLocks noGrp="1"/>
          </p:cNvSpPr>
          <p:nvPr>
            <p:ph type="body" sz="quarter" idx="13"/>
          </p:nvPr>
        </p:nvSpPr>
        <p:spPr/>
        <p:txBody>
          <a:bodyPr/>
          <a:lstStyle/>
          <a:p>
            <a:r>
              <a:rPr lang="de-DE" dirty="0"/>
              <a:t>Birgit Liebert</a:t>
            </a:r>
          </a:p>
        </p:txBody>
      </p:sp>
      <p:pic>
        <p:nvPicPr>
          <p:cNvPr id="2" name="Bild 5" descr="Bildergebnis für karikature schülerzentrierter unterricht">
            <a:extLst>
              <a:ext uri="{FF2B5EF4-FFF2-40B4-BE49-F238E27FC236}">
                <a16:creationId xmlns:a16="http://schemas.microsoft.com/office/drawing/2014/main" id="{DFDEC5FB-C390-2F98-4D11-7D10417DD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85" y="1705707"/>
            <a:ext cx="5802190" cy="43082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08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94316" y="2023978"/>
            <a:ext cx="7920000" cy="4012786"/>
          </a:xfrm>
        </p:spPr>
        <p:txBody>
          <a:bodyPr>
            <a:normAutofit/>
          </a:bodyPr>
          <a:lstStyle/>
          <a:p>
            <a:pPr marL="0" indent="0">
              <a:lnSpc>
                <a:spcPct val="120000"/>
              </a:lnSpc>
              <a:buNone/>
            </a:pPr>
            <a:r>
              <a:rPr lang="de-DE" sz="3700" dirty="0"/>
              <a:t>Austausch</a:t>
            </a:r>
          </a:p>
          <a:p>
            <a:pPr marL="0" indent="0">
              <a:lnSpc>
                <a:spcPct val="120000"/>
              </a:lnSpc>
              <a:buNone/>
            </a:pPr>
            <a:r>
              <a:rPr lang="de-DE" sz="3700" dirty="0"/>
              <a:t>Elterngespräche </a:t>
            </a:r>
          </a:p>
          <a:p>
            <a:pPr marL="0" indent="0">
              <a:lnSpc>
                <a:spcPct val="120000"/>
              </a:lnSpc>
              <a:buNone/>
            </a:pPr>
            <a:r>
              <a:rPr lang="de-DE" sz="3700" dirty="0"/>
              <a:t>    - Ablauf</a:t>
            </a:r>
          </a:p>
          <a:p>
            <a:pPr marL="0" indent="0">
              <a:lnSpc>
                <a:spcPct val="120000"/>
              </a:lnSpc>
              <a:buNone/>
            </a:pPr>
            <a:r>
              <a:rPr lang="de-DE" sz="3700" dirty="0"/>
              <a:t>    - Telefongespräch simulieren</a:t>
            </a:r>
          </a:p>
          <a:p>
            <a:pPr marL="0" indent="0">
              <a:lnSpc>
                <a:spcPct val="120000"/>
              </a:lnSpc>
              <a:buNone/>
            </a:pPr>
            <a:r>
              <a:rPr lang="de-DE" sz="3700" dirty="0"/>
              <a:t>    - Tipps</a:t>
            </a:r>
          </a:p>
        </p:txBody>
      </p:sp>
      <p:sp>
        <p:nvSpPr>
          <p:cNvPr id="3" name="Titel 2"/>
          <p:cNvSpPr>
            <a:spLocks noGrp="1"/>
          </p:cNvSpPr>
          <p:nvPr>
            <p:ph type="title"/>
          </p:nvPr>
        </p:nvSpPr>
        <p:spPr/>
        <p:txBody>
          <a:bodyPr/>
          <a:lstStyle/>
          <a:p>
            <a:r>
              <a:rPr lang="de-DE" b="1" dirty="0"/>
              <a:t>Ablauf</a:t>
            </a:r>
            <a:r>
              <a:rPr lang="de-DE" b="1"/>
              <a:t>:</a:t>
            </a:r>
            <a:r>
              <a:rPr lang="de-DE"/>
              <a:t> Kommunikation </a:t>
            </a:r>
            <a:endParaRPr lang="de-DE" dirty="0"/>
          </a:p>
        </p:txBody>
      </p:sp>
    </p:spTree>
    <p:extLst>
      <p:ext uri="{BB962C8B-B14F-4D97-AF65-F5344CB8AC3E}">
        <p14:creationId xmlns:p14="http://schemas.microsoft.com/office/powerpoint/2010/main" val="167305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26EA8C-0D7D-447F-A1D3-F06B1CA4DC83}"/>
              </a:ext>
            </a:extLst>
          </p:cNvPr>
          <p:cNvSpPr>
            <a:spLocks noGrp="1"/>
          </p:cNvSpPr>
          <p:nvPr>
            <p:ph idx="1"/>
          </p:nvPr>
        </p:nvSpPr>
        <p:spPr>
          <a:xfrm>
            <a:off x="711713" y="2071169"/>
            <a:ext cx="7920000" cy="4012786"/>
          </a:xfrm>
        </p:spPr>
        <p:txBody>
          <a:bodyPr>
            <a:normAutofit/>
          </a:bodyPr>
          <a:lstStyle/>
          <a:p>
            <a:pPr marL="0" indent="0">
              <a:buNone/>
            </a:pPr>
            <a:endParaRPr lang="de-DE" dirty="0"/>
          </a:p>
          <a:p>
            <a:pPr marL="514350" indent="-514350">
              <a:buAutoNum type="arabicPeriod"/>
            </a:pPr>
            <a:endParaRPr lang="de-DE" dirty="0"/>
          </a:p>
          <a:p>
            <a:pPr marL="514350" indent="-514350">
              <a:buAutoNum type="arabicPeriod"/>
            </a:pPr>
            <a:r>
              <a:rPr lang="de-DE" dirty="0"/>
              <a:t>Welche Unterschiede seht ihr zwischen  privaten und beruflichen Gesprächen?</a:t>
            </a:r>
          </a:p>
          <a:p>
            <a:pPr marL="514350" indent="-514350">
              <a:buAutoNum type="arabicPeriod"/>
            </a:pPr>
            <a:endParaRPr lang="de-DE" dirty="0"/>
          </a:p>
          <a:p>
            <a:pPr marL="514350" indent="-514350">
              <a:buAutoNum type="arabicPeriod"/>
            </a:pPr>
            <a:r>
              <a:rPr lang="de-DE" dirty="0"/>
              <a:t>Was sind die größten Herausforderungen bei Elterngesprächen?</a:t>
            </a:r>
          </a:p>
          <a:p>
            <a:endParaRPr lang="de-DE" dirty="0"/>
          </a:p>
        </p:txBody>
      </p:sp>
      <p:sp>
        <p:nvSpPr>
          <p:cNvPr id="3" name="Titel 2">
            <a:extLst>
              <a:ext uri="{FF2B5EF4-FFF2-40B4-BE49-F238E27FC236}">
                <a16:creationId xmlns:a16="http://schemas.microsoft.com/office/drawing/2014/main" id="{7D94B598-49DB-49AC-9103-80914ED784CF}"/>
              </a:ext>
            </a:extLst>
          </p:cNvPr>
          <p:cNvSpPr>
            <a:spLocks noGrp="1"/>
          </p:cNvSpPr>
          <p:nvPr>
            <p:ph type="title"/>
          </p:nvPr>
        </p:nvSpPr>
        <p:spPr/>
        <p:txBody>
          <a:bodyPr/>
          <a:lstStyle/>
          <a:p>
            <a:r>
              <a:rPr lang="de-DE" dirty="0"/>
              <a:t>Austausch</a:t>
            </a:r>
          </a:p>
        </p:txBody>
      </p:sp>
      <p:sp>
        <p:nvSpPr>
          <p:cNvPr id="4" name="Bildplatzhalter 3">
            <a:extLst>
              <a:ext uri="{FF2B5EF4-FFF2-40B4-BE49-F238E27FC236}">
                <a16:creationId xmlns:a16="http://schemas.microsoft.com/office/drawing/2014/main" id="{D1DD8406-051D-40CB-9BDC-BE3C2E15B1D2}"/>
              </a:ext>
            </a:extLst>
          </p:cNvPr>
          <p:cNvSpPr>
            <a:spLocks noGrp="1"/>
          </p:cNvSpPr>
          <p:nvPr>
            <p:ph type="pic" sz="quarter" idx="15"/>
          </p:nvPr>
        </p:nvSpPr>
        <p:spPr/>
        <p:txBody>
          <a:bodyPr/>
          <a:lstStyle/>
          <a:p>
            <a:endParaRPr lang="de-DE"/>
          </a:p>
        </p:txBody>
      </p:sp>
      <p:pic>
        <p:nvPicPr>
          <p:cNvPr id="5" name="Picture 7" descr="Quellbild anzeigen">
            <a:extLst>
              <a:ext uri="{FF2B5EF4-FFF2-40B4-BE49-F238E27FC236}">
                <a16:creationId xmlns:a16="http://schemas.microsoft.com/office/drawing/2014/main" id="{F545BC42-E863-4A6F-AFC2-E5F190DBB8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225" y="225425"/>
            <a:ext cx="1878488" cy="138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0 Minute Timer Images – Browse 3,645 Stock Photos, Vectors, and Video |  Adobe Stock">
            <a:extLst>
              <a:ext uri="{FF2B5EF4-FFF2-40B4-BE49-F238E27FC236}">
                <a16:creationId xmlns:a16="http://schemas.microsoft.com/office/drawing/2014/main" id="{E262BB3D-6A53-F828-3146-58293817A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201" y="0"/>
            <a:ext cx="1613755" cy="161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5" name="Inhaltsplatzhalter 4">
            <a:extLst>
              <a:ext uri="{FF2B5EF4-FFF2-40B4-BE49-F238E27FC236}">
                <a16:creationId xmlns:a16="http://schemas.microsoft.com/office/drawing/2014/main" id="{9D39C749-5DED-4F6B-91A6-599989D3E7F9}"/>
              </a:ext>
            </a:extLst>
          </p:cNvPr>
          <p:cNvSpPr>
            <a:spLocks noGrp="1"/>
          </p:cNvSpPr>
          <p:nvPr>
            <p:ph idx="1"/>
          </p:nvPr>
        </p:nvSpPr>
        <p:spPr>
          <a:xfrm>
            <a:off x="1314573" y="1939242"/>
            <a:ext cx="7920000" cy="4012786"/>
          </a:xfrm>
        </p:spPr>
        <p:txBody>
          <a:bodyPr>
            <a:normAutofit fontScale="25000" lnSpcReduction="20000"/>
          </a:bodyPr>
          <a:lstStyle/>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Mich auf das Gespräch vorbereiten</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Anderen respektvoll gegenübertreten. </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Kontakt herstellen</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Die Erwartungen klären</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Informationen zum Thema einholen</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Im Hier und Jetzt arbeiten </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„Ich“ statt „Man“ und „Wir“ verwenden </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Wichtige Gesprächsinhalte paraphrasieren (lassen). </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Körperausdruck und Gefühlsinhalte beachten. </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Interpretationen deutlich machen </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Authentisch und selektiv miteinander reden.</a:t>
            </a:r>
          </a:p>
          <a:p>
            <a:pPr marL="342900" lvl="0" indent="-342900">
              <a:lnSpc>
                <a:spcPct val="115000"/>
              </a:lnSpc>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Die 50% Regel </a:t>
            </a:r>
          </a:p>
          <a:p>
            <a:pPr marL="342900" lvl="0" indent="-342900">
              <a:lnSpc>
                <a:spcPct val="115000"/>
              </a:lnSpc>
              <a:spcAft>
                <a:spcPts val="800"/>
              </a:spcAft>
              <a:buFont typeface="+mj-lt"/>
              <a:buAutoNum type="arabicPeriod"/>
            </a:pPr>
            <a:r>
              <a:rPr lang="de-DE" sz="4800" dirty="0">
                <a:effectLst/>
                <a:latin typeface="Calibri" panose="020F0502020204030204" pitchFamily="34" charset="0"/>
                <a:ea typeface="Calibri" panose="020F0502020204030204" pitchFamily="34" charset="0"/>
                <a:cs typeface="Times New Roman" panose="02020603050405020304" pitchFamily="18" charset="0"/>
              </a:rPr>
              <a:t>Bilanz ziehen</a:t>
            </a:r>
            <a:br>
              <a:rPr lang="de-DE" sz="4800" dirty="0">
                <a:effectLst/>
                <a:latin typeface="Calibri" panose="020F0502020204030204" pitchFamily="34" charset="0"/>
                <a:ea typeface="Calibri" panose="020F0502020204030204" pitchFamily="34" charset="0"/>
                <a:cs typeface="Times New Roman" panose="02020603050405020304" pitchFamily="18" charset="0"/>
              </a:rPr>
            </a:b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9" name="Textfeld 8">
            <a:extLst>
              <a:ext uri="{FF2B5EF4-FFF2-40B4-BE49-F238E27FC236}">
                <a16:creationId xmlns:a16="http://schemas.microsoft.com/office/drawing/2014/main" id="{E72943D4-10E7-48AB-84A5-2E4AAF53E754}"/>
              </a:ext>
            </a:extLst>
          </p:cNvPr>
          <p:cNvSpPr txBox="1"/>
          <p:nvPr/>
        </p:nvSpPr>
        <p:spPr>
          <a:xfrm>
            <a:off x="562708" y="6148845"/>
            <a:ext cx="5679830" cy="627736"/>
          </a:xfrm>
          <a:prstGeom prst="rect">
            <a:avLst/>
          </a:prstGeom>
          <a:noFill/>
        </p:spPr>
        <p:txBody>
          <a:bodyPr wrap="square">
            <a:sp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Aus: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Gührs,M</a:t>
            </a:r>
            <a:r>
              <a:rPr lang="de-DE" sz="1100" dirty="0">
                <a:effectLst/>
                <a:latin typeface="Calibri" panose="020F0502020204030204" pitchFamily="34" charset="0"/>
                <a:ea typeface="Calibri" panose="020F0502020204030204" pitchFamily="34" charset="0"/>
                <a:cs typeface="Times New Roman" panose="02020603050405020304" pitchFamily="18" charset="0"/>
              </a:rPr>
              <a:t>./</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Novack,C</a:t>
            </a:r>
            <a:r>
              <a:rPr lang="de-DE" sz="1100" dirty="0">
                <a:effectLst/>
                <a:latin typeface="Calibri" panose="020F0502020204030204" pitchFamily="34" charset="0"/>
                <a:ea typeface="Calibri" panose="020F0502020204030204" pitchFamily="34" charset="0"/>
                <a:cs typeface="Times New Roman" panose="02020603050405020304" pitchFamily="18" charset="0"/>
              </a:rPr>
              <a:t> (2006): Das konstruktive Gespräch: ein Leitfaden für Beratung, Unterricht und Mitarbeiterführung mit den Konzepten der Transaktionsanalyse. – 6. Auflage-</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Meezen</a:t>
            </a:r>
            <a:r>
              <a:rPr lang="de-DE" sz="1100" dirty="0">
                <a:effectLst/>
                <a:latin typeface="Calibri" panose="020F0502020204030204" pitchFamily="34" charset="0"/>
                <a:ea typeface="Calibri" panose="020F0502020204030204" pitchFamily="34" charset="0"/>
                <a:cs typeface="Times New Roman" panose="02020603050405020304" pitchFamily="18" charset="0"/>
              </a:rPr>
              <a:t>, S. 43f.</a:t>
            </a:r>
          </a:p>
        </p:txBody>
      </p:sp>
      <p:sp>
        <p:nvSpPr>
          <p:cNvPr id="3" name="Textfeld 2">
            <a:extLst>
              <a:ext uri="{FF2B5EF4-FFF2-40B4-BE49-F238E27FC236}">
                <a16:creationId xmlns:a16="http://schemas.microsoft.com/office/drawing/2014/main" id="{E4438004-1B8C-4DD6-B742-2CC279138300}"/>
              </a:ext>
            </a:extLst>
          </p:cNvPr>
          <p:cNvSpPr txBox="1"/>
          <p:nvPr/>
        </p:nvSpPr>
        <p:spPr>
          <a:xfrm>
            <a:off x="1063869" y="413238"/>
            <a:ext cx="7148146" cy="584775"/>
          </a:xfrm>
          <a:prstGeom prst="rect">
            <a:avLst/>
          </a:prstGeom>
          <a:noFill/>
        </p:spPr>
        <p:txBody>
          <a:bodyPr wrap="square" rtlCol="0">
            <a:spAutoFit/>
          </a:bodyPr>
          <a:lstStyle/>
          <a:p>
            <a:r>
              <a:rPr lang="de-DE" sz="3200" dirty="0"/>
              <a:t>Grundregeln der Gesprächsführung</a:t>
            </a:r>
          </a:p>
        </p:txBody>
      </p:sp>
    </p:spTree>
    <p:extLst>
      <p:ext uri="{BB962C8B-B14F-4D97-AF65-F5344CB8AC3E}">
        <p14:creationId xmlns:p14="http://schemas.microsoft.com/office/powerpoint/2010/main" val="266913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graphicFrame>
        <p:nvGraphicFramePr>
          <p:cNvPr id="3" name="Inhaltsplatzhalter 2">
            <a:extLst>
              <a:ext uri="{FF2B5EF4-FFF2-40B4-BE49-F238E27FC236}">
                <a16:creationId xmlns:a16="http://schemas.microsoft.com/office/drawing/2014/main" id="{98038168-09F6-481E-9AE2-96CCA2A92B78}"/>
              </a:ext>
            </a:extLst>
          </p:cNvPr>
          <p:cNvGraphicFramePr>
            <a:graphicFrameLocks noGrp="1"/>
          </p:cNvGraphicFramePr>
          <p:nvPr>
            <p:ph idx="1"/>
            <p:extLst>
              <p:ext uri="{D42A27DB-BD31-4B8C-83A1-F6EECF244321}">
                <p14:modId xmlns:p14="http://schemas.microsoft.com/office/powerpoint/2010/main" val="4076054910"/>
              </p:ext>
            </p:extLst>
          </p:nvPr>
        </p:nvGraphicFramePr>
        <p:xfrm>
          <a:off x="0" y="1649199"/>
          <a:ext cx="9144000" cy="4524970"/>
        </p:xfrm>
        <a:graphic>
          <a:graphicData uri="http://schemas.openxmlformats.org/drawingml/2006/table">
            <a:tbl>
              <a:tblPr>
                <a:tableStyleId>{5C22544A-7EE6-4342-B048-85BDC9FD1C3A}</a:tableStyleId>
              </a:tblPr>
              <a:tblGrid>
                <a:gridCol w="3457755">
                  <a:extLst>
                    <a:ext uri="{9D8B030D-6E8A-4147-A177-3AD203B41FA5}">
                      <a16:colId xmlns:a16="http://schemas.microsoft.com/office/drawing/2014/main" val="4127975536"/>
                    </a:ext>
                  </a:extLst>
                </a:gridCol>
                <a:gridCol w="5686245">
                  <a:extLst>
                    <a:ext uri="{9D8B030D-6E8A-4147-A177-3AD203B41FA5}">
                      <a16:colId xmlns:a16="http://schemas.microsoft.com/office/drawing/2014/main" val="3223543494"/>
                    </a:ext>
                  </a:extLst>
                </a:gridCol>
              </a:tblGrid>
              <a:tr h="167798">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1. Beginn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nSpc>
                          <a:spcPct val="107000"/>
                        </a:lnSpc>
                        <a:spcAft>
                          <a:spcPts val="800"/>
                        </a:spcAft>
                      </a:pPr>
                      <a:r>
                        <a:rPr lang="de-DE" sz="1600" kern="50" dirty="0">
                          <a:effectLst/>
                        </a:rPr>
                        <a:t>Begrüßung, Klärung der eigenen Rolle und Funktion</a:t>
                      </a:r>
                      <a:br>
                        <a:rPr lang="de-DE" sz="1600" kern="50" dirty="0">
                          <a:effectLst/>
                        </a:rPr>
                      </a:br>
                      <a:r>
                        <a:rPr lang="de-DE" sz="1600" kern="50" dirty="0">
                          <a:effectLst/>
                        </a:rPr>
                        <a:t>Schweigepflicht, Freiwilligkeit und Beratung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extLst>
                  <a:ext uri="{0D108BD9-81ED-4DB2-BD59-A6C34878D82A}">
                    <a16:rowId xmlns:a16="http://schemas.microsoft.com/office/drawing/2014/main" val="2566190293"/>
                  </a:ext>
                </a:extLst>
              </a:tr>
              <a:tr h="433551">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2. Problemdarstellung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nSpc>
                          <a:spcPct val="107000"/>
                        </a:lnSpc>
                        <a:spcAft>
                          <a:spcPts val="800"/>
                        </a:spcAft>
                      </a:pPr>
                      <a:r>
                        <a:rPr lang="de-DE" sz="1600" kern="50" dirty="0" err="1">
                          <a:effectLst/>
                        </a:rPr>
                        <a:t>Anliegenklärung</a:t>
                      </a:r>
                      <a:r>
                        <a:rPr lang="de-DE" sz="1600" kern="50" dirty="0">
                          <a:effectLst/>
                        </a:rPr>
                        <a:t>, Wer schickt den Ratsuchenden?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extLst>
                  <a:ext uri="{0D108BD9-81ED-4DB2-BD59-A6C34878D82A}">
                    <a16:rowId xmlns:a16="http://schemas.microsoft.com/office/drawing/2014/main" val="1221716209"/>
                  </a:ext>
                </a:extLst>
              </a:tr>
              <a:tr h="433551">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3. Zielvereinbarung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nSpc>
                          <a:spcPct val="107000"/>
                        </a:lnSpc>
                        <a:spcAft>
                          <a:spcPts val="800"/>
                        </a:spcAft>
                      </a:pPr>
                      <a:r>
                        <a:rPr lang="de-DE" sz="1600" kern="50" dirty="0">
                          <a:effectLst/>
                        </a:rPr>
                        <a:t>Gemeinsame Zielanalyse</a:t>
                      </a:r>
                      <a:br>
                        <a:rPr lang="de-DE" sz="1600" kern="50" dirty="0">
                          <a:effectLst/>
                        </a:rPr>
                      </a:br>
                      <a:r>
                        <a:rPr lang="de-DE" sz="1600" kern="50" dirty="0">
                          <a:effectLst/>
                        </a:rPr>
                        <a:t>Erarbeitung und Festlegung von Zielen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extLst>
                  <a:ext uri="{0D108BD9-81ED-4DB2-BD59-A6C34878D82A}">
                    <a16:rowId xmlns:a16="http://schemas.microsoft.com/office/drawing/2014/main" val="2917075731"/>
                  </a:ext>
                </a:extLst>
              </a:tr>
              <a:tr h="726491">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4. Problembearbeitung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nSpc>
                          <a:spcPct val="107000"/>
                        </a:lnSpc>
                        <a:spcAft>
                          <a:spcPts val="800"/>
                        </a:spcAft>
                      </a:pPr>
                      <a:r>
                        <a:rPr lang="de-DE" sz="1600" kern="50" dirty="0">
                          <a:effectLst/>
                        </a:rPr>
                        <a:t>gemeinsame Problemanalyse, Sichtweise des Ratsuchenden, Gedanken/ Gefühle</a:t>
                      </a:r>
                      <a:br>
                        <a:rPr lang="de-DE" sz="1600" kern="50" dirty="0">
                          <a:effectLst/>
                        </a:rPr>
                      </a:br>
                      <a:r>
                        <a:rPr lang="de-DE" sz="1600" kern="50" dirty="0">
                          <a:effectLst/>
                        </a:rPr>
                        <a:t>Konsequenzen /Bedingungen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extLst>
                  <a:ext uri="{0D108BD9-81ED-4DB2-BD59-A6C34878D82A}">
                    <a16:rowId xmlns:a16="http://schemas.microsoft.com/office/drawing/2014/main" val="2848000309"/>
                  </a:ext>
                </a:extLst>
              </a:tr>
              <a:tr h="703811">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5. Ergebnisfindung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nSpc>
                          <a:spcPct val="107000"/>
                        </a:lnSpc>
                        <a:spcAft>
                          <a:spcPts val="800"/>
                        </a:spcAft>
                      </a:pPr>
                      <a:r>
                        <a:rPr lang="de-DE" sz="1600" kern="50" dirty="0">
                          <a:effectLst/>
                        </a:rPr>
                        <a:t>Methoden zur Zielerreichung</a:t>
                      </a:r>
                      <a:br>
                        <a:rPr lang="de-DE" sz="1600" kern="50" dirty="0">
                          <a:effectLst/>
                        </a:rPr>
                      </a:br>
                      <a:r>
                        <a:rPr lang="de-DE" sz="1600" kern="50" dirty="0">
                          <a:effectLst/>
                        </a:rPr>
                        <a:t>Was kann der Ratsuchende selbst tun?</a:t>
                      </a:r>
                      <a:br>
                        <a:rPr lang="de-DE" sz="1600" kern="50" dirty="0">
                          <a:effectLst/>
                        </a:rPr>
                      </a:br>
                      <a:r>
                        <a:rPr lang="de-DE" sz="1600" kern="50" dirty="0">
                          <a:effectLst/>
                        </a:rPr>
                        <a:t>Welche Hilfen braucht er?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extLst>
                  <a:ext uri="{0D108BD9-81ED-4DB2-BD59-A6C34878D82A}">
                    <a16:rowId xmlns:a16="http://schemas.microsoft.com/office/drawing/2014/main" val="1566905799"/>
                  </a:ext>
                </a:extLst>
              </a:tr>
              <a:tr h="600853">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6. Absprachen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nSpc>
                          <a:spcPct val="107000"/>
                        </a:lnSpc>
                        <a:spcAft>
                          <a:spcPts val="800"/>
                        </a:spcAft>
                      </a:pPr>
                      <a:r>
                        <a:rPr lang="de-DE" sz="1600" kern="50" dirty="0">
                          <a:effectLst/>
                        </a:rPr>
                        <a:t>Verabredungen, Weitere Gespräche?</a:t>
                      </a:r>
                      <a:br>
                        <a:rPr lang="de-DE" sz="1600" kern="50" dirty="0">
                          <a:effectLst/>
                        </a:rPr>
                      </a:br>
                      <a:r>
                        <a:rPr lang="de-DE" sz="1600" kern="50" dirty="0">
                          <a:effectLst/>
                        </a:rPr>
                        <a:t>Einbeziehung weiterer Personen? Verbindlichkeit?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extLst>
                  <a:ext uri="{0D108BD9-81ED-4DB2-BD59-A6C34878D82A}">
                    <a16:rowId xmlns:a16="http://schemas.microsoft.com/office/drawing/2014/main" val="702566815"/>
                  </a:ext>
                </a:extLst>
              </a:tr>
              <a:tr h="118113">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7. Reflexion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nSpc>
                          <a:spcPct val="107000"/>
                        </a:lnSpc>
                        <a:spcBef>
                          <a:spcPts val="1100"/>
                        </a:spcBef>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a:effectLst/>
                        </a:rPr>
                        <a:t>Gegenseitige Rückmeldung über die Arbeit</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extLst>
                  <a:ext uri="{0D108BD9-81ED-4DB2-BD59-A6C34878D82A}">
                    <a16:rowId xmlns:a16="http://schemas.microsoft.com/office/drawing/2014/main" val="4072407370"/>
                  </a:ext>
                </a:extLst>
              </a:tr>
              <a:tr h="228675">
                <a:tc>
                  <a:txBody>
                    <a:bodyPr/>
                    <a:lstStyle/>
                    <a:p>
                      <a:pPr>
                        <a:lnSpc>
                          <a:spcPct val="107000"/>
                        </a:lnSpc>
                        <a:spcAft>
                          <a:spcPts val="80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    8. Beendigung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322" marR="14322" marT="14322" marB="14322"/>
                </a:tc>
                <a:tc>
                  <a:txBody>
                    <a:bodyPr/>
                    <a:lstStyle/>
                    <a:p>
                      <a:pPr algn="l">
                        <a:lnSpc>
                          <a:spcPct val="107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kern="50" dirty="0">
                          <a:effectLst/>
                        </a:rPr>
                        <a:t>Klärung evtl. Unklarheiten, Verabschiedung/ Ermutigung für den nächsten Schritt</a:t>
                      </a:r>
                      <a:endParaRPr lang="de-DE" sz="1600" kern="50" dirty="0">
                        <a:solidFill>
                          <a:srgbClr val="000000"/>
                        </a:solidFill>
                        <a:effectLst/>
                        <a:latin typeface="MS PGothic" panose="020B0600070205080204" pitchFamily="34" charset="-128"/>
                        <a:ea typeface="MS PGothic" panose="020B0600070205080204" pitchFamily="34" charset="-128"/>
                        <a:cs typeface="Times New Roman" panose="02020603050405020304" pitchFamily="18" charset="0"/>
                      </a:endParaRPr>
                    </a:p>
                  </a:txBody>
                  <a:tcPr marL="14322" marR="14322" marT="14322" marB="14322"/>
                </a:tc>
                <a:extLst>
                  <a:ext uri="{0D108BD9-81ED-4DB2-BD59-A6C34878D82A}">
                    <a16:rowId xmlns:a16="http://schemas.microsoft.com/office/drawing/2014/main" val="939727031"/>
                  </a:ext>
                </a:extLst>
              </a:tr>
            </a:tbl>
          </a:graphicData>
        </a:graphic>
      </p:graphicFrame>
      <p:sp>
        <p:nvSpPr>
          <p:cNvPr id="6" name="Textfeld 5">
            <a:extLst>
              <a:ext uri="{FF2B5EF4-FFF2-40B4-BE49-F238E27FC236}">
                <a16:creationId xmlns:a16="http://schemas.microsoft.com/office/drawing/2014/main" id="{C622162A-F1B2-451F-AAB4-4DB8FA4AEA2E}"/>
              </a:ext>
            </a:extLst>
          </p:cNvPr>
          <p:cNvSpPr txBox="1"/>
          <p:nvPr/>
        </p:nvSpPr>
        <p:spPr>
          <a:xfrm>
            <a:off x="1165225" y="225425"/>
            <a:ext cx="5894998" cy="646331"/>
          </a:xfrm>
          <a:prstGeom prst="rect">
            <a:avLst/>
          </a:prstGeom>
          <a:noFill/>
        </p:spPr>
        <p:txBody>
          <a:bodyPr wrap="square" rtlCol="0">
            <a:spAutoFit/>
          </a:bodyPr>
          <a:lstStyle/>
          <a:p>
            <a:r>
              <a:rPr lang="de-DE" sz="3600" dirty="0"/>
              <a:t>Phasen  eines Elterngesprächs</a:t>
            </a:r>
          </a:p>
        </p:txBody>
      </p:sp>
    </p:spTree>
    <p:extLst>
      <p:ext uri="{BB962C8B-B14F-4D97-AF65-F5344CB8AC3E}">
        <p14:creationId xmlns:p14="http://schemas.microsoft.com/office/powerpoint/2010/main" val="344898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0557292-E30A-466E-8AC1-06E1785480FA}"/>
              </a:ext>
            </a:extLst>
          </p:cNvPr>
          <p:cNvSpPr>
            <a:spLocks noGrp="1"/>
          </p:cNvSpPr>
          <p:nvPr>
            <p:ph idx="1"/>
          </p:nvPr>
        </p:nvSpPr>
        <p:spPr>
          <a:xfrm>
            <a:off x="611188" y="1857201"/>
            <a:ext cx="7920000" cy="4012786"/>
          </a:xfrm>
        </p:spPr>
        <p:txBody>
          <a:bodyPr>
            <a:normAutofit/>
          </a:bodyPr>
          <a:lstStyle/>
          <a:p>
            <a:pPr marL="0" indent="0">
              <a:lnSpc>
                <a:spcPct val="115000"/>
              </a:lnSpc>
              <a:spcAft>
                <a:spcPts val="10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TOP 1) Begrüßung</a:t>
            </a:r>
            <a:r>
              <a:rPr lang="de-DE" sz="1800" dirty="0">
                <a:latin typeface="Calibri" panose="020F0502020204030204" pitchFamily="34" charset="0"/>
                <a:ea typeface="Calibri" panose="020F0502020204030204" pitchFamily="34" charset="0"/>
                <a:cs typeface="Times New Roman" panose="02020603050405020304" pitchFamily="18" charset="0"/>
              </a:rPr>
              <a:t> und Austausch zum Erstellen von Arbeitsblättern</a:t>
            </a:r>
          </a:p>
          <a:p>
            <a:pPr marL="0" indent="0">
              <a:lnSpc>
                <a:spcPct val="115000"/>
              </a:lnSpc>
              <a:spcAft>
                <a:spcPts val="10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TOP 2) Noch einmal ein paar Methoden</a:t>
            </a:r>
          </a:p>
          <a:p>
            <a:pPr marL="0" indent="0">
              <a:lnSpc>
                <a:spcPct val="115000"/>
              </a:lnSpc>
              <a:spcAft>
                <a:spcPts val="10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TOP 3) Gesprächstechniken &amp; Gesprächshaltung</a:t>
            </a:r>
          </a:p>
          <a:p>
            <a:pPr marL="0" indent="0">
              <a:lnSpc>
                <a:spcPct val="115000"/>
              </a:lnSpc>
              <a:spcAft>
                <a:spcPts val="10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TOP </a:t>
            </a:r>
            <a:r>
              <a:rPr lang="de-DE" sz="1800" dirty="0">
                <a:latin typeface="Calibri" panose="020F0502020204030204" pitchFamily="34" charset="0"/>
                <a:ea typeface="Calibri" panose="020F0502020204030204" pitchFamily="34" charset="0"/>
                <a:cs typeface="Times New Roman" panose="02020603050405020304" pitchFamily="18" charset="0"/>
              </a:rPr>
              <a:t>4)</a:t>
            </a:r>
            <a:r>
              <a:rPr lang="de-DE" sz="1800" dirty="0">
                <a:effectLst/>
                <a:latin typeface="Calibri" panose="020F0502020204030204" pitchFamily="34" charset="0"/>
                <a:ea typeface="Calibri" panose="020F0502020204030204" pitchFamily="34" charset="0"/>
                <a:cs typeface="Times New Roman" panose="02020603050405020304" pitchFamily="18" charset="0"/>
              </a:rPr>
              <a:t> Exkurs: Kommunikationstheorien</a:t>
            </a:r>
          </a:p>
          <a:p>
            <a:pPr marL="0" indent="0">
              <a:lnSpc>
                <a:spcPct val="115000"/>
              </a:lnSpc>
              <a:spcAft>
                <a:spcPts val="10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TOP 5) Lehrersprache</a:t>
            </a:r>
          </a:p>
          <a:p>
            <a:pPr marL="0" indent="0">
              <a:lnSpc>
                <a:spcPct val="115000"/>
              </a:lnSpc>
              <a:spcAft>
                <a:spcPts val="1000"/>
              </a:spcAft>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de-DE" dirty="0"/>
          </a:p>
        </p:txBody>
      </p:sp>
      <p:sp>
        <p:nvSpPr>
          <p:cNvPr id="3" name="Titel 2">
            <a:extLst>
              <a:ext uri="{FF2B5EF4-FFF2-40B4-BE49-F238E27FC236}">
                <a16:creationId xmlns:a16="http://schemas.microsoft.com/office/drawing/2014/main" id="{208FD751-BA9B-4CB1-8D47-73662C4A33D9}"/>
              </a:ext>
            </a:extLst>
          </p:cNvPr>
          <p:cNvSpPr>
            <a:spLocks noGrp="1"/>
          </p:cNvSpPr>
          <p:nvPr>
            <p:ph type="title"/>
          </p:nvPr>
        </p:nvSpPr>
        <p:spPr/>
        <p:txBody>
          <a:bodyPr>
            <a:normAutofit/>
          </a:bodyPr>
          <a:lstStyle/>
          <a:p>
            <a:r>
              <a:rPr lang="de-DE" sz="3000" dirty="0"/>
              <a:t>Tagesordnung</a:t>
            </a:r>
          </a:p>
        </p:txBody>
      </p:sp>
    </p:spTree>
    <p:extLst>
      <p:ext uri="{BB962C8B-B14F-4D97-AF65-F5344CB8AC3E}">
        <p14:creationId xmlns:p14="http://schemas.microsoft.com/office/powerpoint/2010/main" val="87889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5" name="Inhaltsplatzhalter 4">
            <a:extLst>
              <a:ext uri="{FF2B5EF4-FFF2-40B4-BE49-F238E27FC236}">
                <a16:creationId xmlns:a16="http://schemas.microsoft.com/office/drawing/2014/main" id="{9D39C749-5DED-4F6B-91A6-599989D3E7F9}"/>
              </a:ext>
            </a:extLst>
          </p:cNvPr>
          <p:cNvSpPr>
            <a:spLocks noGrp="1"/>
          </p:cNvSpPr>
          <p:nvPr>
            <p:ph idx="1"/>
          </p:nvPr>
        </p:nvSpPr>
        <p:spPr>
          <a:xfrm>
            <a:off x="680893" y="2394397"/>
            <a:ext cx="7920000" cy="4012786"/>
          </a:xfrm>
        </p:spPr>
        <p:txBody>
          <a:bodyPr>
            <a:normAutofit/>
          </a:bodyPr>
          <a:lstStyle/>
          <a:p>
            <a:r>
              <a:rPr lang="de-DE" sz="2000" dirty="0">
                <a:latin typeface="+mn-lt"/>
              </a:rPr>
              <a:t>Eltern möglichst regelmäßig informieren/Rückmeldungen geben</a:t>
            </a:r>
          </a:p>
          <a:p>
            <a:r>
              <a:rPr lang="de-DE" sz="2000" dirty="0">
                <a:latin typeface="+mn-lt"/>
              </a:rPr>
              <a:t>Erreichbarkeit für die Eltern klären: Email/Telefon</a:t>
            </a:r>
          </a:p>
          <a:p>
            <a:r>
              <a:rPr lang="de-DE" sz="2000" dirty="0">
                <a:latin typeface="+mn-lt"/>
              </a:rPr>
              <a:t>Bei schwierigen Elterngesprächen gewissenhaft vorbereiten</a:t>
            </a:r>
          </a:p>
          <a:p>
            <a:r>
              <a:rPr lang="de-DE" sz="2000" dirty="0">
                <a:latin typeface="+mn-lt"/>
              </a:rPr>
              <a:t>Über jeden Kontakt eine kurze Aktennotiz erstellen und die Schulleitung darüber informieren</a:t>
            </a:r>
          </a:p>
          <a:p>
            <a:r>
              <a:rPr lang="de-DE" sz="2000" dirty="0">
                <a:latin typeface="+mn-lt"/>
              </a:rPr>
              <a:t>Gespräch zusammen mit Fachleitung bzw. Schulleitung führen</a:t>
            </a:r>
          </a:p>
        </p:txBody>
      </p:sp>
      <p:sp>
        <p:nvSpPr>
          <p:cNvPr id="2" name="Textfeld 1">
            <a:extLst>
              <a:ext uri="{FF2B5EF4-FFF2-40B4-BE49-F238E27FC236}">
                <a16:creationId xmlns:a16="http://schemas.microsoft.com/office/drawing/2014/main" id="{16A86328-0553-4971-B834-6200C177036C}"/>
              </a:ext>
            </a:extLst>
          </p:cNvPr>
          <p:cNvSpPr txBox="1"/>
          <p:nvPr/>
        </p:nvSpPr>
        <p:spPr>
          <a:xfrm>
            <a:off x="1192727" y="526435"/>
            <a:ext cx="5792163" cy="646331"/>
          </a:xfrm>
          <a:prstGeom prst="rect">
            <a:avLst/>
          </a:prstGeom>
          <a:noFill/>
        </p:spPr>
        <p:txBody>
          <a:bodyPr wrap="none" rtlCol="0">
            <a:spAutoFit/>
          </a:bodyPr>
          <a:lstStyle/>
          <a:p>
            <a:r>
              <a:rPr lang="de-DE" sz="3600" dirty="0"/>
              <a:t>Tipps zum Thema Elternarbeit</a:t>
            </a:r>
          </a:p>
        </p:txBody>
      </p:sp>
    </p:spTree>
    <p:extLst>
      <p:ext uri="{BB962C8B-B14F-4D97-AF65-F5344CB8AC3E}">
        <p14:creationId xmlns:p14="http://schemas.microsoft.com/office/powerpoint/2010/main" val="4146639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5" name="Inhaltsplatzhalter 4">
            <a:extLst>
              <a:ext uri="{FF2B5EF4-FFF2-40B4-BE49-F238E27FC236}">
                <a16:creationId xmlns:a16="http://schemas.microsoft.com/office/drawing/2014/main" id="{9D39C749-5DED-4F6B-91A6-599989D3E7F9}"/>
              </a:ext>
            </a:extLst>
          </p:cNvPr>
          <p:cNvSpPr>
            <a:spLocks noGrp="1"/>
          </p:cNvSpPr>
          <p:nvPr>
            <p:ph idx="1"/>
          </p:nvPr>
        </p:nvSpPr>
        <p:spPr>
          <a:xfrm>
            <a:off x="304148" y="1827847"/>
            <a:ext cx="8673489" cy="4012786"/>
          </a:xfrm>
        </p:spPr>
        <p:txBody>
          <a:bodyPr>
            <a:normAutofit fontScale="77500" lnSpcReduction="20000"/>
          </a:bodyPr>
          <a:lstStyle/>
          <a:p>
            <a:pPr marL="0" indent="0">
              <a:buNone/>
            </a:pPr>
            <a:r>
              <a:rPr lang="de-DE" sz="2000" b="1" dirty="0">
                <a:latin typeface="+mn-lt"/>
              </a:rPr>
              <a:t>Situation</a:t>
            </a:r>
            <a:r>
              <a:rPr lang="de-DE" sz="2000" dirty="0">
                <a:latin typeface="+mn-lt"/>
              </a:rPr>
              <a:t>: Jens verhält sich seit Wochen in der Schule sehr auffällig. Er ärgert ständig andere Kinder, zerstört deren Material. Seine Ausdrucksweise ist extrem </a:t>
            </a:r>
          </a:p>
          <a:p>
            <a:pPr marL="0" indent="0">
              <a:buNone/>
            </a:pPr>
            <a:endParaRPr lang="de-DE" sz="2000" dirty="0">
              <a:latin typeface="+mn-lt"/>
            </a:endParaRPr>
          </a:p>
          <a:p>
            <a:pPr marL="0" indent="0">
              <a:buNone/>
            </a:pPr>
            <a:r>
              <a:rPr lang="de-DE" sz="2000" b="1" dirty="0">
                <a:latin typeface="+mn-lt"/>
              </a:rPr>
              <a:t>Rolle</a:t>
            </a:r>
            <a:r>
              <a:rPr lang="de-DE" sz="2000" dirty="0">
                <a:latin typeface="+mn-lt"/>
              </a:rPr>
              <a:t>: Lehrer/In: </a:t>
            </a:r>
          </a:p>
          <a:p>
            <a:pPr marL="0" indent="0">
              <a:buNone/>
            </a:pPr>
            <a:r>
              <a:rPr lang="de-DE" sz="2000" dirty="0">
                <a:latin typeface="+mn-lt"/>
              </a:rPr>
              <a:t>Ihr Anliegen des Gespräches ist es:</a:t>
            </a:r>
            <a:br>
              <a:rPr lang="de-DE" sz="2000" dirty="0">
                <a:latin typeface="+mn-lt"/>
              </a:rPr>
            </a:br>
            <a:r>
              <a:rPr lang="de-DE" sz="2000" dirty="0">
                <a:latin typeface="+mn-lt"/>
              </a:rPr>
              <a:t>Über das Verhalten von Jens in der Schule zu reden, zu erfahren, ob er sich zu Hause genauso verhält, dem Problem auf den Grund gehen, gemeinsam eine Lösung finden</a:t>
            </a:r>
          </a:p>
          <a:p>
            <a:pPr marL="0" indent="0">
              <a:buNone/>
            </a:pPr>
            <a:r>
              <a:rPr lang="de-DE" sz="2000" b="1" dirty="0">
                <a:latin typeface="+mn-lt"/>
              </a:rPr>
              <a:t>Rolle</a:t>
            </a:r>
            <a:r>
              <a:rPr lang="de-DE" sz="2000" dirty="0">
                <a:latin typeface="+mn-lt"/>
              </a:rPr>
              <a:t>: Elternteil</a:t>
            </a:r>
          </a:p>
          <a:p>
            <a:pPr marL="0" indent="0">
              <a:buNone/>
            </a:pPr>
            <a:r>
              <a:rPr lang="de-DE" sz="2000" dirty="0">
                <a:latin typeface="+mn-lt"/>
              </a:rPr>
              <a:t>-überlegt euch selber, wie ihr reagieren möchtet: ablehnend, verunsichert,</a:t>
            </a:r>
            <a:br>
              <a:rPr lang="de-DE" sz="2000" dirty="0">
                <a:latin typeface="+mn-lt"/>
              </a:rPr>
            </a:br>
            <a:r>
              <a:rPr lang="de-DE" sz="2000" dirty="0">
                <a:latin typeface="+mn-lt"/>
              </a:rPr>
              <a:t> provokativ, … Macht es eurem Gesprächspartner nicht zu schwer</a:t>
            </a:r>
          </a:p>
          <a:p>
            <a:pPr marL="0" indent="0">
              <a:buNone/>
            </a:pPr>
            <a:r>
              <a:rPr lang="de-DE" sz="2000" dirty="0">
                <a:latin typeface="+mn-lt"/>
              </a:rPr>
              <a:t>- hinterfragt die Fähigkeiten der Lehrkraft (Kritik üben)</a:t>
            </a:r>
            <a:br>
              <a:rPr lang="de-DE" sz="2000" dirty="0">
                <a:latin typeface="+mn-lt"/>
              </a:rPr>
            </a:br>
            <a:r>
              <a:rPr lang="de-DE" sz="2000" dirty="0">
                <a:latin typeface="+mn-lt"/>
              </a:rPr>
              <a:t>- Bereit sein, das Problem zu lösen</a:t>
            </a:r>
          </a:p>
          <a:p>
            <a:pPr marL="0" indent="0">
              <a:buNone/>
            </a:pPr>
            <a:r>
              <a:rPr lang="de-DE" sz="2000" b="1" dirty="0">
                <a:latin typeface="+mn-lt"/>
              </a:rPr>
              <a:t>Beobachter</a:t>
            </a:r>
            <a:r>
              <a:rPr lang="de-DE" sz="2000" dirty="0">
                <a:latin typeface="+mn-lt"/>
              </a:rPr>
              <a:t>: </a:t>
            </a:r>
          </a:p>
          <a:p>
            <a:pPr marL="0" indent="0">
              <a:buNone/>
            </a:pPr>
            <a:r>
              <a:rPr lang="de-DE" sz="2000" dirty="0">
                <a:latin typeface="+mn-lt"/>
              </a:rPr>
              <a:t>-Werden die Phasen eines Elterngesprächs eingehalten</a:t>
            </a:r>
            <a:br>
              <a:rPr lang="de-DE" sz="2000" dirty="0">
                <a:latin typeface="+mn-lt"/>
              </a:rPr>
            </a:br>
            <a:r>
              <a:rPr lang="de-DE" sz="2000" dirty="0">
                <a:latin typeface="+mn-lt"/>
              </a:rPr>
              <a:t>- Reagiert die Lehrkraft stets souverän</a:t>
            </a:r>
            <a:br>
              <a:rPr lang="de-DE" sz="2000" dirty="0">
                <a:latin typeface="+mn-lt"/>
              </a:rPr>
            </a:br>
            <a:r>
              <a:rPr lang="de-DE" sz="2000" dirty="0">
                <a:latin typeface="+mn-lt"/>
              </a:rPr>
              <a:t>-Welche Gesprächstechniken kommen zum Einsatz (aktives Zuhören, Spiegeln, Ich-Botschaften,</a:t>
            </a:r>
            <a:br>
              <a:rPr lang="de-DE" sz="2000" dirty="0">
                <a:latin typeface="+mn-lt"/>
              </a:rPr>
            </a:br>
            <a:r>
              <a:rPr lang="de-DE" sz="2000" dirty="0">
                <a:latin typeface="+mn-lt"/>
              </a:rPr>
              <a:t>  Fragetechniken … )</a:t>
            </a:r>
          </a:p>
          <a:p>
            <a:pPr marL="0" indent="0">
              <a:buNone/>
            </a:pPr>
            <a:endParaRPr lang="de-DE" sz="2000" dirty="0">
              <a:latin typeface="+mn-lt"/>
            </a:endParaRPr>
          </a:p>
        </p:txBody>
      </p:sp>
      <p:sp>
        <p:nvSpPr>
          <p:cNvPr id="2" name="Textfeld 1">
            <a:extLst>
              <a:ext uri="{FF2B5EF4-FFF2-40B4-BE49-F238E27FC236}">
                <a16:creationId xmlns:a16="http://schemas.microsoft.com/office/drawing/2014/main" id="{7824DF11-2F3F-4C19-BCEB-7F56673EF2CF}"/>
              </a:ext>
            </a:extLst>
          </p:cNvPr>
          <p:cNvSpPr txBox="1"/>
          <p:nvPr/>
        </p:nvSpPr>
        <p:spPr>
          <a:xfrm>
            <a:off x="611188" y="378069"/>
            <a:ext cx="2870566" cy="646331"/>
          </a:xfrm>
          <a:prstGeom prst="rect">
            <a:avLst/>
          </a:prstGeom>
          <a:noFill/>
        </p:spPr>
        <p:txBody>
          <a:bodyPr wrap="square" rtlCol="0">
            <a:spAutoFit/>
          </a:bodyPr>
          <a:lstStyle/>
          <a:p>
            <a:r>
              <a:rPr lang="de-DE" sz="3600" dirty="0"/>
              <a:t>Rollenspiel</a:t>
            </a:r>
          </a:p>
        </p:txBody>
      </p:sp>
      <p:pic>
        <p:nvPicPr>
          <p:cNvPr id="6" name="Picture 7" descr="Quellbild anzeigen">
            <a:extLst>
              <a:ext uri="{FF2B5EF4-FFF2-40B4-BE49-F238E27FC236}">
                <a16:creationId xmlns:a16="http://schemas.microsoft.com/office/drawing/2014/main" id="{26AE939C-53A6-4DFE-AAAE-4BE2FF02A3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386" y="106362"/>
            <a:ext cx="1878488" cy="138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798DEB40-9E74-473E-8788-CDBD77A1189C}"/>
              </a:ext>
            </a:extLst>
          </p:cNvPr>
          <p:cNvSpPr txBox="1"/>
          <p:nvPr/>
        </p:nvSpPr>
        <p:spPr>
          <a:xfrm>
            <a:off x="304147" y="6304085"/>
            <a:ext cx="5674621" cy="369332"/>
          </a:xfrm>
          <a:prstGeom prst="rect">
            <a:avLst/>
          </a:prstGeom>
          <a:noFill/>
        </p:spPr>
        <p:txBody>
          <a:bodyPr wrap="square" rtlCol="0">
            <a:spAutoFit/>
          </a:bodyPr>
          <a:lstStyle/>
          <a:p>
            <a:r>
              <a:rPr lang="de-DE" dirty="0"/>
              <a:t>Zur Orientierung: E-Book S. 83-88, 128/ Handout S. 7, 9</a:t>
            </a:r>
          </a:p>
        </p:txBody>
      </p:sp>
      <p:pic>
        <p:nvPicPr>
          <p:cNvPr id="2050" name="Picture 2" descr="Tasse Kaffee Mit Frist Zur Pause: 30 Minuten. Illustration Auf Weißem  Hintergrund. Lizenzfrei Nutzbare Vektorgrafiken, Clip Arts, Illustrationen.  Image 22015404.">
            <a:extLst>
              <a:ext uri="{FF2B5EF4-FFF2-40B4-BE49-F238E27FC236}">
                <a16:creationId xmlns:a16="http://schemas.microsoft.com/office/drawing/2014/main" id="{7C8167CA-061D-4D4A-8B46-F63874719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930" y="225425"/>
            <a:ext cx="1388330" cy="138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7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11" name="Textfeld 10">
            <a:extLst>
              <a:ext uri="{FF2B5EF4-FFF2-40B4-BE49-F238E27FC236}">
                <a16:creationId xmlns:a16="http://schemas.microsoft.com/office/drawing/2014/main" id="{17DE5924-CBC2-46D9-86E1-9A84EE0AC433}"/>
              </a:ext>
            </a:extLst>
          </p:cNvPr>
          <p:cNvSpPr txBox="1"/>
          <p:nvPr/>
        </p:nvSpPr>
        <p:spPr>
          <a:xfrm>
            <a:off x="272561" y="1698243"/>
            <a:ext cx="8880231" cy="1269322"/>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frage nach: </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i="1" dirty="0">
                <a:effectLst/>
                <a:latin typeface="Calibri" panose="020F0502020204030204" pitchFamily="34" charset="0"/>
                <a:ea typeface="Times New Roman" panose="02020603050405020304" pitchFamily="18" charset="0"/>
                <a:cs typeface="Calibri" panose="020F0502020204030204" pitchFamily="34" charset="0"/>
              </a:rPr>
              <a:t>Wie meinen Sie das genau? Was erwarten Sie von mir? Wie empfinden Sie die Situation?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200" i="1" dirty="0">
                <a:effectLst/>
                <a:latin typeface="Calibri" panose="020F0502020204030204" pitchFamily="34" charset="0"/>
                <a:ea typeface="Times New Roman" panose="02020603050405020304" pitchFamily="18" charset="0"/>
                <a:cs typeface="Calibri" panose="020F0502020204030204" pitchFamily="34"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spiegele, was mein Gesprächspartner gesagt hat. </a:t>
            </a:r>
            <a:br>
              <a:rPr lang="de-DE" sz="1200" dirty="0">
                <a:effectLst/>
                <a:latin typeface="Calibri" panose="020F0502020204030204" pitchFamily="34" charset="0"/>
                <a:ea typeface="Times New Roman" panose="02020603050405020304" pitchFamily="18" charset="0"/>
                <a:cs typeface="Calibri" panose="020F0502020204030204" pitchFamily="34" charset="0"/>
              </a:rPr>
            </a:br>
            <a:r>
              <a:rPr lang="de-DE" sz="1200" i="1" dirty="0">
                <a:effectLst/>
                <a:latin typeface="Calibri" panose="020F0502020204030204" pitchFamily="34" charset="0"/>
                <a:ea typeface="Times New Roman" panose="02020603050405020304" pitchFamily="18" charset="0"/>
                <a:cs typeface="Calibri" panose="020F0502020204030204" pitchFamily="34" charset="0"/>
              </a:rPr>
              <a:t>Sie denken also, </a:t>
            </a:r>
            <a:r>
              <a:rPr lang="de-DE" sz="1200" i="1" dirty="0" err="1">
                <a:effectLst/>
                <a:latin typeface="Calibri" panose="020F0502020204030204" pitchFamily="34" charset="0"/>
                <a:ea typeface="Times New Roman" panose="02020603050405020304" pitchFamily="18" charset="0"/>
                <a:cs typeface="Calibri" panose="020F0502020204030204" pitchFamily="34" charset="0"/>
              </a:rPr>
              <a:t>dass.</a:t>
            </a:r>
            <a:r>
              <a:rPr lang="de-DE" sz="1200" i="1" dirty="0">
                <a:effectLst/>
                <a:latin typeface="Calibri" panose="020F0502020204030204" pitchFamily="34" charset="0"/>
                <a:ea typeface="Times New Roman" panose="02020603050405020304" pitchFamily="18" charset="0"/>
                <a:cs typeface="Calibri" panose="020F0502020204030204" pitchFamily="34" charset="0"/>
              </a:rPr>
              <a:t>..</a:t>
            </a:r>
            <a:br>
              <a:rPr lang="de-DE" sz="1200" i="1" dirty="0">
                <a:effectLst/>
                <a:latin typeface="Calibri" panose="020F0502020204030204" pitchFamily="34" charset="0"/>
                <a:ea typeface="Times New Roman" panose="02020603050405020304" pitchFamily="18" charset="0"/>
                <a:cs typeface="Calibri" panose="020F0502020204030204" pitchFamily="34" charset="0"/>
              </a:rPr>
            </a:br>
            <a:r>
              <a:rPr lang="de-DE" sz="1200" i="1" dirty="0">
                <a:effectLst/>
                <a:latin typeface="Calibri" panose="020F0502020204030204" pitchFamily="34" charset="0"/>
                <a:ea typeface="Times New Roman" panose="02020603050405020304" pitchFamily="18" charset="0"/>
                <a:cs typeface="Calibri" panose="020F0502020204030204" pitchFamily="34" charset="0"/>
              </a:rPr>
              <a:t>Verstehe ich Sie richtig, dass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9">
            <a:extLst>
              <a:ext uri="{FF2B5EF4-FFF2-40B4-BE49-F238E27FC236}">
                <a16:creationId xmlns:a16="http://schemas.microsoft.com/office/drawing/2014/main" id="{568714B1-ED19-4473-A44B-745E12930320}"/>
              </a:ext>
            </a:extLst>
          </p:cNvPr>
          <p:cNvSpPr txBox="1"/>
          <p:nvPr/>
        </p:nvSpPr>
        <p:spPr>
          <a:xfrm>
            <a:off x="263769" y="501162"/>
            <a:ext cx="6538965" cy="646331"/>
          </a:xfrm>
          <a:prstGeom prst="rect">
            <a:avLst/>
          </a:prstGeom>
          <a:noFill/>
        </p:spPr>
        <p:txBody>
          <a:bodyPr wrap="square" rtlCol="0">
            <a:spAutoFit/>
          </a:bodyPr>
          <a:lstStyle/>
          <a:p>
            <a:r>
              <a:rPr lang="de-DE" sz="3600" dirty="0"/>
              <a:t>Hilfe in schwierigen Situationen</a:t>
            </a:r>
          </a:p>
        </p:txBody>
      </p:sp>
      <p:pic>
        <p:nvPicPr>
          <p:cNvPr id="13" name="Bild 1" descr="Quellbild anzeigen">
            <a:extLst>
              <a:ext uri="{FF2B5EF4-FFF2-40B4-BE49-F238E27FC236}">
                <a16:creationId xmlns:a16="http://schemas.microsoft.com/office/drawing/2014/main" id="{4BCB42DA-1F3E-466D-A7E9-404B9AD687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360" y="152653"/>
            <a:ext cx="1999615" cy="1545590"/>
          </a:xfrm>
          <a:prstGeom prst="rect">
            <a:avLst/>
          </a:prstGeom>
          <a:noFill/>
          <a:ln>
            <a:noFill/>
          </a:ln>
        </p:spPr>
      </p:pic>
      <p:sp>
        <p:nvSpPr>
          <p:cNvPr id="15" name="Textfeld 14">
            <a:extLst>
              <a:ext uri="{FF2B5EF4-FFF2-40B4-BE49-F238E27FC236}">
                <a16:creationId xmlns:a16="http://schemas.microsoft.com/office/drawing/2014/main" id="{53A5D8D9-F178-4B80-B685-C5E4DDBCBDB1}"/>
              </a:ext>
            </a:extLst>
          </p:cNvPr>
          <p:cNvSpPr txBox="1"/>
          <p:nvPr/>
        </p:nvSpPr>
        <p:spPr>
          <a:xfrm>
            <a:off x="316522" y="2902537"/>
            <a:ext cx="7019315" cy="2833724"/>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spreche, die von mir vermuteten Gefühle des Gesprächspartners an.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höre aktiv zu.</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sende Ich-Botschaften.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verbalisiere, wie ich mich gerade fühle.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kann das Gespräch jederzeit abbrechen oder beenden.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kläre, ob ich zuständig bin.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verweise an die zuständige Stelle.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führe ein Gesprächsprotokoll und schreibe wichtige Aussagen des Gesprächspartners auf. (Vorher absprechen und erklären!)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DE" sz="1200" dirty="0">
                <a:effectLst/>
                <a:latin typeface="Calibri" panose="020F0502020204030204" pitchFamily="34" charset="0"/>
                <a:ea typeface="Times New Roman" panose="02020603050405020304" pitchFamily="18" charset="0"/>
                <a:cs typeface="Calibri" panose="020F0502020204030204" pitchFamily="34" charset="0"/>
              </a:rPr>
              <a:t>Ich benutze einen Vordruck für das Gesprächsprotokoll.</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271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92C3AC-1D82-17A8-9A14-089C054DEEC4}"/>
              </a:ext>
            </a:extLst>
          </p:cNvPr>
          <p:cNvSpPr>
            <a:spLocks noGrp="1"/>
          </p:cNvSpPr>
          <p:nvPr>
            <p:ph idx="1"/>
          </p:nvPr>
        </p:nvSpPr>
        <p:spPr>
          <a:xfrm>
            <a:off x="325129" y="1775010"/>
            <a:ext cx="8630612" cy="1081211"/>
          </a:xfrm>
        </p:spPr>
        <p:txBody>
          <a:bodyPr>
            <a:normAutofit fontScale="92500"/>
          </a:bodyPr>
          <a:lstStyle/>
          <a:p>
            <a:pPr marL="0" indent="0">
              <a:buNone/>
            </a:pPr>
            <a:r>
              <a:rPr lang="de-DE" sz="7200" dirty="0">
                <a:solidFill>
                  <a:srgbClr val="FF0000"/>
                </a:solidFill>
              </a:rPr>
              <a:t>  L         </a:t>
            </a:r>
            <a:r>
              <a:rPr lang="de-DE" sz="7200" dirty="0">
                <a:solidFill>
                  <a:schemeClr val="accent6">
                    <a:lumMod val="75000"/>
                  </a:schemeClr>
                </a:solidFill>
              </a:rPr>
              <a:t>I</a:t>
            </a:r>
            <a:r>
              <a:rPr lang="de-DE" sz="7200" dirty="0"/>
              <a:t>        </a:t>
            </a:r>
            <a:r>
              <a:rPr lang="de-DE" sz="7200" dirty="0">
                <a:solidFill>
                  <a:srgbClr val="FFC000"/>
                </a:solidFill>
              </a:rPr>
              <a:t>M</a:t>
            </a:r>
            <a:r>
              <a:rPr lang="de-DE" sz="7200" dirty="0"/>
              <a:t>      </a:t>
            </a:r>
            <a:r>
              <a:rPr lang="de-DE" sz="7200" dirty="0">
                <a:solidFill>
                  <a:schemeClr val="accent2">
                    <a:lumMod val="75000"/>
                  </a:schemeClr>
                </a:solidFill>
              </a:rPr>
              <a:t>O</a:t>
            </a:r>
          </a:p>
        </p:txBody>
      </p:sp>
      <p:sp>
        <p:nvSpPr>
          <p:cNvPr id="3" name="Titel 2">
            <a:extLst>
              <a:ext uri="{FF2B5EF4-FFF2-40B4-BE49-F238E27FC236}">
                <a16:creationId xmlns:a16="http://schemas.microsoft.com/office/drawing/2014/main" id="{5D977CCA-9549-D2E0-9E1A-66342A738011}"/>
              </a:ext>
            </a:extLst>
          </p:cNvPr>
          <p:cNvSpPr>
            <a:spLocks noGrp="1"/>
          </p:cNvSpPr>
          <p:nvPr>
            <p:ph type="title"/>
          </p:nvPr>
        </p:nvSpPr>
        <p:spPr/>
        <p:txBody>
          <a:bodyPr/>
          <a:lstStyle/>
          <a:p>
            <a:r>
              <a:rPr lang="de-DE" dirty="0"/>
              <a:t>Kurz und knapp</a:t>
            </a:r>
          </a:p>
        </p:txBody>
      </p:sp>
      <p:sp>
        <p:nvSpPr>
          <p:cNvPr id="4" name="Bildplatzhalter 3">
            <a:extLst>
              <a:ext uri="{FF2B5EF4-FFF2-40B4-BE49-F238E27FC236}">
                <a16:creationId xmlns:a16="http://schemas.microsoft.com/office/drawing/2014/main" id="{9F43D854-B2E1-4E79-644A-9DDC6560666D}"/>
              </a:ext>
            </a:extLst>
          </p:cNvPr>
          <p:cNvSpPr>
            <a:spLocks noGrp="1"/>
          </p:cNvSpPr>
          <p:nvPr>
            <p:ph type="pic" sz="quarter" idx="15"/>
          </p:nvPr>
        </p:nvSpPr>
        <p:spPr/>
        <p:txBody>
          <a:bodyPr/>
          <a:lstStyle/>
          <a:p>
            <a:endParaRPr lang="de-DE"/>
          </a:p>
        </p:txBody>
      </p:sp>
      <p:sp>
        <p:nvSpPr>
          <p:cNvPr id="5" name="Textfeld 4">
            <a:extLst>
              <a:ext uri="{FF2B5EF4-FFF2-40B4-BE49-F238E27FC236}">
                <a16:creationId xmlns:a16="http://schemas.microsoft.com/office/drawing/2014/main" id="{31123161-AF57-5536-A9BD-6D7611779BD9}"/>
              </a:ext>
            </a:extLst>
          </p:cNvPr>
          <p:cNvSpPr txBox="1"/>
          <p:nvPr/>
        </p:nvSpPr>
        <p:spPr>
          <a:xfrm>
            <a:off x="188259" y="3073807"/>
            <a:ext cx="2501153" cy="1569660"/>
          </a:xfrm>
          <a:prstGeom prst="rect">
            <a:avLst/>
          </a:prstGeom>
          <a:solidFill>
            <a:srgbClr val="FF7C80"/>
          </a:solidFill>
        </p:spPr>
        <p:txBody>
          <a:bodyPr wrap="square" rtlCol="0">
            <a:spAutoFit/>
          </a:bodyPr>
          <a:lstStyle/>
          <a:p>
            <a:r>
              <a:rPr lang="de-DE" sz="2400" b="1" dirty="0">
                <a:solidFill>
                  <a:srgbClr val="FF0000"/>
                </a:solidFill>
              </a:rPr>
              <a:t>    Loben</a:t>
            </a:r>
          </a:p>
          <a:p>
            <a:endParaRPr lang="de-DE" dirty="0"/>
          </a:p>
          <a:p>
            <a:r>
              <a:rPr lang="de-DE" dirty="0"/>
              <a:t>„Schön, dass Sie da sind“</a:t>
            </a:r>
          </a:p>
          <a:p>
            <a:r>
              <a:rPr lang="de-DE" dirty="0"/>
              <a:t>„Gut, dass Sie sich gleich gemeldet haben …“</a:t>
            </a:r>
          </a:p>
        </p:txBody>
      </p:sp>
      <p:sp>
        <p:nvSpPr>
          <p:cNvPr id="6" name="Textfeld 5">
            <a:extLst>
              <a:ext uri="{FF2B5EF4-FFF2-40B4-BE49-F238E27FC236}">
                <a16:creationId xmlns:a16="http://schemas.microsoft.com/office/drawing/2014/main" id="{700CDE60-AD8C-4577-288E-7D01FAF5EC43}"/>
              </a:ext>
            </a:extLst>
          </p:cNvPr>
          <p:cNvSpPr txBox="1"/>
          <p:nvPr/>
        </p:nvSpPr>
        <p:spPr>
          <a:xfrm>
            <a:off x="2752163" y="3108689"/>
            <a:ext cx="2241178" cy="1569660"/>
          </a:xfrm>
          <a:prstGeom prst="rect">
            <a:avLst/>
          </a:prstGeom>
          <a:solidFill>
            <a:schemeClr val="accent6">
              <a:lumMod val="40000"/>
              <a:lumOff val="60000"/>
            </a:schemeClr>
          </a:solidFill>
        </p:spPr>
        <p:txBody>
          <a:bodyPr wrap="square" rtlCol="0">
            <a:spAutoFit/>
          </a:bodyPr>
          <a:lstStyle/>
          <a:p>
            <a:r>
              <a:rPr lang="de-DE" sz="2400" b="1" dirty="0">
                <a:solidFill>
                  <a:schemeClr val="accent6">
                    <a:lumMod val="75000"/>
                  </a:schemeClr>
                </a:solidFill>
              </a:rPr>
              <a:t>   Informieren</a:t>
            </a:r>
          </a:p>
          <a:p>
            <a:endParaRPr lang="de-DE" dirty="0"/>
          </a:p>
          <a:p>
            <a:r>
              <a:rPr lang="de-DE" dirty="0"/>
              <a:t>„Worum geht es denn?“</a:t>
            </a:r>
          </a:p>
          <a:p>
            <a:r>
              <a:rPr lang="de-DE" dirty="0"/>
              <a:t>„Was ist passiert? ….</a:t>
            </a:r>
          </a:p>
        </p:txBody>
      </p:sp>
      <p:sp>
        <p:nvSpPr>
          <p:cNvPr id="7" name="Textfeld 6">
            <a:extLst>
              <a:ext uri="{FF2B5EF4-FFF2-40B4-BE49-F238E27FC236}">
                <a16:creationId xmlns:a16="http://schemas.microsoft.com/office/drawing/2014/main" id="{5606820C-0F66-1FFD-F13A-F8A28C6A3A62}"/>
              </a:ext>
            </a:extLst>
          </p:cNvPr>
          <p:cNvSpPr txBox="1"/>
          <p:nvPr/>
        </p:nvSpPr>
        <p:spPr>
          <a:xfrm>
            <a:off x="5002307" y="2994212"/>
            <a:ext cx="2034988" cy="2123658"/>
          </a:xfrm>
          <a:prstGeom prst="rect">
            <a:avLst/>
          </a:prstGeom>
          <a:solidFill>
            <a:schemeClr val="accent4">
              <a:lumMod val="40000"/>
              <a:lumOff val="60000"/>
            </a:schemeClr>
          </a:solidFill>
        </p:spPr>
        <p:txBody>
          <a:bodyPr wrap="square" rtlCol="0">
            <a:spAutoFit/>
          </a:bodyPr>
          <a:lstStyle/>
          <a:p>
            <a:r>
              <a:rPr lang="de-DE" sz="2400" b="1" dirty="0">
                <a:solidFill>
                  <a:srgbClr val="FFC000"/>
                </a:solidFill>
              </a:rPr>
              <a:t>     Mängel</a:t>
            </a:r>
            <a:r>
              <a:rPr lang="de-DE" dirty="0"/>
              <a:t> </a:t>
            </a:r>
          </a:p>
          <a:p>
            <a:endParaRPr lang="de-DE" dirty="0"/>
          </a:p>
          <a:p>
            <a:r>
              <a:rPr lang="de-DE" dirty="0"/>
              <a:t>Fehler eingestehen</a:t>
            </a:r>
          </a:p>
          <a:p>
            <a:r>
              <a:rPr lang="de-DE" dirty="0"/>
              <a:t>„Sie haben recht, wir hätten uns schon früher melden sollen …“</a:t>
            </a:r>
          </a:p>
        </p:txBody>
      </p:sp>
      <p:sp>
        <p:nvSpPr>
          <p:cNvPr id="8" name="Textfeld 7">
            <a:extLst>
              <a:ext uri="{FF2B5EF4-FFF2-40B4-BE49-F238E27FC236}">
                <a16:creationId xmlns:a16="http://schemas.microsoft.com/office/drawing/2014/main" id="{7E00093B-9B0E-10BA-4F12-977A7F6B0394}"/>
              </a:ext>
            </a:extLst>
          </p:cNvPr>
          <p:cNvSpPr txBox="1"/>
          <p:nvPr/>
        </p:nvSpPr>
        <p:spPr>
          <a:xfrm>
            <a:off x="7180729" y="2994212"/>
            <a:ext cx="1891553" cy="2400657"/>
          </a:xfrm>
          <a:prstGeom prst="rect">
            <a:avLst/>
          </a:prstGeom>
          <a:solidFill>
            <a:schemeClr val="accent2">
              <a:lumMod val="40000"/>
              <a:lumOff val="60000"/>
            </a:schemeClr>
          </a:solidFill>
        </p:spPr>
        <p:txBody>
          <a:bodyPr wrap="square" rtlCol="0">
            <a:spAutoFit/>
          </a:bodyPr>
          <a:lstStyle/>
          <a:p>
            <a:r>
              <a:rPr lang="de-DE" sz="2400" b="1" dirty="0">
                <a:solidFill>
                  <a:schemeClr val="accent2">
                    <a:lumMod val="75000"/>
                  </a:schemeClr>
                </a:solidFill>
              </a:rPr>
              <a:t>      Option</a:t>
            </a:r>
          </a:p>
          <a:p>
            <a:endParaRPr lang="de-DE" dirty="0"/>
          </a:p>
          <a:p>
            <a:r>
              <a:rPr lang="de-DE" dirty="0"/>
              <a:t>Ziel vereinbaren</a:t>
            </a:r>
          </a:p>
          <a:p>
            <a:r>
              <a:rPr lang="de-DE" dirty="0"/>
              <a:t>Absprachen treffen</a:t>
            </a:r>
          </a:p>
          <a:p>
            <a:r>
              <a:rPr lang="de-DE" dirty="0"/>
              <a:t>Möglichst immer </a:t>
            </a:r>
            <a:r>
              <a:rPr lang="de-DE" dirty="0" err="1"/>
              <a:t>Bringeschuld</a:t>
            </a:r>
            <a:r>
              <a:rPr lang="de-DE" dirty="0"/>
              <a:t> bei Eltern</a:t>
            </a:r>
          </a:p>
        </p:txBody>
      </p:sp>
    </p:spTree>
    <p:extLst>
      <p:ext uri="{BB962C8B-B14F-4D97-AF65-F5344CB8AC3E}">
        <p14:creationId xmlns:p14="http://schemas.microsoft.com/office/powerpoint/2010/main" val="218786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774159-B842-447E-B0CA-C7FCC12C688A}"/>
              </a:ext>
            </a:extLst>
          </p:cNvPr>
          <p:cNvSpPr>
            <a:spLocks noGrp="1"/>
          </p:cNvSpPr>
          <p:nvPr>
            <p:ph idx="1"/>
          </p:nvPr>
        </p:nvSpPr>
        <p:spPr>
          <a:xfrm>
            <a:off x="612813" y="2161002"/>
            <a:ext cx="7920000" cy="4012786"/>
          </a:xfrm>
        </p:spPr>
        <p:txBody>
          <a:bodyPr>
            <a:normAutofit fontScale="55000" lnSpcReduction="20000"/>
          </a:bodyPr>
          <a:lstStyle/>
          <a:p>
            <a:pPr>
              <a:buFont typeface="Wingdings" panose="05000000000000000000" pitchFamily="2" charset="2"/>
              <a:buChar char="Ø"/>
            </a:pPr>
            <a:r>
              <a:rPr lang="de-DE" dirty="0">
                <a:latin typeface="+mn-lt"/>
              </a:rPr>
              <a:t>Immer höflich und </a:t>
            </a:r>
            <a:r>
              <a:rPr lang="de-DE" b="1" dirty="0">
                <a:latin typeface="+mn-lt"/>
              </a:rPr>
              <a:t>freundlich</a:t>
            </a:r>
            <a:r>
              <a:rPr lang="de-DE" dirty="0">
                <a:latin typeface="+mn-lt"/>
              </a:rPr>
              <a:t> bleiben</a:t>
            </a:r>
          </a:p>
          <a:p>
            <a:pPr marL="0" indent="0">
              <a:buNone/>
            </a:pPr>
            <a:r>
              <a:rPr lang="de-DE" dirty="0">
                <a:latin typeface="+mn-lt"/>
              </a:rPr>
              <a:t>     - keine Schimpfwörter, keine Provokationen, kein Schreien, kein Zynismus</a:t>
            </a:r>
          </a:p>
          <a:p>
            <a:pPr>
              <a:buFont typeface="Wingdings" panose="05000000000000000000" pitchFamily="2" charset="2"/>
              <a:buChar char="Ø"/>
            </a:pPr>
            <a:r>
              <a:rPr lang="de-DE" b="1" dirty="0">
                <a:latin typeface="+mn-lt"/>
              </a:rPr>
              <a:t>Sach-</a:t>
            </a:r>
            <a:r>
              <a:rPr lang="de-DE" dirty="0">
                <a:latin typeface="+mn-lt"/>
              </a:rPr>
              <a:t> und </a:t>
            </a:r>
            <a:r>
              <a:rPr lang="de-DE" b="1" dirty="0">
                <a:latin typeface="+mn-lt"/>
              </a:rPr>
              <a:t>Beziehungsebene</a:t>
            </a:r>
            <a:r>
              <a:rPr lang="de-DE" dirty="0">
                <a:latin typeface="+mn-lt"/>
              </a:rPr>
              <a:t> trennen</a:t>
            </a:r>
          </a:p>
          <a:p>
            <a:pPr marL="0" indent="0">
              <a:buNone/>
            </a:pPr>
            <a:r>
              <a:rPr lang="de-DE" dirty="0">
                <a:latin typeface="+mn-lt"/>
              </a:rPr>
              <a:t>  - Konflikte nicht persönlich nehmen</a:t>
            </a:r>
          </a:p>
          <a:p>
            <a:pPr>
              <a:buFont typeface="Wingdings" panose="05000000000000000000" pitchFamily="2" charset="2"/>
              <a:buChar char="Ø"/>
            </a:pPr>
            <a:r>
              <a:rPr lang="de-DE" b="1" dirty="0">
                <a:latin typeface="+mn-lt"/>
              </a:rPr>
              <a:t>Ich-Botschaften</a:t>
            </a:r>
          </a:p>
          <a:p>
            <a:pPr marL="0" indent="0">
              <a:buNone/>
            </a:pPr>
            <a:r>
              <a:rPr lang="de-DE" dirty="0">
                <a:latin typeface="+mn-lt"/>
              </a:rPr>
              <a:t>     „Ich stelle fest, dass …“</a:t>
            </a:r>
          </a:p>
          <a:p>
            <a:pPr>
              <a:buFont typeface="Wingdings" panose="05000000000000000000" pitchFamily="2" charset="2"/>
              <a:buChar char="Ø"/>
            </a:pPr>
            <a:r>
              <a:rPr lang="de-DE" b="1" dirty="0">
                <a:latin typeface="+mn-lt"/>
              </a:rPr>
              <a:t>Angemessen</a:t>
            </a:r>
            <a:r>
              <a:rPr lang="de-DE" dirty="0">
                <a:latin typeface="+mn-lt"/>
              </a:rPr>
              <a:t> </a:t>
            </a:r>
            <a:r>
              <a:rPr lang="de-DE" b="1" dirty="0">
                <a:latin typeface="+mn-lt"/>
              </a:rPr>
              <a:t>loben</a:t>
            </a:r>
          </a:p>
          <a:p>
            <a:pPr marL="0" indent="0">
              <a:buNone/>
            </a:pPr>
            <a:r>
              <a:rPr lang="de-DE" dirty="0">
                <a:latin typeface="+mn-lt"/>
              </a:rPr>
              <a:t>- sowohl das Bemühen als auch das Ergebnis würdigen</a:t>
            </a:r>
            <a:br>
              <a:rPr lang="de-DE" dirty="0">
                <a:latin typeface="+mn-lt"/>
              </a:rPr>
            </a:br>
            <a:r>
              <a:rPr lang="de-DE" dirty="0">
                <a:latin typeface="+mn-lt"/>
              </a:rPr>
              <a:t>- großer Einfluss auf das Lernen</a:t>
            </a:r>
            <a:br>
              <a:rPr lang="de-DE" dirty="0">
                <a:latin typeface="+mn-lt"/>
              </a:rPr>
            </a:br>
            <a:r>
              <a:rPr lang="de-DE" dirty="0">
                <a:latin typeface="+mn-lt"/>
              </a:rPr>
              <a:t>- positive Aussagen motivieren</a:t>
            </a:r>
          </a:p>
          <a:p>
            <a:pPr>
              <a:buFont typeface="Wingdings" panose="05000000000000000000" pitchFamily="2" charset="2"/>
              <a:buChar char="Ø"/>
            </a:pPr>
            <a:r>
              <a:rPr lang="de-DE" dirty="0">
                <a:latin typeface="+mn-lt"/>
              </a:rPr>
              <a:t> </a:t>
            </a:r>
            <a:r>
              <a:rPr lang="de-DE" b="1" dirty="0">
                <a:latin typeface="+mn-lt"/>
              </a:rPr>
              <a:t>Wertschätzend</a:t>
            </a:r>
            <a:r>
              <a:rPr lang="de-DE" dirty="0">
                <a:latin typeface="+mn-lt"/>
              </a:rPr>
              <a:t> </a:t>
            </a:r>
            <a:r>
              <a:rPr lang="de-DE" b="1" dirty="0">
                <a:latin typeface="+mn-lt"/>
              </a:rPr>
              <a:t>kritisieren</a:t>
            </a:r>
            <a:r>
              <a:rPr lang="de-DE" dirty="0">
                <a:latin typeface="+mn-lt"/>
              </a:rPr>
              <a:t>:</a:t>
            </a:r>
          </a:p>
          <a:p>
            <a:pPr marL="0" indent="0">
              <a:buNone/>
            </a:pPr>
            <a:r>
              <a:rPr lang="de-DE" dirty="0">
                <a:latin typeface="+mn-lt"/>
              </a:rPr>
              <a:t>   -wertschätzende Kommunikation schwieriger bei Kritik als bei Lob </a:t>
            </a:r>
          </a:p>
          <a:p>
            <a:pPr>
              <a:buFont typeface="Wingdings" panose="05000000000000000000" pitchFamily="2" charset="2"/>
              <a:buChar char="Ø"/>
            </a:pPr>
            <a:r>
              <a:rPr lang="de-DE" b="1" dirty="0">
                <a:latin typeface="+mn-lt"/>
              </a:rPr>
              <a:t>Positiv</a:t>
            </a:r>
            <a:r>
              <a:rPr lang="de-DE" dirty="0">
                <a:latin typeface="+mn-lt"/>
              </a:rPr>
              <a:t> </a:t>
            </a:r>
            <a:r>
              <a:rPr lang="de-DE" b="1" dirty="0">
                <a:latin typeface="+mn-lt"/>
              </a:rPr>
              <a:t>formulieren</a:t>
            </a:r>
          </a:p>
          <a:p>
            <a:pPr marL="0" indent="0">
              <a:buNone/>
            </a:pPr>
            <a:r>
              <a:rPr lang="de-DE" sz="1900" dirty="0">
                <a:latin typeface="+mn-lt"/>
              </a:rPr>
              <a:t>    </a:t>
            </a:r>
            <a:br>
              <a:rPr lang="de-DE" dirty="0">
                <a:latin typeface="+mn-lt"/>
              </a:rPr>
            </a:br>
            <a:endParaRPr lang="de-DE" dirty="0">
              <a:latin typeface="+mn-lt"/>
            </a:endParaRPr>
          </a:p>
          <a:p>
            <a:endParaRPr lang="de-DE" dirty="0"/>
          </a:p>
        </p:txBody>
      </p:sp>
      <p:sp>
        <p:nvSpPr>
          <p:cNvPr id="3" name="Titel 2">
            <a:extLst>
              <a:ext uri="{FF2B5EF4-FFF2-40B4-BE49-F238E27FC236}">
                <a16:creationId xmlns:a16="http://schemas.microsoft.com/office/drawing/2014/main" id="{46478D40-526E-49E7-A513-31C6ECE72EF6}"/>
              </a:ext>
            </a:extLst>
          </p:cNvPr>
          <p:cNvSpPr>
            <a:spLocks noGrp="1"/>
          </p:cNvSpPr>
          <p:nvPr>
            <p:ph type="title"/>
          </p:nvPr>
        </p:nvSpPr>
        <p:spPr/>
        <p:txBody>
          <a:bodyPr/>
          <a:lstStyle/>
          <a:p>
            <a:r>
              <a:rPr lang="de-DE" dirty="0"/>
              <a:t>Erfolgreich kommunizieren</a:t>
            </a:r>
          </a:p>
        </p:txBody>
      </p:sp>
      <p:sp>
        <p:nvSpPr>
          <p:cNvPr id="4" name="Bildplatzhalter 3">
            <a:extLst>
              <a:ext uri="{FF2B5EF4-FFF2-40B4-BE49-F238E27FC236}">
                <a16:creationId xmlns:a16="http://schemas.microsoft.com/office/drawing/2014/main" id="{AFEEB262-0461-4348-A9B9-31586CCE8717}"/>
              </a:ext>
            </a:extLst>
          </p:cNvPr>
          <p:cNvSpPr>
            <a:spLocks noGrp="1"/>
          </p:cNvSpPr>
          <p:nvPr>
            <p:ph type="pic" sz="quarter" idx="15"/>
          </p:nvPr>
        </p:nvSpPr>
        <p:spPr/>
        <p:txBody>
          <a:bodyPr/>
          <a:lstStyle/>
          <a:p>
            <a:endParaRPr lang="de-DE"/>
          </a:p>
        </p:txBody>
      </p:sp>
      <p:sp>
        <p:nvSpPr>
          <p:cNvPr id="5" name="Textfeld 4">
            <a:extLst>
              <a:ext uri="{FF2B5EF4-FFF2-40B4-BE49-F238E27FC236}">
                <a16:creationId xmlns:a16="http://schemas.microsoft.com/office/drawing/2014/main" id="{E72DD085-BF69-47A9-8C44-3F2D57891A36}"/>
              </a:ext>
            </a:extLst>
          </p:cNvPr>
          <p:cNvSpPr txBox="1"/>
          <p:nvPr/>
        </p:nvSpPr>
        <p:spPr>
          <a:xfrm>
            <a:off x="334108" y="6304085"/>
            <a:ext cx="4844561" cy="261610"/>
          </a:xfrm>
          <a:prstGeom prst="rect">
            <a:avLst/>
          </a:prstGeom>
          <a:noFill/>
        </p:spPr>
        <p:txBody>
          <a:bodyPr wrap="square" rtlCol="0">
            <a:spAutoFit/>
          </a:bodyPr>
          <a:lstStyle/>
          <a:p>
            <a:r>
              <a:rPr lang="de-DE" sz="1100" dirty="0"/>
              <a:t>Vgl. Günther Hoppe: Handbuch Quereinsteiger. S. 131 ff.</a:t>
            </a:r>
          </a:p>
        </p:txBody>
      </p:sp>
    </p:spTree>
    <p:extLst>
      <p:ext uri="{BB962C8B-B14F-4D97-AF65-F5344CB8AC3E}">
        <p14:creationId xmlns:p14="http://schemas.microsoft.com/office/powerpoint/2010/main" val="198449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806A8C58-7C30-45E2-A3D9-87E6A7021234}"/>
              </a:ext>
            </a:extLst>
          </p:cNvPr>
          <p:cNvPicPr>
            <a:picLocks noGrp="1" noChangeAspect="1"/>
          </p:cNvPicPr>
          <p:nvPr>
            <p:ph idx="1"/>
          </p:nvPr>
        </p:nvPicPr>
        <p:blipFill>
          <a:blip r:embed="rId2"/>
          <a:stretch>
            <a:fillRect/>
          </a:stretch>
        </p:blipFill>
        <p:spPr>
          <a:xfrm>
            <a:off x="3050895" y="1844675"/>
            <a:ext cx="3040622" cy="4013200"/>
          </a:xfrm>
        </p:spPr>
      </p:pic>
      <p:sp>
        <p:nvSpPr>
          <p:cNvPr id="3" name="Titel 2">
            <a:extLst>
              <a:ext uri="{FF2B5EF4-FFF2-40B4-BE49-F238E27FC236}">
                <a16:creationId xmlns:a16="http://schemas.microsoft.com/office/drawing/2014/main" id="{D9D455C1-9277-4EAD-8AD5-8766681FD594}"/>
              </a:ext>
            </a:extLst>
          </p:cNvPr>
          <p:cNvSpPr>
            <a:spLocks noGrp="1"/>
          </p:cNvSpPr>
          <p:nvPr>
            <p:ph type="title"/>
          </p:nvPr>
        </p:nvSpPr>
        <p:spPr/>
        <p:txBody>
          <a:bodyPr/>
          <a:lstStyle/>
          <a:p>
            <a:pPr algn="ctr"/>
            <a:r>
              <a:rPr lang="de-DE" dirty="0"/>
              <a:t>Graf-</a:t>
            </a:r>
            <a:r>
              <a:rPr lang="de-DE" dirty="0" err="1"/>
              <a:t>iz</a:t>
            </a:r>
            <a:r>
              <a:rPr lang="de-DE" dirty="0"/>
              <a:t> Unterrichtsplanung</a:t>
            </a:r>
          </a:p>
        </p:txBody>
      </p:sp>
      <p:sp>
        <p:nvSpPr>
          <p:cNvPr id="4" name="Bildplatzhalter 3">
            <a:extLst>
              <a:ext uri="{FF2B5EF4-FFF2-40B4-BE49-F238E27FC236}">
                <a16:creationId xmlns:a16="http://schemas.microsoft.com/office/drawing/2014/main" id="{6E1379F9-C313-43FE-B242-1BBD6B94CC4A}"/>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2539686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2" descr="Schild - Feierabend">
            <a:extLst>
              <a:ext uri="{FF2B5EF4-FFF2-40B4-BE49-F238E27FC236}">
                <a16:creationId xmlns:a16="http://schemas.microsoft.com/office/drawing/2014/main" id="{16CD4B2E-7CD7-DBC2-6722-B15B3CDAC91D}"/>
              </a:ext>
            </a:extLst>
          </p:cNvPr>
          <p:cNvPicPr>
            <a:picLocks noGrp="1" noChangeAspect="1" noChangeArrowheads="1"/>
          </p:cNvPicPr>
          <p:nvPr>
            <p:ph type="pic" sz="quarter" idx="15"/>
          </p:nvPr>
        </p:nvPicPr>
        <p:blipFill rotWithShape="1">
          <a:blip r:embed="rId2">
            <a:extLst>
              <a:ext uri="{28A0092B-C50C-407E-A947-70E740481C1C}">
                <a14:useLocalDpi xmlns:a14="http://schemas.microsoft.com/office/drawing/2010/main" val="0"/>
              </a:ext>
            </a:extLst>
          </a:blip>
          <a:srcRect t="25014"/>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4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pic>
        <p:nvPicPr>
          <p:cNvPr id="6" name="Inhaltsplatzhalter 4" descr="Ein Bild, das Text, Karte enthält.&#10;&#10;Automatisch generierte Beschreibung">
            <a:extLst>
              <a:ext uri="{FF2B5EF4-FFF2-40B4-BE49-F238E27FC236}">
                <a16:creationId xmlns:a16="http://schemas.microsoft.com/office/drawing/2014/main" id="{3C46A72A-1664-4D69-A763-712C5E9D5C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2779" y="1266092"/>
            <a:ext cx="6794790" cy="493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71E6B86C-7CF9-49DE-9AB0-C6D2F1163C60}"/>
              </a:ext>
            </a:extLst>
          </p:cNvPr>
          <p:cNvSpPr txBox="1"/>
          <p:nvPr/>
        </p:nvSpPr>
        <p:spPr>
          <a:xfrm>
            <a:off x="61545" y="378069"/>
            <a:ext cx="10471639" cy="584775"/>
          </a:xfrm>
          <a:prstGeom prst="rect">
            <a:avLst/>
          </a:prstGeom>
          <a:noFill/>
        </p:spPr>
        <p:txBody>
          <a:bodyPr wrap="square" rtlCol="0">
            <a:spAutoFit/>
          </a:bodyPr>
          <a:lstStyle/>
          <a:p>
            <a:r>
              <a:rPr lang="de-DE" sz="3200" dirty="0"/>
              <a:t>Wo verorte ich mich jetzt zum Thema Kommunikation</a:t>
            </a:r>
          </a:p>
        </p:txBody>
      </p:sp>
    </p:spTree>
    <p:extLst>
      <p:ext uri="{BB962C8B-B14F-4D97-AF65-F5344CB8AC3E}">
        <p14:creationId xmlns:p14="http://schemas.microsoft.com/office/powerpoint/2010/main" val="2898457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5189C19-5B84-1D3D-4DDF-53059EA78FFF}"/>
              </a:ext>
            </a:extLst>
          </p:cNvPr>
          <p:cNvSpPr>
            <a:spLocks noGrp="1"/>
          </p:cNvSpPr>
          <p:nvPr>
            <p:ph idx="1"/>
          </p:nvPr>
        </p:nvSpPr>
        <p:spPr>
          <a:xfrm>
            <a:off x="179294" y="1844675"/>
            <a:ext cx="8351894" cy="4012786"/>
          </a:xfrm>
        </p:spPr>
        <p:txBody>
          <a:bodyPr/>
          <a:lstStyle/>
          <a:p>
            <a:pPr marL="0" indent="0">
              <a:buNone/>
            </a:pPr>
            <a:r>
              <a:rPr lang="de-DE" dirty="0"/>
              <a:t> Wir starten erst 16:00 wegen Zeugniskonferenzen</a:t>
            </a:r>
          </a:p>
          <a:p>
            <a:pPr marL="0" indent="0">
              <a:buNone/>
            </a:pPr>
            <a:endParaRPr lang="de-DE" dirty="0"/>
          </a:p>
          <a:p>
            <a:pPr marL="0" indent="0">
              <a:buNone/>
            </a:pPr>
            <a:r>
              <a:rPr lang="de-DE" dirty="0"/>
              <a:t>Unser Thema ist Inklusion und ihr dürft ein paar Filme euch anschauen. </a:t>
            </a:r>
          </a:p>
          <a:p>
            <a:pPr marL="0" indent="0">
              <a:buNone/>
            </a:pPr>
            <a:r>
              <a:rPr lang="de-DE" dirty="0"/>
              <a:t>Die Links schicke ich euch per Mail.</a:t>
            </a:r>
          </a:p>
        </p:txBody>
      </p:sp>
      <p:sp>
        <p:nvSpPr>
          <p:cNvPr id="3" name="Titel 2">
            <a:extLst>
              <a:ext uri="{FF2B5EF4-FFF2-40B4-BE49-F238E27FC236}">
                <a16:creationId xmlns:a16="http://schemas.microsoft.com/office/drawing/2014/main" id="{F5CBCF5F-D1C2-CF10-75DC-BCB56ED45AB2}"/>
              </a:ext>
            </a:extLst>
          </p:cNvPr>
          <p:cNvSpPr>
            <a:spLocks noGrp="1"/>
          </p:cNvSpPr>
          <p:nvPr>
            <p:ph type="title"/>
          </p:nvPr>
        </p:nvSpPr>
        <p:spPr/>
        <p:txBody>
          <a:bodyPr/>
          <a:lstStyle/>
          <a:p>
            <a:r>
              <a:rPr lang="de-DE" dirty="0"/>
              <a:t>Nächsten Dienstag</a:t>
            </a:r>
          </a:p>
        </p:txBody>
      </p:sp>
      <p:sp>
        <p:nvSpPr>
          <p:cNvPr id="4" name="Bildplatzhalter 3">
            <a:extLst>
              <a:ext uri="{FF2B5EF4-FFF2-40B4-BE49-F238E27FC236}">
                <a16:creationId xmlns:a16="http://schemas.microsoft.com/office/drawing/2014/main" id="{C274A60F-CF8C-D7EF-D448-A81DBAD860A8}"/>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204442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F2219CA-6AD3-4F08-9050-C96E718B2F00}"/>
              </a:ext>
            </a:extLst>
          </p:cNvPr>
          <p:cNvSpPr>
            <a:spLocks noGrp="1"/>
          </p:cNvSpPr>
          <p:nvPr>
            <p:ph idx="1"/>
          </p:nvPr>
        </p:nvSpPr>
        <p:spPr>
          <a:xfrm>
            <a:off x="612813" y="2449927"/>
            <a:ext cx="7920000" cy="4012786"/>
          </a:xfrm>
        </p:spPr>
        <p:txBody>
          <a:bodyPr/>
          <a:lstStyle/>
          <a:p>
            <a:pPr marL="0" indent="0">
              <a:buNone/>
            </a:pPr>
            <a:r>
              <a:rPr lang="de-DE" dirty="0"/>
              <a:t>Ihr arbeitet mit dem Handout und der PPP in Kleingruppen (3,4 Leute) </a:t>
            </a:r>
          </a:p>
          <a:p>
            <a:pPr marL="0" indent="0">
              <a:buNone/>
            </a:pPr>
            <a:endParaRPr lang="de-DE" dirty="0"/>
          </a:p>
          <a:p>
            <a:pPr marL="0" indent="0">
              <a:buNone/>
            </a:pPr>
            <a:r>
              <a:rPr lang="de-DE" dirty="0">
                <a:solidFill>
                  <a:srgbClr val="FF0000"/>
                </a:solidFill>
              </a:rPr>
              <a:t>ODER</a:t>
            </a:r>
          </a:p>
          <a:p>
            <a:pPr marL="0" indent="0">
              <a:buNone/>
            </a:pPr>
            <a:endParaRPr lang="de-DE" dirty="0"/>
          </a:p>
          <a:p>
            <a:pPr marL="0" indent="0">
              <a:buNone/>
            </a:pPr>
            <a:r>
              <a:rPr lang="de-DE" dirty="0"/>
              <a:t>Montag, 6.12. 17:00-20:00 alle gemeinsam</a:t>
            </a:r>
          </a:p>
          <a:p>
            <a:endParaRPr lang="de-DE" dirty="0"/>
          </a:p>
        </p:txBody>
      </p:sp>
      <p:sp>
        <p:nvSpPr>
          <p:cNvPr id="3" name="Titel 2">
            <a:extLst>
              <a:ext uri="{FF2B5EF4-FFF2-40B4-BE49-F238E27FC236}">
                <a16:creationId xmlns:a16="http://schemas.microsoft.com/office/drawing/2014/main" id="{546EBC35-A9CF-4E18-9079-72251989811B}"/>
              </a:ext>
            </a:extLst>
          </p:cNvPr>
          <p:cNvSpPr>
            <a:spLocks noGrp="1"/>
          </p:cNvSpPr>
          <p:nvPr>
            <p:ph type="title"/>
          </p:nvPr>
        </p:nvSpPr>
        <p:spPr/>
        <p:txBody>
          <a:bodyPr/>
          <a:lstStyle/>
          <a:p>
            <a:r>
              <a:rPr lang="de-DE" dirty="0"/>
              <a:t>2 Möglichkeiten </a:t>
            </a:r>
            <a:br>
              <a:rPr lang="de-DE" dirty="0"/>
            </a:br>
            <a:endParaRPr lang="de-DE" dirty="0"/>
          </a:p>
        </p:txBody>
      </p:sp>
      <p:sp>
        <p:nvSpPr>
          <p:cNvPr id="4" name="Bildplatzhalter 3">
            <a:extLst>
              <a:ext uri="{FF2B5EF4-FFF2-40B4-BE49-F238E27FC236}">
                <a16:creationId xmlns:a16="http://schemas.microsoft.com/office/drawing/2014/main" id="{00582877-AC58-4163-A47E-D87E5E0C13CC}"/>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103286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84FD757-C202-4644-9593-984CA9B6957F}"/>
              </a:ext>
            </a:extLst>
          </p:cNvPr>
          <p:cNvSpPr>
            <a:spLocks noGrp="1"/>
          </p:cNvSpPr>
          <p:nvPr>
            <p:ph idx="1"/>
          </p:nvPr>
        </p:nvSpPr>
        <p:spPr>
          <a:xfrm>
            <a:off x="612813" y="2538093"/>
            <a:ext cx="7920000" cy="4012786"/>
          </a:xfrm>
        </p:spPr>
        <p:txBody>
          <a:bodyPr>
            <a:normAutofit/>
          </a:bodyPr>
          <a:lstStyle/>
          <a:p>
            <a:pPr marL="514350" indent="-514350">
              <a:buAutoNum type="arabicParenR"/>
            </a:pPr>
            <a:r>
              <a:rPr lang="de-DE" sz="2000" dirty="0">
                <a:latin typeface="+mn-lt"/>
              </a:rPr>
              <a:t>Erstellen von Arbeitsblättern: Welche Tipps kannst du zum Erstellen von Arbeitsblättern geben? Was ist wichtig? </a:t>
            </a:r>
          </a:p>
          <a:p>
            <a:pPr marL="0" indent="0">
              <a:buNone/>
            </a:pPr>
            <a:r>
              <a:rPr lang="de-DE" sz="2000" kern="100" dirty="0">
                <a:solidFill>
                  <a:srgbClr val="000000"/>
                </a:solidFill>
                <a:latin typeface="+mn-lt"/>
                <a:ea typeface="SimSun" panose="02010600030101010101" pitchFamily="2" charset="-122"/>
                <a:cs typeface="Calibri" panose="020F0502020204030204" pitchFamily="34" charset="0"/>
              </a:rPr>
              <a:t>2)     Tauscht euch aus, was diese Woche noch für euch ansteht. Wie ist</a:t>
            </a:r>
            <a:br>
              <a:rPr lang="de-DE" sz="2000" kern="100" dirty="0">
                <a:solidFill>
                  <a:srgbClr val="000000"/>
                </a:solidFill>
                <a:latin typeface="+mn-lt"/>
                <a:ea typeface="SimSun" panose="02010600030101010101" pitchFamily="2" charset="-122"/>
                <a:cs typeface="Calibri" panose="020F0502020204030204" pitchFamily="34" charset="0"/>
              </a:rPr>
            </a:br>
            <a:r>
              <a:rPr lang="de-DE" sz="2000" kern="100" dirty="0">
                <a:solidFill>
                  <a:srgbClr val="000000"/>
                </a:solidFill>
                <a:latin typeface="+mn-lt"/>
                <a:ea typeface="SimSun" panose="02010600030101010101" pitchFamily="2" charset="-122"/>
                <a:cs typeface="Calibri" panose="020F0502020204030204" pitchFamily="34" charset="0"/>
              </a:rPr>
              <a:t>         gerade die Situation an eurer Schule, wie unterrichtet ihr? Fragen,</a:t>
            </a:r>
            <a:br>
              <a:rPr lang="de-DE" sz="2000" kern="100" dirty="0">
                <a:solidFill>
                  <a:srgbClr val="000000"/>
                </a:solidFill>
                <a:latin typeface="+mn-lt"/>
                <a:ea typeface="SimSun" panose="02010600030101010101" pitchFamily="2" charset="-122"/>
                <a:cs typeface="Calibri" panose="020F0502020204030204" pitchFamily="34" charset="0"/>
              </a:rPr>
            </a:br>
            <a:r>
              <a:rPr lang="de-DE" sz="2000" kern="100" dirty="0">
                <a:solidFill>
                  <a:srgbClr val="000000"/>
                </a:solidFill>
                <a:latin typeface="+mn-lt"/>
                <a:ea typeface="SimSun" panose="02010600030101010101" pitchFamily="2" charset="-122"/>
                <a:cs typeface="Calibri" panose="020F0502020204030204" pitchFamily="34" charset="0"/>
              </a:rPr>
              <a:t>         Schwierigkeiten, …</a:t>
            </a:r>
            <a:r>
              <a:rPr lang="de-DE" sz="2000" kern="100" dirty="0">
                <a:solidFill>
                  <a:srgbClr val="000000"/>
                </a:solidFill>
                <a:effectLst/>
                <a:latin typeface="+mn-lt"/>
                <a:ea typeface="SimSun" panose="02010600030101010101" pitchFamily="2" charset="-122"/>
                <a:cs typeface="Calibri" panose="020F0502020204030204" pitchFamily="34" charset="0"/>
              </a:rPr>
              <a:t> gerne ans Plenum.</a:t>
            </a:r>
            <a:endParaRPr lang="de-DE" sz="2000" dirty="0">
              <a:latin typeface="+mn-lt"/>
            </a:endParaRPr>
          </a:p>
        </p:txBody>
      </p:sp>
      <p:sp>
        <p:nvSpPr>
          <p:cNvPr id="3" name="Titel 2">
            <a:extLst>
              <a:ext uri="{FF2B5EF4-FFF2-40B4-BE49-F238E27FC236}">
                <a16:creationId xmlns:a16="http://schemas.microsoft.com/office/drawing/2014/main" id="{80AC12B1-111E-4A0E-9F2F-031FB71A6B8E}"/>
              </a:ext>
            </a:extLst>
          </p:cNvPr>
          <p:cNvSpPr>
            <a:spLocks noGrp="1"/>
          </p:cNvSpPr>
          <p:nvPr>
            <p:ph type="title"/>
          </p:nvPr>
        </p:nvSpPr>
        <p:spPr/>
        <p:txBody>
          <a:bodyPr>
            <a:normAutofit/>
          </a:bodyPr>
          <a:lstStyle/>
          <a:p>
            <a:r>
              <a:rPr lang="de-DE" sz="3600" dirty="0">
                <a:latin typeface="+mn-lt"/>
              </a:rPr>
              <a:t>Austausch</a:t>
            </a:r>
          </a:p>
        </p:txBody>
      </p:sp>
      <p:pic>
        <p:nvPicPr>
          <p:cNvPr id="4" name="Grafik 3">
            <a:extLst>
              <a:ext uri="{FF2B5EF4-FFF2-40B4-BE49-F238E27FC236}">
                <a16:creationId xmlns:a16="http://schemas.microsoft.com/office/drawing/2014/main" id="{76F31E01-129A-4D0A-B3F4-C542F81C1EF9}"/>
              </a:ext>
            </a:extLst>
          </p:cNvPr>
          <p:cNvPicPr>
            <a:picLocks noChangeAspect="1"/>
          </p:cNvPicPr>
          <p:nvPr/>
        </p:nvPicPr>
        <p:blipFill>
          <a:blip r:embed="rId2"/>
          <a:stretch>
            <a:fillRect/>
          </a:stretch>
        </p:blipFill>
        <p:spPr>
          <a:xfrm>
            <a:off x="5931066" y="307121"/>
            <a:ext cx="1774090" cy="1158340"/>
          </a:xfrm>
          <a:prstGeom prst="rect">
            <a:avLst/>
          </a:prstGeom>
        </p:spPr>
      </p:pic>
      <p:pic>
        <p:nvPicPr>
          <p:cNvPr id="5" name="Picture 8" descr="&quot;15 MINUTES ICON&quot; Stock image and royalty-free vector ...">
            <a:extLst>
              <a:ext uri="{FF2B5EF4-FFF2-40B4-BE49-F238E27FC236}">
                <a16:creationId xmlns:a16="http://schemas.microsoft.com/office/drawing/2014/main" id="{46F29E68-1F05-41C7-9C2C-B512D0A285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561" y="133461"/>
            <a:ext cx="1332000"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62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3E870F5-DA7D-4495-B9F5-1838DDC92A80}"/>
              </a:ext>
            </a:extLst>
          </p:cNvPr>
          <p:cNvSpPr>
            <a:spLocks noGrp="1"/>
          </p:cNvSpPr>
          <p:nvPr>
            <p:ph idx="1"/>
          </p:nvPr>
        </p:nvSpPr>
        <p:spPr>
          <a:xfrm>
            <a:off x="549640" y="1668828"/>
            <a:ext cx="8436097" cy="4012786"/>
          </a:xfrm>
        </p:spPr>
        <p:txBody>
          <a:bodyPr>
            <a:normAutofit fontScale="77500" lnSpcReduction="20000"/>
          </a:bodyPr>
          <a:lstStyle/>
          <a:p>
            <a:pPr marL="0" indent="0">
              <a:lnSpc>
                <a:spcPct val="107000"/>
              </a:lnSpc>
              <a:spcAft>
                <a:spcPts val="800"/>
              </a:spcAft>
              <a:buNone/>
            </a:pP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Die Entstehung des Lehrer-Echos</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de-DE" sz="3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Schulklassen mit herkömmlicher Platzanordnung (sog. "Omnibus"-Möblierung) sind Beiträge vorn sitzender Schüler weiter hinten oft nicht zu verstehen. Der Lehrer fungiert gleichsam als Verstärkerstation, indem er den jeweiligen Beitrag </a:t>
            </a:r>
            <a:r>
              <a:rPr lang="de-DE" sz="3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für alle hörbar </a:t>
            </a:r>
            <a:r>
              <a:rPr lang="de-DE" sz="3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macht. </a:t>
            </a:r>
          </a:p>
          <a:p>
            <a:pPr marL="0" lvl="0" indent="0">
              <a:lnSpc>
                <a:spcPct val="107000"/>
              </a:lnSpc>
              <a:spcAft>
                <a:spcPts val="800"/>
              </a:spcAft>
              <a:buSzPts val="1000"/>
              <a:buNone/>
              <a:tabLst>
                <a:tab pos="457200" algn="l"/>
              </a:tabLst>
            </a:pPr>
            <a:br>
              <a:rPr lang="de-DE" sz="3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3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 Lehrer möchte eine besonders </a:t>
            </a:r>
            <a:r>
              <a:rPr lang="de-DE" sz="3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wichtige Antwort verstärken</a:t>
            </a:r>
            <a:r>
              <a:rPr lang="de-DE" sz="3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und als bedeutsam markieren. </a:t>
            </a:r>
            <a:endParaRPr lang="de-DE" sz="3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99B8DAAA-DC3C-49BF-93F8-8B9C368444B4}"/>
              </a:ext>
            </a:extLst>
          </p:cNvPr>
          <p:cNvSpPr>
            <a:spLocks noGrp="1"/>
          </p:cNvSpPr>
          <p:nvPr>
            <p:ph type="title"/>
          </p:nvPr>
        </p:nvSpPr>
        <p:spPr/>
        <p:txBody>
          <a:bodyPr/>
          <a:lstStyle/>
          <a:p>
            <a:r>
              <a:rPr lang="de-DE" dirty="0"/>
              <a:t>Das Lehrerecho</a:t>
            </a:r>
          </a:p>
        </p:txBody>
      </p:sp>
      <p:sp>
        <p:nvSpPr>
          <p:cNvPr id="4" name="Bildplatzhalter 3">
            <a:extLst>
              <a:ext uri="{FF2B5EF4-FFF2-40B4-BE49-F238E27FC236}">
                <a16:creationId xmlns:a16="http://schemas.microsoft.com/office/drawing/2014/main" id="{5DD2E6AF-7B5F-4B2D-8E7F-47634366021B}"/>
              </a:ext>
            </a:extLst>
          </p:cNvPr>
          <p:cNvSpPr>
            <a:spLocks noGrp="1"/>
          </p:cNvSpPr>
          <p:nvPr>
            <p:ph type="pic" sz="quarter" idx="15"/>
          </p:nvPr>
        </p:nvSpPr>
        <p:spPr/>
        <p:txBody>
          <a:bodyPr/>
          <a:lstStyle/>
          <a:p>
            <a:endParaRPr lang="de-DE"/>
          </a:p>
        </p:txBody>
      </p:sp>
      <p:sp>
        <p:nvSpPr>
          <p:cNvPr id="5" name="Textfeld 4">
            <a:extLst>
              <a:ext uri="{FF2B5EF4-FFF2-40B4-BE49-F238E27FC236}">
                <a16:creationId xmlns:a16="http://schemas.microsoft.com/office/drawing/2014/main" id="{55523A8B-3DDE-4695-91DD-F6265C38FEB8}"/>
              </a:ext>
            </a:extLst>
          </p:cNvPr>
          <p:cNvSpPr txBox="1"/>
          <p:nvPr/>
        </p:nvSpPr>
        <p:spPr>
          <a:xfrm>
            <a:off x="360485" y="6339254"/>
            <a:ext cx="4879730" cy="369332"/>
          </a:xfrm>
          <a:prstGeom prst="rect">
            <a:avLst/>
          </a:prstGeom>
          <a:noFill/>
        </p:spPr>
        <p:txBody>
          <a:bodyPr wrap="square" rtlCol="0">
            <a:spAutoFit/>
          </a:bodyPr>
          <a:lstStyle/>
          <a:p>
            <a:endParaRPr lang="de-DE" dirty="0"/>
          </a:p>
        </p:txBody>
      </p:sp>
      <p:sp>
        <p:nvSpPr>
          <p:cNvPr id="6" name="Textfeld 5">
            <a:extLst>
              <a:ext uri="{FF2B5EF4-FFF2-40B4-BE49-F238E27FC236}">
                <a16:creationId xmlns:a16="http://schemas.microsoft.com/office/drawing/2014/main" id="{5D071511-4348-44A5-B324-0C3EC6E104DE}"/>
              </a:ext>
            </a:extLst>
          </p:cNvPr>
          <p:cNvSpPr txBox="1"/>
          <p:nvPr/>
        </p:nvSpPr>
        <p:spPr>
          <a:xfrm>
            <a:off x="360485" y="6339254"/>
            <a:ext cx="5433646" cy="538609"/>
          </a:xfrm>
          <a:prstGeom prst="rect">
            <a:avLst/>
          </a:prstGeom>
          <a:noFill/>
        </p:spPr>
        <p:txBody>
          <a:bodyPr wrap="square" rtlCol="0">
            <a:spAutoFit/>
          </a:bodyPr>
          <a:lstStyle/>
          <a:p>
            <a:r>
              <a:rPr lang="de-DE"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Erich E. </a:t>
            </a:r>
            <a:r>
              <a:rPr lang="de-DE"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Geiszler</a:t>
            </a:r>
            <a:r>
              <a:rPr lang="de-DE"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Analyse des Unterrichts, Bochum 1973, S. 270 f.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84567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3E870F5-DA7D-4495-B9F5-1838DDC92A80}"/>
              </a:ext>
            </a:extLst>
          </p:cNvPr>
          <p:cNvSpPr>
            <a:spLocks noGrp="1"/>
          </p:cNvSpPr>
          <p:nvPr>
            <p:ph idx="1"/>
          </p:nvPr>
        </p:nvSpPr>
        <p:spPr>
          <a:xfrm>
            <a:off x="470509" y="1941946"/>
            <a:ext cx="8436097" cy="4012786"/>
          </a:xfrm>
        </p:spPr>
        <p:txBody>
          <a:bodyPr>
            <a:normAutofit fontScale="40000" lnSpcReduction="20000"/>
          </a:bodyPr>
          <a:lstStyle/>
          <a:p>
            <a:pPr marL="0" indent="0">
              <a:lnSpc>
                <a:spcPct val="107000"/>
              </a:lnSpc>
              <a:spcAft>
                <a:spcPts val="800"/>
              </a:spcAft>
              <a:buNone/>
            </a:pP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Die ungünstigen Wirkungen des Lehrer-Echos</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Tx/>
              <a:buChar char="-"/>
              <a:tabLst>
                <a:tab pos="457200" algn="l"/>
              </a:tabLst>
            </a:pP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verkürzt den Spannungsbogen und die Wirkung eines weiterreichenden Impulses</a:t>
            </a:r>
          </a:p>
          <a:p>
            <a:pPr lvl="0">
              <a:lnSpc>
                <a:spcPct val="107000"/>
              </a:lnSpc>
              <a:spcAft>
                <a:spcPts val="800"/>
              </a:spcAft>
              <a:buSzPts val="1000"/>
              <a:buFontTx/>
              <a:buChar char="-"/>
              <a:tabLst>
                <a:tab pos="457200" algn="l"/>
              </a:tabLst>
            </a:pP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verringert Niveau und Reichweite eigener geistiger Arbeit der Schüler, weil Bestätigung und Korrektur vorgegeben werden</a:t>
            </a:r>
            <a:b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verkürzt den geistigen Aktionsradius der Schüler, weil sie nur noch von Frage zu Frage reagieren;</a:t>
            </a:r>
          </a:p>
          <a:p>
            <a:pPr lvl="0">
              <a:lnSpc>
                <a:spcPct val="107000"/>
              </a:lnSpc>
              <a:spcAft>
                <a:spcPts val="800"/>
              </a:spcAft>
              <a:buSzPts val="1000"/>
              <a:buFontTx/>
              <a:buChar char="-"/>
              <a:tabLst>
                <a:tab pos="457200" algn="l"/>
              </a:tabLst>
            </a:pP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unterbricht bei vielen Schülern die Kontinuität des Denkens </a:t>
            </a:r>
          </a:p>
          <a:p>
            <a:pPr lvl="0">
              <a:lnSpc>
                <a:spcPct val="107000"/>
              </a:lnSpc>
              <a:spcAft>
                <a:spcPts val="800"/>
              </a:spcAft>
              <a:buSzPts val="1000"/>
              <a:buFontTx/>
              <a:buChar char="-"/>
              <a:tabLst>
                <a:tab pos="457200" algn="l"/>
              </a:tabLst>
            </a:pP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begünstigt das Entstehen </a:t>
            </a:r>
            <a:r>
              <a:rPr lang="de-DE" sz="4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kurzschrittiger</a:t>
            </a: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Unterrichtsverläufe und zusätzlich ungünstig wirkendender Impulshäufungen.</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99B8DAAA-DC3C-49BF-93F8-8B9C368444B4}"/>
              </a:ext>
            </a:extLst>
          </p:cNvPr>
          <p:cNvSpPr>
            <a:spLocks noGrp="1"/>
          </p:cNvSpPr>
          <p:nvPr>
            <p:ph type="title"/>
          </p:nvPr>
        </p:nvSpPr>
        <p:spPr/>
        <p:txBody>
          <a:bodyPr/>
          <a:lstStyle/>
          <a:p>
            <a:r>
              <a:rPr lang="de-DE" dirty="0"/>
              <a:t>Das Lehrerecho</a:t>
            </a:r>
          </a:p>
        </p:txBody>
      </p:sp>
      <p:sp>
        <p:nvSpPr>
          <p:cNvPr id="4" name="Bildplatzhalter 3">
            <a:extLst>
              <a:ext uri="{FF2B5EF4-FFF2-40B4-BE49-F238E27FC236}">
                <a16:creationId xmlns:a16="http://schemas.microsoft.com/office/drawing/2014/main" id="{5DD2E6AF-7B5F-4B2D-8E7F-47634366021B}"/>
              </a:ext>
            </a:extLst>
          </p:cNvPr>
          <p:cNvSpPr>
            <a:spLocks noGrp="1"/>
          </p:cNvSpPr>
          <p:nvPr>
            <p:ph type="pic" sz="quarter" idx="15"/>
          </p:nvPr>
        </p:nvSpPr>
        <p:spPr/>
        <p:txBody>
          <a:bodyPr/>
          <a:lstStyle/>
          <a:p>
            <a:endParaRPr lang="de-DE"/>
          </a:p>
        </p:txBody>
      </p:sp>
      <p:sp>
        <p:nvSpPr>
          <p:cNvPr id="5" name="Textfeld 4">
            <a:extLst>
              <a:ext uri="{FF2B5EF4-FFF2-40B4-BE49-F238E27FC236}">
                <a16:creationId xmlns:a16="http://schemas.microsoft.com/office/drawing/2014/main" id="{55523A8B-3DDE-4695-91DD-F6265C38FEB8}"/>
              </a:ext>
            </a:extLst>
          </p:cNvPr>
          <p:cNvSpPr txBox="1"/>
          <p:nvPr/>
        </p:nvSpPr>
        <p:spPr>
          <a:xfrm>
            <a:off x="360485" y="6339254"/>
            <a:ext cx="4879730" cy="265457"/>
          </a:xfrm>
          <a:prstGeom prst="rect">
            <a:avLst/>
          </a:prstGeom>
          <a:noFill/>
        </p:spPr>
        <p:txBody>
          <a:bodyPr wrap="square" rtlCol="0">
            <a:spAutoFit/>
          </a:bodyPr>
          <a:lstStyle/>
          <a:p>
            <a:pPr>
              <a:lnSpc>
                <a:spcPct val="107000"/>
              </a:lnSpc>
              <a:spcAft>
                <a:spcPts val="800"/>
              </a:spcAft>
            </a:pPr>
            <a:r>
              <a:rPr lang="de-D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Erich E. </a:t>
            </a:r>
            <a:r>
              <a:rPr lang="de-DE"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Geiszler</a:t>
            </a:r>
            <a:r>
              <a:rPr lang="de-D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Analyse des Unterrichts, Bochum 1973, S. 270 f.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250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F9AD3D-25A0-20E5-A1B1-C9A262898F54}"/>
              </a:ext>
            </a:extLst>
          </p:cNvPr>
          <p:cNvSpPr>
            <a:spLocks noGrp="1"/>
          </p:cNvSpPr>
          <p:nvPr>
            <p:ph idx="1"/>
          </p:nvPr>
        </p:nvSpPr>
        <p:spPr>
          <a:xfrm>
            <a:off x="611188" y="2648866"/>
            <a:ext cx="7920000" cy="4012786"/>
          </a:xfrm>
        </p:spPr>
        <p:txBody>
          <a:bodyPr/>
          <a:lstStyle/>
          <a:p>
            <a:pPr marL="0" indent="0">
              <a:buNone/>
            </a:pPr>
            <a:r>
              <a:rPr lang="de-DE" dirty="0"/>
              <a:t>Checkliste: Sprache und Körpersprache im Handout S. 8</a:t>
            </a:r>
          </a:p>
        </p:txBody>
      </p:sp>
      <p:sp>
        <p:nvSpPr>
          <p:cNvPr id="3" name="Titel 2">
            <a:extLst>
              <a:ext uri="{FF2B5EF4-FFF2-40B4-BE49-F238E27FC236}">
                <a16:creationId xmlns:a16="http://schemas.microsoft.com/office/drawing/2014/main" id="{D91435CE-6D13-6810-8C7B-62C461985C90}"/>
              </a:ext>
            </a:extLst>
          </p:cNvPr>
          <p:cNvSpPr>
            <a:spLocks noGrp="1"/>
          </p:cNvSpPr>
          <p:nvPr>
            <p:ph type="title"/>
          </p:nvPr>
        </p:nvSpPr>
        <p:spPr>
          <a:xfrm>
            <a:off x="377312" y="196348"/>
            <a:ext cx="8387752" cy="1332000"/>
          </a:xfrm>
        </p:spPr>
        <p:txBody>
          <a:bodyPr>
            <a:normAutofit/>
          </a:bodyPr>
          <a:lstStyle/>
          <a:p>
            <a:r>
              <a:rPr lang="de-DE" sz="3200" dirty="0"/>
              <a:t>Beobachtungsaufgabe für nächsten Dienstag</a:t>
            </a:r>
          </a:p>
        </p:txBody>
      </p:sp>
      <p:sp>
        <p:nvSpPr>
          <p:cNvPr id="4" name="Bildplatzhalter 3">
            <a:extLst>
              <a:ext uri="{FF2B5EF4-FFF2-40B4-BE49-F238E27FC236}">
                <a16:creationId xmlns:a16="http://schemas.microsoft.com/office/drawing/2014/main" id="{7BFE7ED3-63C9-8A29-D530-8E633A1EF055}"/>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819661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DAAE25D-9118-48B5-BC6C-3B9E039E6065}"/>
              </a:ext>
            </a:extLst>
          </p:cNvPr>
          <p:cNvSpPr>
            <a:spLocks noGrp="1"/>
          </p:cNvSpPr>
          <p:nvPr>
            <p:ph idx="1"/>
          </p:nvPr>
        </p:nvSpPr>
        <p:spPr/>
        <p:txBody>
          <a:bodyPr/>
          <a:lstStyle/>
          <a:p>
            <a:pPr marL="0" indent="0">
              <a:buNone/>
            </a:pPr>
            <a:r>
              <a:rPr lang="de-DE" dirty="0"/>
              <a:t>Thema: </a:t>
            </a:r>
          </a:p>
          <a:p>
            <a:pPr marL="0" indent="0">
              <a:buNone/>
            </a:pPr>
            <a:endParaRPr lang="de-DE" dirty="0"/>
          </a:p>
          <a:p>
            <a:pPr marL="0" indent="0">
              <a:buNone/>
            </a:pPr>
            <a:r>
              <a:rPr lang="de-DE" dirty="0"/>
              <a:t>Modul am 7.12.</a:t>
            </a:r>
          </a:p>
        </p:txBody>
      </p:sp>
      <p:sp>
        <p:nvSpPr>
          <p:cNvPr id="3" name="Titel 2">
            <a:extLst>
              <a:ext uri="{FF2B5EF4-FFF2-40B4-BE49-F238E27FC236}">
                <a16:creationId xmlns:a16="http://schemas.microsoft.com/office/drawing/2014/main" id="{EE24B9C3-9614-44B2-9A82-D7049741D021}"/>
              </a:ext>
            </a:extLst>
          </p:cNvPr>
          <p:cNvSpPr>
            <a:spLocks noGrp="1"/>
          </p:cNvSpPr>
          <p:nvPr>
            <p:ph type="title"/>
          </p:nvPr>
        </p:nvSpPr>
        <p:spPr/>
        <p:txBody>
          <a:bodyPr/>
          <a:lstStyle/>
          <a:p>
            <a:r>
              <a:rPr lang="de-DE" dirty="0"/>
              <a:t>Wir müssen reden …</a:t>
            </a:r>
          </a:p>
        </p:txBody>
      </p:sp>
      <p:pic>
        <p:nvPicPr>
          <p:cNvPr id="6" name="Bildplatzhalter 5" descr="Feuerwerk Silhouette">
            <a:extLst>
              <a:ext uri="{FF2B5EF4-FFF2-40B4-BE49-F238E27FC236}">
                <a16:creationId xmlns:a16="http://schemas.microsoft.com/office/drawing/2014/main" id="{6F341D5C-1A76-EC5E-FF0E-0B33120F393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204" b="25204"/>
          <a:stretch>
            <a:fillRect/>
          </a:stretch>
        </p:blipFill>
        <p:spPr/>
      </p:pic>
    </p:spTree>
    <p:extLst>
      <p:ext uri="{BB962C8B-B14F-4D97-AF65-F5344CB8AC3E}">
        <p14:creationId xmlns:p14="http://schemas.microsoft.com/office/powerpoint/2010/main" val="269392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8440DDD-F0DB-471B-A599-256224FD26E3}"/>
              </a:ext>
            </a:extLst>
          </p:cNvPr>
          <p:cNvSpPr>
            <a:spLocks noGrp="1"/>
          </p:cNvSpPr>
          <p:nvPr>
            <p:ph idx="1"/>
          </p:nvPr>
        </p:nvSpPr>
        <p:spPr>
          <a:xfrm>
            <a:off x="660850" y="2449927"/>
            <a:ext cx="7920000" cy="4012786"/>
          </a:xfrm>
        </p:spPr>
        <p:txBody>
          <a:bodyPr/>
          <a:lstStyle/>
          <a:p>
            <a:pPr marL="0" indent="0">
              <a:buNone/>
            </a:pPr>
            <a:r>
              <a:rPr lang="de-DE" dirty="0"/>
              <a:t>Annika		Doris                  Mirco</a:t>
            </a:r>
          </a:p>
          <a:p>
            <a:pPr marL="0" indent="0">
              <a:buNone/>
            </a:pPr>
            <a:r>
              <a:rPr lang="de-DE" dirty="0"/>
              <a:t>Daniel                 Simon                Jana</a:t>
            </a:r>
          </a:p>
          <a:p>
            <a:pPr marL="0" indent="0">
              <a:buNone/>
            </a:pPr>
            <a:r>
              <a:rPr lang="de-DE" dirty="0"/>
              <a:t>Stefan                 Caroline             Niklas</a:t>
            </a:r>
          </a:p>
          <a:p>
            <a:pPr marL="0" indent="0">
              <a:buNone/>
            </a:pPr>
            <a:r>
              <a:rPr lang="de-DE" dirty="0"/>
              <a:t>                  </a:t>
            </a:r>
          </a:p>
          <a:p>
            <a:pPr marL="0" indent="0">
              <a:buNone/>
            </a:pPr>
            <a:endParaRPr lang="de-DE" dirty="0"/>
          </a:p>
          <a:p>
            <a:pPr marL="0" indent="0">
              <a:buNone/>
            </a:pPr>
            <a:endParaRPr lang="de-DE" dirty="0"/>
          </a:p>
        </p:txBody>
      </p:sp>
      <p:sp>
        <p:nvSpPr>
          <p:cNvPr id="3" name="Titel 2">
            <a:extLst>
              <a:ext uri="{FF2B5EF4-FFF2-40B4-BE49-F238E27FC236}">
                <a16:creationId xmlns:a16="http://schemas.microsoft.com/office/drawing/2014/main" id="{6A008415-EA63-42B2-9E5C-F457DD6067E9}"/>
              </a:ext>
            </a:extLst>
          </p:cNvPr>
          <p:cNvSpPr>
            <a:spLocks noGrp="1"/>
          </p:cNvSpPr>
          <p:nvPr>
            <p:ph type="title"/>
          </p:nvPr>
        </p:nvSpPr>
        <p:spPr/>
        <p:txBody>
          <a:bodyPr/>
          <a:lstStyle/>
          <a:p>
            <a:r>
              <a:rPr lang="de-DE" dirty="0"/>
              <a:t>Wer mit wem ?</a:t>
            </a:r>
          </a:p>
        </p:txBody>
      </p:sp>
      <p:sp>
        <p:nvSpPr>
          <p:cNvPr id="4" name="Bildplatzhalter 3">
            <a:extLst>
              <a:ext uri="{FF2B5EF4-FFF2-40B4-BE49-F238E27FC236}">
                <a16:creationId xmlns:a16="http://schemas.microsoft.com/office/drawing/2014/main" id="{0EE7B13F-61BC-4546-AA58-E05C7C9C1507}"/>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166330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26EA8C-0D7D-447F-A1D3-F06B1CA4DC83}"/>
              </a:ext>
            </a:extLst>
          </p:cNvPr>
          <p:cNvSpPr>
            <a:spLocks noGrp="1"/>
          </p:cNvSpPr>
          <p:nvPr>
            <p:ph idx="1"/>
          </p:nvPr>
        </p:nvSpPr>
        <p:spPr>
          <a:xfrm>
            <a:off x="711713" y="2071169"/>
            <a:ext cx="7920000" cy="4012786"/>
          </a:xfrm>
        </p:spPr>
        <p:txBody>
          <a:bodyPr>
            <a:normAutofit/>
          </a:bodyPr>
          <a:lstStyle/>
          <a:p>
            <a:r>
              <a:rPr lang="de-DE" dirty="0"/>
              <a:t>Berichtet von   einer                 Stunde </a:t>
            </a:r>
          </a:p>
          <a:p>
            <a:pPr marL="0" indent="0">
              <a:buNone/>
            </a:pPr>
            <a:endParaRPr lang="de-DE" dirty="0"/>
          </a:p>
          <a:p>
            <a:pPr marL="0" indent="0">
              <a:buNone/>
            </a:pPr>
            <a:r>
              <a:rPr lang="de-DE" dirty="0"/>
              <a:t>       und von  einer                       Stunde.</a:t>
            </a:r>
          </a:p>
          <a:p>
            <a:endParaRPr lang="de-DE" dirty="0"/>
          </a:p>
          <a:p>
            <a:r>
              <a:rPr lang="de-DE" dirty="0"/>
              <a:t>Versucht 5 Tipps für eine optimale Lehrersprache zu finden und notiert sie auf dem Whiteboard.</a:t>
            </a:r>
          </a:p>
        </p:txBody>
      </p:sp>
      <p:sp>
        <p:nvSpPr>
          <p:cNvPr id="3" name="Titel 2">
            <a:extLst>
              <a:ext uri="{FF2B5EF4-FFF2-40B4-BE49-F238E27FC236}">
                <a16:creationId xmlns:a16="http://schemas.microsoft.com/office/drawing/2014/main" id="{7D94B598-49DB-49AC-9103-80914ED784CF}"/>
              </a:ext>
            </a:extLst>
          </p:cNvPr>
          <p:cNvSpPr>
            <a:spLocks noGrp="1"/>
          </p:cNvSpPr>
          <p:nvPr>
            <p:ph type="title"/>
          </p:nvPr>
        </p:nvSpPr>
        <p:spPr/>
        <p:txBody>
          <a:bodyPr/>
          <a:lstStyle/>
          <a:p>
            <a:r>
              <a:rPr lang="de-DE" dirty="0"/>
              <a:t>Austausch</a:t>
            </a:r>
          </a:p>
        </p:txBody>
      </p:sp>
      <p:sp>
        <p:nvSpPr>
          <p:cNvPr id="4" name="Bildplatzhalter 3">
            <a:extLst>
              <a:ext uri="{FF2B5EF4-FFF2-40B4-BE49-F238E27FC236}">
                <a16:creationId xmlns:a16="http://schemas.microsoft.com/office/drawing/2014/main" id="{D1DD8406-051D-40CB-9BDC-BE3C2E15B1D2}"/>
              </a:ext>
            </a:extLst>
          </p:cNvPr>
          <p:cNvSpPr>
            <a:spLocks noGrp="1"/>
          </p:cNvSpPr>
          <p:nvPr>
            <p:ph type="pic" sz="quarter" idx="15"/>
          </p:nvPr>
        </p:nvSpPr>
        <p:spPr/>
        <p:txBody>
          <a:bodyPr/>
          <a:lstStyle/>
          <a:p>
            <a:endParaRPr lang="de-DE"/>
          </a:p>
        </p:txBody>
      </p:sp>
      <p:pic>
        <p:nvPicPr>
          <p:cNvPr id="5" name="Picture 7" descr="Quellbild anzeigen">
            <a:extLst>
              <a:ext uri="{FF2B5EF4-FFF2-40B4-BE49-F238E27FC236}">
                <a16:creationId xmlns:a16="http://schemas.microsoft.com/office/drawing/2014/main" id="{F545BC42-E863-4A6F-AFC2-E5F190DBB8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225" y="225425"/>
            <a:ext cx="1878488" cy="138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ern: 6 Zacken 5">
            <a:extLst>
              <a:ext uri="{FF2B5EF4-FFF2-40B4-BE49-F238E27FC236}">
                <a16:creationId xmlns:a16="http://schemas.microsoft.com/office/drawing/2014/main" id="{24A01B1F-60FF-3D99-7D76-A3D7BD401883}"/>
              </a:ext>
            </a:extLst>
          </p:cNvPr>
          <p:cNvSpPr/>
          <p:nvPr/>
        </p:nvSpPr>
        <p:spPr>
          <a:xfrm>
            <a:off x="4473482" y="1808377"/>
            <a:ext cx="1165225" cy="106008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Wolke 7">
            <a:extLst>
              <a:ext uri="{FF2B5EF4-FFF2-40B4-BE49-F238E27FC236}">
                <a16:creationId xmlns:a16="http://schemas.microsoft.com/office/drawing/2014/main" id="{2300C9C7-9C3E-02DF-852A-ECF365FFEA37}"/>
              </a:ext>
            </a:extLst>
          </p:cNvPr>
          <p:cNvSpPr/>
          <p:nvPr/>
        </p:nvSpPr>
        <p:spPr>
          <a:xfrm>
            <a:off x="4173070" y="2891086"/>
            <a:ext cx="1766047" cy="8695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2" descr="30 Minute Timer Images – Browse 3,645 Stock Photos, Vectors, and Video |  Adobe Stock">
            <a:extLst>
              <a:ext uri="{FF2B5EF4-FFF2-40B4-BE49-F238E27FC236}">
                <a16:creationId xmlns:a16="http://schemas.microsoft.com/office/drawing/2014/main" id="{E262BB3D-6A53-F828-3146-58293817A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201" y="0"/>
            <a:ext cx="1613755" cy="161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27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marL="0" indent="0">
              <a:lnSpc>
                <a:spcPct val="110000"/>
              </a:lnSpc>
              <a:buNone/>
            </a:pPr>
            <a:r>
              <a:rPr lang="de-DE" b="1" dirty="0">
                <a:latin typeface="+mn-lt"/>
              </a:rPr>
              <a:t>Kriterien für die Formulierung kognitiv aktivierender Gesprächsthemen:</a:t>
            </a:r>
          </a:p>
          <a:p>
            <a:pPr marL="0" indent="0">
              <a:lnSpc>
                <a:spcPct val="110000"/>
              </a:lnSpc>
              <a:buNone/>
            </a:pPr>
            <a:endParaRPr lang="de-DE" b="1" dirty="0">
              <a:latin typeface="+mn-lt"/>
            </a:endParaRPr>
          </a:p>
          <a:p>
            <a:pPr marL="0" indent="0">
              <a:lnSpc>
                <a:spcPct val="110000"/>
              </a:lnSpc>
              <a:buNone/>
            </a:pPr>
            <a:r>
              <a:rPr lang="de-DE" b="1" dirty="0">
                <a:latin typeface="+mn-lt"/>
              </a:rPr>
              <a:t>Das Thema bzw. die Fragestellung …</a:t>
            </a:r>
          </a:p>
          <a:p>
            <a:pPr>
              <a:lnSpc>
                <a:spcPct val="110000"/>
              </a:lnSpc>
            </a:pPr>
            <a:r>
              <a:rPr lang="de-DE" dirty="0">
                <a:latin typeface="+mn-lt"/>
              </a:rPr>
              <a:t>muss klar fokussieren: Wozu genau sollen sich die Schüler äußern?</a:t>
            </a:r>
          </a:p>
          <a:p>
            <a:pPr>
              <a:lnSpc>
                <a:spcPct val="110000"/>
              </a:lnSpc>
            </a:pPr>
            <a:r>
              <a:rPr lang="de-DE" dirty="0">
                <a:latin typeface="+mn-lt"/>
              </a:rPr>
              <a:t>muss offen genug sein, dass sich möglichst viele Schüler dazu äußern können.</a:t>
            </a:r>
          </a:p>
          <a:p>
            <a:pPr>
              <a:lnSpc>
                <a:spcPct val="110000"/>
              </a:lnSpc>
            </a:pPr>
            <a:r>
              <a:rPr lang="de-DE" dirty="0">
                <a:latin typeface="+mn-lt"/>
              </a:rPr>
              <a:t>muss so eindeutig und klar formuliert sein, dass „Nachbessern“ überflüssig ist.</a:t>
            </a:r>
          </a:p>
          <a:p>
            <a:pPr marL="0" indent="0">
              <a:lnSpc>
                <a:spcPct val="110000"/>
              </a:lnSpc>
              <a:buNone/>
            </a:pPr>
            <a:endParaRPr lang="de-DE" b="1" dirty="0">
              <a:latin typeface="+mn-lt"/>
            </a:endParaRPr>
          </a:p>
          <a:p>
            <a:pPr marL="0" indent="0">
              <a:lnSpc>
                <a:spcPct val="110000"/>
              </a:lnSpc>
              <a:buNone/>
            </a:pPr>
            <a:r>
              <a:rPr lang="de-DE" b="1" dirty="0">
                <a:solidFill>
                  <a:srgbClr val="FF0000"/>
                </a:solidFill>
                <a:latin typeface="+mn-lt"/>
              </a:rPr>
              <a:t>Tipp: </a:t>
            </a:r>
          </a:p>
          <a:p>
            <a:pPr marL="0" indent="0">
              <a:lnSpc>
                <a:spcPct val="110000"/>
              </a:lnSpc>
              <a:buNone/>
            </a:pPr>
            <a:r>
              <a:rPr lang="de-DE" b="1" dirty="0">
                <a:solidFill>
                  <a:srgbClr val="FF0000"/>
                </a:solidFill>
                <a:latin typeface="+mn-lt"/>
              </a:rPr>
              <a:t>Bei der Vorbereitung bereits überlegen, was man selbst als Lehrkraft dazu sagen könnte.</a:t>
            </a:r>
          </a:p>
        </p:txBody>
      </p:sp>
      <p:sp>
        <p:nvSpPr>
          <p:cNvPr id="3" name="Titel 2"/>
          <p:cNvSpPr>
            <a:spLocks noGrp="1"/>
          </p:cNvSpPr>
          <p:nvPr>
            <p:ph type="title"/>
          </p:nvPr>
        </p:nvSpPr>
        <p:spPr>
          <a:xfrm>
            <a:off x="612813" y="225425"/>
            <a:ext cx="8385272" cy="1332000"/>
          </a:xfrm>
        </p:spPr>
        <p:txBody>
          <a:bodyPr>
            <a:normAutofit/>
          </a:bodyPr>
          <a:lstStyle/>
          <a:p>
            <a:r>
              <a:rPr lang="de-DE" sz="3600" dirty="0">
                <a:latin typeface="+mn-lt"/>
              </a:rPr>
              <a:t>  Unterrichtsgespräche</a:t>
            </a:r>
          </a:p>
        </p:txBody>
      </p:sp>
    </p:spTree>
    <p:extLst>
      <p:ext uri="{BB962C8B-B14F-4D97-AF65-F5344CB8AC3E}">
        <p14:creationId xmlns:p14="http://schemas.microsoft.com/office/powerpoint/2010/main" val="3354354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5" name="Inhaltsplatzhalter 4">
            <a:extLst>
              <a:ext uri="{FF2B5EF4-FFF2-40B4-BE49-F238E27FC236}">
                <a16:creationId xmlns:a16="http://schemas.microsoft.com/office/drawing/2014/main" id="{9D39C749-5DED-4F6B-91A6-599989D3E7F9}"/>
              </a:ext>
            </a:extLst>
          </p:cNvPr>
          <p:cNvSpPr>
            <a:spLocks noGrp="1"/>
          </p:cNvSpPr>
          <p:nvPr>
            <p:ph idx="1"/>
          </p:nvPr>
        </p:nvSpPr>
        <p:spPr>
          <a:xfrm>
            <a:off x="612000" y="1932598"/>
            <a:ext cx="7920000" cy="4012786"/>
          </a:xfrm>
        </p:spPr>
        <p:txBody>
          <a:bodyPr/>
          <a:lstStyle/>
          <a:p>
            <a:pPr marL="0" indent="0">
              <a:buNone/>
            </a:pPr>
            <a:r>
              <a:rPr lang="de-DE" sz="2000" b="1" dirty="0">
                <a:latin typeface="+mn-lt"/>
              </a:rPr>
              <a:t>Weitere Tipps</a:t>
            </a:r>
          </a:p>
          <a:p>
            <a:pPr marL="0" indent="0">
              <a:buNone/>
            </a:pPr>
            <a:endParaRPr lang="de-DE" sz="1800" dirty="0">
              <a:latin typeface="+mn-lt"/>
            </a:endParaRPr>
          </a:p>
          <a:p>
            <a:r>
              <a:rPr lang="de-DE" sz="1800" dirty="0">
                <a:latin typeface="+mn-lt"/>
              </a:rPr>
              <a:t>keine </a:t>
            </a:r>
            <a:r>
              <a:rPr lang="de-DE" sz="1800" dirty="0" err="1">
                <a:latin typeface="+mn-lt"/>
              </a:rPr>
              <a:t>Einwortantworten</a:t>
            </a:r>
            <a:r>
              <a:rPr lang="de-DE" sz="1800" dirty="0">
                <a:latin typeface="+mn-lt"/>
              </a:rPr>
              <a:t> zulassen</a:t>
            </a:r>
          </a:p>
          <a:p>
            <a:r>
              <a:rPr lang="de-DE" sz="1800" dirty="0">
                <a:latin typeface="+mn-lt"/>
              </a:rPr>
              <a:t>Keine Fragen, die mit Ja oder Nein beantwortet werden können</a:t>
            </a:r>
          </a:p>
          <a:p>
            <a:r>
              <a:rPr lang="de-DE" sz="1800" dirty="0" err="1">
                <a:latin typeface="+mn-lt"/>
              </a:rPr>
              <a:t>SuS</a:t>
            </a:r>
            <a:r>
              <a:rPr lang="de-DE" sz="1800" dirty="0">
                <a:latin typeface="+mn-lt"/>
              </a:rPr>
              <a:t> sollen möglichst Antworten begründen</a:t>
            </a:r>
          </a:p>
          <a:p>
            <a:r>
              <a:rPr lang="de-DE" sz="1800" dirty="0">
                <a:latin typeface="+mn-lt"/>
              </a:rPr>
              <a:t>Arbeitsaufträge beginnen mit einem Operator</a:t>
            </a:r>
          </a:p>
          <a:p>
            <a:r>
              <a:rPr lang="de-DE" sz="1800" dirty="0">
                <a:latin typeface="+mn-lt"/>
              </a:rPr>
              <a:t>Bei Meldekette sollen sich die </a:t>
            </a:r>
            <a:r>
              <a:rPr lang="de-DE" sz="1800" dirty="0" err="1">
                <a:latin typeface="+mn-lt"/>
              </a:rPr>
              <a:t>SuS</a:t>
            </a:r>
            <a:r>
              <a:rPr lang="de-DE" sz="1800" dirty="0">
                <a:latin typeface="+mn-lt"/>
              </a:rPr>
              <a:t> ansehen</a:t>
            </a:r>
          </a:p>
          <a:p>
            <a:r>
              <a:rPr lang="de-DE" sz="1800" dirty="0">
                <a:latin typeface="+mn-lt"/>
              </a:rPr>
              <a:t>Eigenen Redeanteil reduzieren ( laut einer Studie 76% Redeanteil im Fach Mathe)</a:t>
            </a:r>
          </a:p>
          <a:p>
            <a:endParaRPr lang="de-DE" dirty="0"/>
          </a:p>
        </p:txBody>
      </p:sp>
      <p:sp>
        <p:nvSpPr>
          <p:cNvPr id="2" name="Textfeld 1">
            <a:extLst>
              <a:ext uri="{FF2B5EF4-FFF2-40B4-BE49-F238E27FC236}">
                <a16:creationId xmlns:a16="http://schemas.microsoft.com/office/drawing/2014/main" id="{ED8D1C15-3937-496B-BC70-8E84073D15EB}"/>
              </a:ext>
            </a:extLst>
          </p:cNvPr>
          <p:cNvSpPr txBox="1"/>
          <p:nvPr/>
        </p:nvSpPr>
        <p:spPr>
          <a:xfrm>
            <a:off x="738554" y="225425"/>
            <a:ext cx="7920000" cy="707886"/>
          </a:xfrm>
          <a:prstGeom prst="rect">
            <a:avLst/>
          </a:prstGeom>
          <a:noFill/>
        </p:spPr>
        <p:txBody>
          <a:bodyPr wrap="square" rtlCol="0">
            <a:spAutoFit/>
          </a:bodyPr>
          <a:lstStyle/>
          <a:p>
            <a:r>
              <a:rPr lang="de-DE" sz="4000" dirty="0"/>
              <a:t>Unterrichtsgespräch</a:t>
            </a:r>
          </a:p>
        </p:txBody>
      </p:sp>
    </p:spTree>
    <p:extLst>
      <p:ext uri="{BB962C8B-B14F-4D97-AF65-F5344CB8AC3E}">
        <p14:creationId xmlns:p14="http://schemas.microsoft.com/office/powerpoint/2010/main" val="4027373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77008" y="677373"/>
            <a:ext cx="9592408" cy="4012786"/>
          </a:xfrm>
        </p:spPr>
        <p:txBody>
          <a:bodyPr>
            <a:normAutofit/>
          </a:bodyPr>
          <a:lstStyle/>
          <a:p>
            <a:pPr marL="0" indent="0">
              <a:lnSpc>
                <a:spcPct val="120000"/>
              </a:lnSpc>
              <a:buNone/>
            </a:pPr>
            <a:endParaRPr lang="de-DE" sz="5100" b="1" dirty="0"/>
          </a:p>
          <a:p>
            <a:pPr>
              <a:lnSpc>
                <a:spcPct val="120000"/>
              </a:lnSpc>
            </a:pPr>
            <a:endParaRPr lang="de-DE" dirty="0"/>
          </a:p>
          <a:p>
            <a:pPr marL="0" indent="0">
              <a:lnSpc>
                <a:spcPct val="120000"/>
              </a:lnSpc>
              <a:buNone/>
            </a:pPr>
            <a:r>
              <a:rPr lang="de-DE" dirty="0"/>
              <a:t>                                   </a:t>
            </a:r>
            <a:r>
              <a:rPr lang="de-DE" sz="2400" dirty="0"/>
              <a:t>www.</a:t>
            </a:r>
            <a:r>
              <a:rPr lang="de-DE" sz="2400" dirty="0">
                <a:hlinkClick r:id="rId2"/>
              </a:rPr>
              <a:t>Guterunterricht/Unterrichtsgespraeche</a:t>
            </a:r>
            <a:r>
              <a:rPr lang="de-DE" sz="2400" dirty="0"/>
              <a:t> </a:t>
            </a:r>
            <a:br>
              <a:rPr lang="de-DE" sz="2400" dirty="0"/>
            </a:br>
            <a:r>
              <a:rPr lang="de-DE" sz="2400" dirty="0"/>
              <a:t>                                   </a:t>
            </a:r>
            <a:r>
              <a:rPr lang="de-DE" sz="2400" i="1" dirty="0"/>
              <a:t>(Die 2 Filme dauern insgesamt ca. 20 Minuten.)</a:t>
            </a:r>
          </a:p>
          <a:p>
            <a:pPr marL="0" indent="0">
              <a:lnSpc>
                <a:spcPct val="120000"/>
              </a:lnSpc>
              <a:buNone/>
            </a:pPr>
            <a:endParaRPr lang="de-DE" i="1" dirty="0"/>
          </a:p>
          <a:p>
            <a:pPr marL="0" indent="0">
              <a:lnSpc>
                <a:spcPct val="120000"/>
              </a:lnSpc>
              <a:buNone/>
            </a:pPr>
            <a:endParaRPr lang="de-DE" i="1" dirty="0"/>
          </a:p>
          <a:p>
            <a:pPr marL="0" indent="0">
              <a:lnSpc>
                <a:spcPct val="120000"/>
              </a:lnSpc>
              <a:buNone/>
            </a:pPr>
            <a:endParaRPr lang="de-DE" dirty="0"/>
          </a:p>
        </p:txBody>
      </p:sp>
      <p:sp>
        <p:nvSpPr>
          <p:cNvPr id="7" name="Textfeld 6">
            <a:extLst>
              <a:ext uri="{FF2B5EF4-FFF2-40B4-BE49-F238E27FC236}">
                <a16:creationId xmlns:a16="http://schemas.microsoft.com/office/drawing/2014/main" id="{333D1F52-A6B2-41E9-95BC-9137443C6608}"/>
              </a:ext>
            </a:extLst>
          </p:cNvPr>
          <p:cNvSpPr txBox="1"/>
          <p:nvPr/>
        </p:nvSpPr>
        <p:spPr>
          <a:xfrm>
            <a:off x="486383" y="354208"/>
            <a:ext cx="8346331" cy="646331"/>
          </a:xfrm>
          <a:prstGeom prst="rect">
            <a:avLst/>
          </a:prstGeom>
          <a:noFill/>
        </p:spPr>
        <p:txBody>
          <a:bodyPr wrap="square" rtlCol="0">
            <a:spAutoFit/>
          </a:bodyPr>
          <a:lstStyle/>
          <a:p>
            <a:r>
              <a:rPr lang="de-DE" sz="3600" dirty="0"/>
              <a:t>Zur Wiederholung:   Unterrichtsgespräche</a:t>
            </a:r>
          </a:p>
        </p:txBody>
      </p:sp>
      <p:pic>
        <p:nvPicPr>
          <p:cNvPr id="1028" name="Picture 4" descr="Obsessive Compulsive Film Disorder - Cartoon Film Reel - Free Transparent  PNG Download - PNGkey">
            <a:extLst>
              <a:ext uri="{FF2B5EF4-FFF2-40B4-BE49-F238E27FC236}">
                <a16:creationId xmlns:a16="http://schemas.microsoft.com/office/drawing/2014/main" id="{25E2D589-F2F2-408E-BEA4-CFFA4BFA80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62" y="2340001"/>
            <a:ext cx="1346876" cy="108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18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0" indent="0">
              <a:lnSpc>
                <a:spcPct val="120000"/>
              </a:lnSpc>
              <a:buNone/>
            </a:pPr>
            <a:r>
              <a:rPr lang="de-DE" sz="1600" b="1" dirty="0"/>
              <a:t>Sieben Schritte zu einem kognitiv aktivierenden Unterrichtsgespräch:</a:t>
            </a:r>
          </a:p>
          <a:p>
            <a:pPr marL="342900" indent="-342900">
              <a:lnSpc>
                <a:spcPct val="120000"/>
              </a:lnSpc>
              <a:buFont typeface="+mj-lt"/>
              <a:buAutoNum type="arabicPeriod"/>
            </a:pPr>
            <a:r>
              <a:rPr lang="de-DE" sz="1400" dirty="0"/>
              <a:t>Unterrichtsgespräch ankündigen, auf Regeln verweisen.</a:t>
            </a:r>
          </a:p>
          <a:p>
            <a:pPr marL="342900" indent="-342900">
              <a:lnSpc>
                <a:spcPct val="120000"/>
              </a:lnSpc>
              <a:buFont typeface="+mj-lt"/>
              <a:buAutoNum type="arabicPeriod"/>
            </a:pPr>
            <a:r>
              <a:rPr lang="de-DE" sz="1400" dirty="0"/>
              <a:t>Thema bzw. Fragestellung nennen (mündlich und schriftlich).</a:t>
            </a:r>
          </a:p>
          <a:p>
            <a:pPr marL="342900" indent="-342900">
              <a:lnSpc>
                <a:spcPct val="120000"/>
              </a:lnSpc>
              <a:buFont typeface="+mj-lt"/>
              <a:buAutoNum type="arabicPeriod"/>
            </a:pPr>
            <a:r>
              <a:rPr lang="de-DE" sz="1400" dirty="0"/>
              <a:t>Schülern Zeit geben, sich auf das Thema bzw. die Fragestellung vorzubereiten: Murmelphase.</a:t>
            </a:r>
          </a:p>
          <a:p>
            <a:pPr marL="342900" indent="-342900">
              <a:lnSpc>
                <a:spcPct val="120000"/>
              </a:lnSpc>
              <a:buFont typeface="+mj-lt"/>
              <a:buAutoNum type="arabicPeriod"/>
            </a:pPr>
            <a:r>
              <a:rPr lang="de-DE" sz="1400" dirty="0"/>
              <a:t>Beiträge der Schüler sammeln, Schüler können sich gegenseitig aufrufen („Meldekette“), Lehrkraft macht sich in dieser Phase nur Notizen.</a:t>
            </a:r>
          </a:p>
          <a:p>
            <a:pPr marL="342900" indent="-342900">
              <a:lnSpc>
                <a:spcPct val="120000"/>
              </a:lnSpc>
              <a:buFont typeface="+mj-lt"/>
              <a:buAutoNum type="arabicPeriod"/>
            </a:pPr>
            <a:r>
              <a:rPr lang="de-DE" sz="1400" dirty="0"/>
              <a:t>Lehrkraft fasst die Beiträge der Schüler zusammen: kurz, sachlich, dicht an den Äußerungen der Schüler.</a:t>
            </a:r>
          </a:p>
          <a:p>
            <a:pPr marL="342900" indent="-342900">
              <a:lnSpc>
                <a:spcPct val="120000"/>
              </a:lnSpc>
              <a:buFont typeface="+mj-lt"/>
              <a:buAutoNum type="arabicPeriod"/>
            </a:pPr>
            <a:r>
              <a:rPr lang="de-DE" sz="1400" dirty="0"/>
              <a:t>Auswertung der Beiträge: </a:t>
            </a:r>
            <a:r>
              <a:rPr lang="de-DE" sz="1400" i="1" dirty="0"/>
              <a:t>Gibt es noch Klärungsbedarf? </a:t>
            </a:r>
            <a:r>
              <a:rPr lang="de-DE" sz="1400" dirty="0"/>
              <a:t>Ergänzungen, berichtigen von Fehlern … Hier kann auch erneut bei Punkt 2 gestartet werden.</a:t>
            </a:r>
          </a:p>
          <a:p>
            <a:pPr marL="342900" indent="-342900">
              <a:lnSpc>
                <a:spcPct val="120000"/>
              </a:lnSpc>
              <a:buFont typeface="+mj-lt"/>
              <a:buAutoNum type="arabicPeriod"/>
            </a:pPr>
            <a:r>
              <a:rPr lang="de-DE" sz="1400" dirty="0"/>
              <a:t>Abschluss der Gesprächs: </a:t>
            </a:r>
            <a:r>
              <a:rPr lang="de-DE" sz="1400" i="1" dirty="0"/>
              <a:t>Was haben wir erfahren und geklärt? Wo stehen wir</a:t>
            </a:r>
            <a:r>
              <a:rPr lang="de-DE" sz="1600" i="1" dirty="0"/>
              <a:t>?</a:t>
            </a:r>
          </a:p>
        </p:txBody>
      </p:sp>
      <p:sp>
        <p:nvSpPr>
          <p:cNvPr id="3" name="Titel 2"/>
          <p:cNvSpPr>
            <a:spLocks noGrp="1"/>
          </p:cNvSpPr>
          <p:nvPr>
            <p:ph type="title"/>
          </p:nvPr>
        </p:nvSpPr>
        <p:spPr>
          <a:xfrm>
            <a:off x="369651" y="113841"/>
            <a:ext cx="9970881" cy="1332000"/>
          </a:xfrm>
        </p:spPr>
        <p:txBody>
          <a:bodyPr>
            <a:normAutofit/>
          </a:bodyPr>
          <a:lstStyle/>
          <a:p>
            <a:r>
              <a:rPr lang="de-DE" sz="3600" dirty="0">
                <a:latin typeface="+mn-lt"/>
              </a:rPr>
              <a:t>Kognitiv aktivierende Unterrichtsgespräche</a:t>
            </a:r>
          </a:p>
        </p:txBody>
      </p:sp>
    </p:spTree>
    <p:extLst>
      <p:ext uri="{BB962C8B-B14F-4D97-AF65-F5344CB8AC3E}">
        <p14:creationId xmlns:p14="http://schemas.microsoft.com/office/powerpoint/2010/main" val="360994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B554CB-FC39-0A9A-8A28-71C4D19A3590}"/>
              </a:ext>
            </a:extLst>
          </p:cNvPr>
          <p:cNvSpPr>
            <a:spLocks noGrp="1"/>
          </p:cNvSpPr>
          <p:nvPr>
            <p:ph idx="1"/>
          </p:nvPr>
        </p:nvSpPr>
        <p:spPr>
          <a:xfrm>
            <a:off x="616026" y="2449927"/>
            <a:ext cx="7920000" cy="4012786"/>
          </a:xfrm>
        </p:spPr>
        <p:txBody>
          <a:bodyPr/>
          <a:lstStyle/>
          <a:p>
            <a:pPr marL="0" indent="0">
              <a:buNone/>
            </a:pPr>
            <a:r>
              <a:rPr lang="de-DE" dirty="0"/>
              <a:t>Welche Methoden habt ihr noch ausprobiert?</a:t>
            </a:r>
          </a:p>
        </p:txBody>
      </p:sp>
      <p:sp>
        <p:nvSpPr>
          <p:cNvPr id="3" name="Titel 2">
            <a:extLst>
              <a:ext uri="{FF2B5EF4-FFF2-40B4-BE49-F238E27FC236}">
                <a16:creationId xmlns:a16="http://schemas.microsoft.com/office/drawing/2014/main" id="{BD28B2F8-DB49-2A69-EDD2-47027CA62D36}"/>
              </a:ext>
            </a:extLst>
          </p:cNvPr>
          <p:cNvSpPr>
            <a:spLocks noGrp="1"/>
          </p:cNvSpPr>
          <p:nvPr>
            <p:ph type="title"/>
          </p:nvPr>
        </p:nvSpPr>
        <p:spPr/>
        <p:txBody>
          <a:bodyPr/>
          <a:lstStyle/>
          <a:p>
            <a:r>
              <a:rPr lang="de-DE" dirty="0"/>
              <a:t>Methoden</a:t>
            </a:r>
          </a:p>
        </p:txBody>
      </p:sp>
      <p:sp>
        <p:nvSpPr>
          <p:cNvPr id="4" name="Bildplatzhalter 3">
            <a:extLst>
              <a:ext uri="{FF2B5EF4-FFF2-40B4-BE49-F238E27FC236}">
                <a16:creationId xmlns:a16="http://schemas.microsoft.com/office/drawing/2014/main" id="{B3C00748-6E9E-775F-B363-1C28E475918D}"/>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2293486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774159-B842-447E-B0CA-C7FCC12C688A}"/>
              </a:ext>
            </a:extLst>
          </p:cNvPr>
          <p:cNvSpPr>
            <a:spLocks noGrp="1"/>
          </p:cNvSpPr>
          <p:nvPr>
            <p:ph idx="1"/>
          </p:nvPr>
        </p:nvSpPr>
        <p:spPr/>
        <p:txBody>
          <a:bodyPr>
            <a:normAutofit lnSpcReduction="10000"/>
          </a:bodyPr>
          <a:lstStyle/>
          <a:p>
            <a:pPr marL="0" indent="0">
              <a:buNone/>
            </a:pPr>
            <a:r>
              <a:rPr lang="de-DE" dirty="0">
                <a:latin typeface="+mn-lt"/>
              </a:rPr>
              <a:t>Bitte folgende Formulierungen optimieren </a:t>
            </a:r>
          </a:p>
          <a:p>
            <a:r>
              <a:rPr lang="de-DE" dirty="0">
                <a:latin typeface="+mn-lt"/>
              </a:rPr>
              <a:t>Angemessen loben: </a:t>
            </a:r>
          </a:p>
          <a:p>
            <a:pPr marL="0" indent="0">
              <a:buNone/>
            </a:pPr>
            <a:r>
              <a:rPr lang="de-DE" sz="1800" i="1" dirty="0">
                <a:latin typeface="+mn-lt"/>
              </a:rPr>
              <a:t>„Dein Aufsatz, Johannes ist eine glatte 2.“</a:t>
            </a:r>
          </a:p>
          <a:p>
            <a:r>
              <a:rPr lang="de-DE" dirty="0">
                <a:latin typeface="+mn-lt"/>
              </a:rPr>
              <a:t>Wertschätzend kritisieren:</a:t>
            </a:r>
          </a:p>
          <a:p>
            <a:pPr marL="0" indent="0">
              <a:buNone/>
            </a:pPr>
            <a:r>
              <a:rPr lang="de-DE" sz="1800" i="1" dirty="0">
                <a:latin typeface="+mn-lt"/>
              </a:rPr>
              <a:t>„ Matthias, noch gerade eine 5!“ </a:t>
            </a:r>
          </a:p>
          <a:p>
            <a:pPr marL="0" indent="0">
              <a:buNone/>
            </a:pPr>
            <a:r>
              <a:rPr lang="de-DE" sz="1800" i="1" dirty="0">
                <a:latin typeface="+mn-lt"/>
              </a:rPr>
              <a:t>„ Du strengst dich zu wenig an, Rebecca. Das ist das Ergebnis.“</a:t>
            </a:r>
          </a:p>
          <a:p>
            <a:r>
              <a:rPr lang="de-DE" dirty="0">
                <a:latin typeface="+mn-lt"/>
              </a:rPr>
              <a:t>Positiv formulieren</a:t>
            </a:r>
          </a:p>
          <a:p>
            <a:pPr marL="0" indent="0">
              <a:buNone/>
            </a:pPr>
            <a:r>
              <a:rPr lang="de-DE" sz="1800" i="1" dirty="0">
                <a:latin typeface="+mn-lt"/>
              </a:rPr>
              <a:t>„Macht bloß keine Fehler.“</a:t>
            </a:r>
          </a:p>
          <a:p>
            <a:pPr marL="0" indent="0">
              <a:buNone/>
            </a:pPr>
            <a:r>
              <a:rPr lang="de-DE" sz="1800" i="1" dirty="0">
                <a:latin typeface="+mn-lt"/>
              </a:rPr>
              <a:t>„Hab keine Angst.“</a:t>
            </a:r>
          </a:p>
          <a:p>
            <a:pPr marL="0" indent="0">
              <a:buNone/>
            </a:pPr>
            <a:r>
              <a:rPr lang="de-DE" sz="1800" i="1" dirty="0">
                <a:latin typeface="+mn-lt"/>
              </a:rPr>
              <a:t>„Sei nicht unpünktlich.“</a:t>
            </a:r>
          </a:p>
          <a:p>
            <a:endParaRPr lang="de-DE" dirty="0"/>
          </a:p>
        </p:txBody>
      </p:sp>
      <p:sp>
        <p:nvSpPr>
          <p:cNvPr id="3" name="Titel 2">
            <a:extLst>
              <a:ext uri="{FF2B5EF4-FFF2-40B4-BE49-F238E27FC236}">
                <a16:creationId xmlns:a16="http://schemas.microsoft.com/office/drawing/2014/main" id="{46478D40-526E-49E7-A513-31C6ECE72EF6}"/>
              </a:ext>
            </a:extLst>
          </p:cNvPr>
          <p:cNvSpPr>
            <a:spLocks noGrp="1"/>
          </p:cNvSpPr>
          <p:nvPr>
            <p:ph type="title"/>
          </p:nvPr>
        </p:nvSpPr>
        <p:spPr/>
        <p:txBody>
          <a:bodyPr/>
          <a:lstStyle/>
          <a:p>
            <a:r>
              <a:rPr lang="de-DE" dirty="0"/>
              <a:t>Erfolgreich kommunizieren</a:t>
            </a:r>
          </a:p>
        </p:txBody>
      </p:sp>
      <p:sp>
        <p:nvSpPr>
          <p:cNvPr id="4" name="Bildplatzhalter 3">
            <a:extLst>
              <a:ext uri="{FF2B5EF4-FFF2-40B4-BE49-F238E27FC236}">
                <a16:creationId xmlns:a16="http://schemas.microsoft.com/office/drawing/2014/main" id="{AFEEB262-0461-4348-A9B9-31586CCE8717}"/>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4102915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37786" y="22542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endParaRPr lang="de-DE" sz="3000" b="1" kern="0" dirty="0">
              <a:solidFill>
                <a:sysClr val="windowText" lastClr="000000"/>
              </a:solidFill>
            </a:endParaRPr>
          </a:p>
        </p:txBody>
      </p:sp>
      <p:sp>
        <p:nvSpPr>
          <p:cNvPr id="5" name="Inhaltsplatzhalter 4">
            <a:extLst>
              <a:ext uri="{FF2B5EF4-FFF2-40B4-BE49-F238E27FC236}">
                <a16:creationId xmlns:a16="http://schemas.microsoft.com/office/drawing/2014/main" id="{9D39C749-5DED-4F6B-91A6-599989D3E7F9}"/>
              </a:ext>
            </a:extLst>
          </p:cNvPr>
          <p:cNvSpPr>
            <a:spLocks noGrp="1"/>
          </p:cNvSpPr>
          <p:nvPr>
            <p:ph idx="1"/>
          </p:nvPr>
        </p:nvSpPr>
        <p:spPr>
          <a:xfrm>
            <a:off x="680893" y="2161002"/>
            <a:ext cx="7920000" cy="4012786"/>
          </a:xfrm>
        </p:spPr>
        <p:txBody>
          <a:bodyPr>
            <a:normAutofit/>
          </a:bodyPr>
          <a:lstStyle/>
          <a:p>
            <a:r>
              <a:rPr lang="de-DE" sz="2000" dirty="0">
                <a:latin typeface="+mn-lt"/>
              </a:rPr>
              <a:t>Blickkontakt halten</a:t>
            </a:r>
          </a:p>
          <a:p>
            <a:r>
              <a:rPr lang="de-DE" sz="2000" dirty="0">
                <a:latin typeface="+mn-lt"/>
              </a:rPr>
              <a:t>Lehrersprache ist etwas langsamer als die natürliche Sprache</a:t>
            </a:r>
          </a:p>
          <a:p>
            <a:r>
              <a:rPr lang="de-DE" sz="2000" dirty="0">
                <a:latin typeface="+mn-lt"/>
              </a:rPr>
              <a:t>Sprechtempo, Lautstärke immer mal variieren</a:t>
            </a:r>
          </a:p>
          <a:p>
            <a:r>
              <a:rPr lang="de-DE" sz="2000" dirty="0">
                <a:latin typeface="+mn-lt"/>
              </a:rPr>
              <a:t>Fragen, Arbeitsanweisungen, Impulse vorher überlegen</a:t>
            </a:r>
          </a:p>
          <a:p>
            <a:r>
              <a:rPr lang="de-DE" sz="2000" dirty="0">
                <a:latin typeface="+mn-lt"/>
              </a:rPr>
              <a:t>Während der GA-Phasen auch mal still sein</a:t>
            </a:r>
          </a:p>
          <a:p>
            <a:r>
              <a:rPr lang="de-DE" sz="2000" dirty="0">
                <a:latin typeface="+mn-lt"/>
              </a:rPr>
              <a:t>Das Endes einer Arbeitsphase leise ankündigen</a:t>
            </a:r>
          </a:p>
          <a:p>
            <a:r>
              <a:rPr lang="de-DE" sz="2000" dirty="0">
                <a:latin typeface="+mn-lt"/>
              </a:rPr>
              <a:t>Bauchatmung gibt der Stimme mehr Ruhe</a:t>
            </a:r>
          </a:p>
          <a:p>
            <a:r>
              <a:rPr lang="de-DE" sz="2000" dirty="0">
                <a:latin typeface="+mn-lt"/>
              </a:rPr>
              <a:t>Kurze und vollständige Sätze</a:t>
            </a:r>
          </a:p>
          <a:p>
            <a:endParaRPr lang="de-DE" sz="2000" dirty="0">
              <a:latin typeface="+mn-lt"/>
            </a:endParaRPr>
          </a:p>
        </p:txBody>
      </p:sp>
      <p:sp>
        <p:nvSpPr>
          <p:cNvPr id="2" name="Textfeld 1">
            <a:extLst>
              <a:ext uri="{FF2B5EF4-FFF2-40B4-BE49-F238E27FC236}">
                <a16:creationId xmlns:a16="http://schemas.microsoft.com/office/drawing/2014/main" id="{ED8D1C15-3937-496B-BC70-8E84073D15EB}"/>
              </a:ext>
            </a:extLst>
          </p:cNvPr>
          <p:cNvSpPr txBox="1"/>
          <p:nvPr/>
        </p:nvSpPr>
        <p:spPr>
          <a:xfrm>
            <a:off x="738554" y="225425"/>
            <a:ext cx="6831623" cy="707886"/>
          </a:xfrm>
          <a:prstGeom prst="rect">
            <a:avLst/>
          </a:prstGeom>
          <a:noFill/>
        </p:spPr>
        <p:txBody>
          <a:bodyPr wrap="square" rtlCol="0">
            <a:spAutoFit/>
          </a:bodyPr>
          <a:lstStyle/>
          <a:p>
            <a:r>
              <a:rPr lang="de-DE" sz="4000" dirty="0"/>
              <a:t>Lehrersprache allgemein</a:t>
            </a:r>
          </a:p>
        </p:txBody>
      </p:sp>
      <p:sp>
        <p:nvSpPr>
          <p:cNvPr id="3" name="Textfeld 2">
            <a:extLst>
              <a:ext uri="{FF2B5EF4-FFF2-40B4-BE49-F238E27FC236}">
                <a16:creationId xmlns:a16="http://schemas.microsoft.com/office/drawing/2014/main" id="{DD329EE0-FF9C-44BC-AB40-8E0D03488450}"/>
              </a:ext>
            </a:extLst>
          </p:cNvPr>
          <p:cNvSpPr txBox="1"/>
          <p:nvPr/>
        </p:nvSpPr>
        <p:spPr>
          <a:xfrm>
            <a:off x="571500" y="6260123"/>
            <a:ext cx="5064369" cy="261610"/>
          </a:xfrm>
          <a:prstGeom prst="rect">
            <a:avLst/>
          </a:prstGeom>
          <a:noFill/>
        </p:spPr>
        <p:txBody>
          <a:bodyPr wrap="square" rtlCol="0">
            <a:spAutoFit/>
          </a:bodyPr>
          <a:lstStyle/>
          <a:p>
            <a:r>
              <a:rPr lang="de-DE" sz="1100" dirty="0"/>
              <a:t>vgl. Marc </a:t>
            </a:r>
            <a:r>
              <a:rPr lang="de-DE" sz="1100" dirty="0" err="1"/>
              <a:t>Böhmann</a:t>
            </a:r>
            <a:r>
              <a:rPr lang="de-DE" sz="1100" dirty="0"/>
              <a:t>: Das Quereinsteigerbuch. S. 157 ff.</a:t>
            </a:r>
          </a:p>
        </p:txBody>
      </p:sp>
    </p:spTree>
    <p:extLst>
      <p:ext uri="{BB962C8B-B14F-4D97-AF65-F5344CB8AC3E}">
        <p14:creationId xmlns:p14="http://schemas.microsoft.com/office/powerpoint/2010/main" val="1711596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3E870F5-DA7D-4495-B9F5-1838DDC92A80}"/>
              </a:ext>
            </a:extLst>
          </p:cNvPr>
          <p:cNvSpPr>
            <a:spLocks noGrp="1"/>
          </p:cNvSpPr>
          <p:nvPr>
            <p:ph idx="1"/>
          </p:nvPr>
        </p:nvSpPr>
        <p:spPr>
          <a:xfrm>
            <a:off x="549640" y="1941946"/>
            <a:ext cx="8436097" cy="4012786"/>
          </a:xfrm>
        </p:spPr>
        <p:txBody>
          <a:bodyPr>
            <a:normAutofit fontScale="40000" lnSpcReduction="20000"/>
          </a:bodyPr>
          <a:lstStyle/>
          <a:p>
            <a:pPr marL="0" indent="0">
              <a:lnSpc>
                <a:spcPct val="107000"/>
              </a:lnSpc>
              <a:spcAft>
                <a:spcPts val="800"/>
              </a:spcAft>
              <a:buNone/>
            </a:pP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Möglichkeiten zur Vermeidung des Lehrer-Echos</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 nur wenige oder gar keine Fragen stellen</a:t>
            </a: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Ein Unterrichtsgespräch, das diesen </a:t>
            </a:r>
            <a:b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Namen verdient, besteht aus </a:t>
            </a: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Beiträgen</a:t>
            </a: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der Beteiligten, nicht aus Fragen des</a:t>
            </a:r>
            <a:b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Lehrenden und Antworten der Schüler. Gesprächsbeiträge regen jedoch – im </a:t>
            </a:r>
            <a:b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Gegensatz zu Antworten auf Fragen - nicht zur echoförmigen Wiederholung an.</a:t>
            </a:r>
          </a:p>
          <a:p>
            <a:pPr marL="0" indent="0">
              <a:lnSpc>
                <a:spcPct val="107000"/>
              </a:lnSpc>
              <a:spcAft>
                <a:spcPts val="800"/>
              </a:spcAft>
              <a:buNone/>
            </a:pP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 Bewusste Vermeidung von Wiederholungen – stattdessen</a:t>
            </a:r>
          </a:p>
          <a:p>
            <a:pPr marL="0" indent="0">
              <a:lnSpc>
                <a:spcPct val="107000"/>
              </a:lnSpc>
              <a:spcAft>
                <a:spcPts val="800"/>
              </a:spcAft>
              <a:buNone/>
            </a:pP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für eine optimale Sitzordnung sorgen</a:t>
            </a:r>
            <a:b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4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Schüler bitten, seine Aussage deutlich zu wiederholen</a:t>
            </a:r>
            <a:b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de-DE" sz="4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sich bei den anderen Schülern vergewissern, ob sie einen Beitrag verstanden</a:t>
            </a:r>
            <a:b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haben.</a:t>
            </a:r>
            <a:endPar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
        <p:nvSpPr>
          <p:cNvPr id="3" name="Titel 2">
            <a:extLst>
              <a:ext uri="{FF2B5EF4-FFF2-40B4-BE49-F238E27FC236}">
                <a16:creationId xmlns:a16="http://schemas.microsoft.com/office/drawing/2014/main" id="{99B8DAAA-DC3C-49BF-93F8-8B9C368444B4}"/>
              </a:ext>
            </a:extLst>
          </p:cNvPr>
          <p:cNvSpPr>
            <a:spLocks noGrp="1"/>
          </p:cNvSpPr>
          <p:nvPr>
            <p:ph type="title"/>
          </p:nvPr>
        </p:nvSpPr>
        <p:spPr/>
        <p:txBody>
          <a:bodyPr/>
          <a:lstStyle/>
          <a:p>
            <a:r>
              <a:rPr lang="de-DE" dirty="0"/>
              <a:t>Das Lehrerecho</a:t>
            </a:r>
          </a:p>
        </p:txBody>
      </p:sp>
      <p:sp>
        <p:nvSpPr>
          <p:cNvPr id="4" name="Bildplatzhalter 3">
            <a:extLst>
              <a:ext uri="{FF2B5EF4-FFF2-40B4-BE49-F238E27FC236}">
                <a16:creationId xmlns:a16="http://schemas.microsoft.com/office/drawing/2014/main" id="{5DD2E6AF-7B5F-4B2D-8E7F-47634366021B}"/>
              </a:ext>
            </a:extLst>
          </p:cNvPr>
          <p:cNvSpPr>
            <a:spLocks noGrp="1"/>
          </p:cNvSpPr>
          <p:nvPr>
            <p:ph type="pic" sz="quarter" idx="15"/>
          </p:nvPr>
        </p:nvSpPr>
        <p:spPr/>
        <p:txBody>
          <a:bodyPr/>
          <a:lstStyle/>
          <a:p>
            <a:endParaRPr lang="de-DE"/>
          </a:p>
        </p:txBody>
      </p:sp>
      <p:sp>
        <p:nvSpPr>
          <p:cNvPr id="5" name="Textfeld 4">
            <a:extLst>
              <a:ext uri="{FF2B5EF4-FFF2-40B4-BE49-F238E27FC236}">
                <a16:creationId xmlns:a16="http://schemas.microsoft.com/office/drawing/2014/main" id="{55523A8B-3DDE-4695-91DD-F6265C38FEB8}"/>
              </a:ext>
            </a:extLst>
          </p:cNvPr>
          <p:cNvSpPr txBox="1"/>
          <p:nvPr/>
        </p:nvSpPr>
        <p:spPr>
          <a:xfrm>
            <a:off x="360485" y="6339254"/>
            <a:ext cx="4879730" cy="265457"/>
          </a:xfrm>
          <a:prstGeom prst="rect">
            <a:avLst/>
          </a:prstGeom>
          <a:noFill/>
        </p:spPr>
        <p:txBody>
          <a:bodyPr wrap="square" rtlCol="0">
            <a:spAutoFit/>
          </a:bodyPr>
          <a:lstStyle/>
          <a:p>
            <a:pPr>
              <a:lnSpc>
                <a:spcPct val="107000"/>
              </a:lnSpc>
              <a:spcAft>
                <a:spcPts val="800"/>
              </a:spcAft>
            </a:pPr>
            <a:r>
              <a:rPr lang="de-D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Erich E. </a:t>
            </a:r>
            <a:r>
              <a:rPr lang="de-DE"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Geiszler</a:t>
            </a:r>
            <a:r>
              <a:rPr lang="de-D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Analyse des Unterrichts, Bochum 1973, S. 270 f.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3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A77C6A6D-34F7-C04F-15E2-AF5DA1ABA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390" y="1434595"/>
            <a:ext cx="5751448" cy="4739193"/>
          </a:xfrm>
        </p:spPr>
      </p:pic>
      <p:sp>
        <p:nvSpPr>
          <p:cNvPr id="3" name="Titel 2">
            <a:extLst>
              <a:ext uri="{FF2B5EF4-FFF2-40B4-BE49-F238E27FC236}">
                <a16:creationId xmlns:a16="http://schemas.microsoft.com/office/drawing/2014/main" id="{3016544A-7ED8-3E5E-9408-97C075D06A87}"/>
              </a:ext>
            </a:extLst>
          </p:cNvPr>
          <p:cNvSpPr>
            <a:spLocks noGrp="1"/>
          </p:cNvSpPr>
          <p:nvPr>
            <p:ph type="title"/>
          </p:nvPr>
        </p:nvSpPr>
        <p:spPr>
          <a:xfrm>
            <a:off x="612812" y="225425"/>
            <a:ext cx="8531187" cy="1332000"/>
          </a:xfrm>
        </p:spPr>
        <p:txBody>
          <a:bodyPr>
            <a:normAutofit/>
          </a:bodyPr>
          <a:lstStyle/>
          <a:p>
            <a:r>
              <a:rPr lang="de-DE" sz="3600" dirty="0"/>
              <a:t>Kommunikation in Schule und Unterricht</a:t>
            </a:r>
          </a:p>
        </p:txBody>
      </p:sp>
      <p:sp>
        <p:nvSpPr>
          <p:cNvPr id="4" name="Bildplatzhalter 3">
            <a:extLst>
              <a:ext uri="{FF2B5EF4-FFF2-40B4-BE49-F238E27FC236}">
                <a16:creationId xmlns:a16="http://schemas.microsoft.com/office/drawing/2014/main" id="{456497EC-3A6E-C1E7-FA40-96F991F291EB}"/>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83585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5260" y="2344771"/>
            <a:ext cx="8893480" cy="3927594"/>
          </a:xfrm>
        </p:spPr>
        <p:txBody>
          <a:bodyPr>
            <a:normAutofit/>
          </a:bodyPr>
          <a:lstStyle/>
          <a:p>
            <a:pPr marL="457200" indent="-457200" algn="just">
              <a:lnSpc>
                <a:spcPct val="150000"/>
              </a:lnSpc>
              <a:spcBef>
                <a:spcPts val="0"/>
              </a:spcBef>
              <a:buAutoNum type="arabicParenR"/>
              <a:defRPr/>
            </a:pPr>
            <a:r>
              <a:rPr lang="de-DE" sz="2000" b="1" dirty="0">
                <a:latin typeface="+mn-lt"/>
              </a:rPr>
              <a:t>Wie hoch ist der Anteil nonverbaler Signale an der Wirkung der kommunikativen Signale. (%)</a:t>
            </a:r>
          </a:p>
          <a:p>
            <a:pPr marL="0" indent="0" algn="just">
              <a:lnSpc>
                <a:spcPct val="150000"/>
              </a:lnSpc>
              <a:spcBef>
                <a:spcPts val="0"/>
              </a:spcBef>
              <a:buNone/>
              <a:defRPr/>
            </a:pPr>
            <a:r>
              <a:rPr lang="de-DE" sz="2000" b="1" dirty="0">
                <a:latin typeface="+mn-lt"/>
              </a:rPr>
              <a:t> </a:t>
            </a:r>
          </a:p>
          <a:p>
            <a:pPr marL="0" indent="0" algn="just">
              <a:lnSpc>
                <a:spcPct val="150000"/>
              </a:lnSpc>
              <a:spcBef>
                <a:spcPts val="0"/>
              </a:spcBef>
              <a:buNone/>
              <a:defRPr/>
            </a:pPr>
            <a:r>
              <a:rPr lang="de-DE" sz="2000" b="1" dirty="0">
                <a:latin typeface="+mn-lt"/>
              </a:rPr>
              <a:t>2)   Wie hoch ist der durchschnittliche Redeanteil eines Schülers im Unterricht?</a:t>
            </a:r>
            <a:br>
              <a:rPr lang="de-DE" sz="2000" b="1" dirty="0">
                <a:latin typeface="+mn-lt"/>
              </a:rPr>
            </a:br>
            <a:r>
              <a:rPr lang="de-DE" sz="2000" b="1" dirty="0">
                <a:latin typeface="+mn-lt"/>
              </a:rPr>
              <a:t>        ( Zeitangabe)</a:t>
            </a:r>
          </a:p>
          <a:p>
            <a:pPr marL="0" indent="0" algn="just">
              <a:lnSpc>
                <a:spcPct val="150000"/>
              </a:lnSpc>
              <a:spcBef>
                <a:spcPts val="0"/>
              </a:spcBef>
              <a:buNone/>
              <a:defRPr/>
            </a:pPr>
            <a:r>
              <a:rPr lang="de-DE" sz="2000" b="1" dirty="0">
                <a:latin typeface="+mn-lt"/>
              </a:rPr>
              <a:t>3)    Wie viele Fragen stellt ein Lehrer im Durchschnitt in einer Stunde? (Zahl)</a:t>
            </a:r>
            <a:endParaRPr lang="de-DE" sz="2000" dirty="0">
              <a:latin typeface="+mn-lt"/>
            </a:endParaRPr>
          </a:p>
        </p:txBody>
      </p:sp>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163178" y="585635"/>
            <a:ext cx="9006214" cy="775114"/>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r>
              <a:rPr lang="de-DE" sz="6400" b="1" kern="0" dirty="0">
                <a:solidFill>
                  <a:sysClr val="windowText" lastClr="000000"/>
                </a:solidFill>
              </a:rPr>
              <a:t>Ein Quiz</a:t>
            </a:r>
          </a:p>
          <a:p>
            <a:pPr marL="0" lvl="1" algn="l" rtl="0">
              <a:lnSpc>
                <a:spcPct val="90000"/>
              </a:lnSpc>
              <a:spcBef>
                <a:spcPct val="0"/>
              </a:spcBef>
            </a:pPr>
            <a:endParaRPr lang="de-DE" sz="3000" b="1" kern="0" dirty="0">
              <a:solidFill>
                <a:sysClr val="windowText" lastClr="000000"/>
              </a:solidFill>
            </a:endParaRPr>
          </a:p>
          <a:p>
            <a:pPr marL="0" lvl="1" algn="l" rtl="0">
              <a:lnSpc>
                <a:spcPct val="90000"/>
              </a:lnSpc>
              <a:spcBef>
                <a:spcPct val="0"/>
              </a:spcBef>
            </a:pPr>
            <a:r>
              <a:rPr lang="de-DE" sz="3000" b="1" kern="0" dirty="0">
                <a:solidFill>
                  <a:sysClr val="windowText" lastClr="000000"/>
                </a:solidFill>
              </a:rPr>
              <a:t>Bitte die Antworten in den Chat schreiben</a:t>
            </a:r>
          </a:p>
        </p:txBody>
      </p:sp>
    </p:spTree>
    <p:extLst>
      <p:ext uri="{BB962C8B-B14F-4D97-AF65-F5344CB8AC3E}">
        <p14:creationId xmlns:p14="http://schemas.microsoft.com/office/powerpoint/2010/main" val="284809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5260" y="2344771"/>
            <a:ext cx="8893480" cy="3927594"/>
          </a:xfrm>
        </p:spPr>
        <p:txBody>
          <a:bodyPr>
            <a:normAutofit/>
          </a:bodyPr>
          <a:lstStyle/>
          <a:p>
            <a:pPr marL="457200" indent="-457200" algn="just">
              <a:lnSpc>
                <a:spcPct val="150000"/>
              </a:lnSpc>
              <a:spcBef>
                <a:spcPts val="0"/>
              </a:spcBef>
              <a:buAutoNum type="arabicParenR"/>
              <a:defRPr/>
            </a:pPr>
            <a:r>
              <a:rPr lang="de-DE" sz="2000" b="1" dirty="0">
                <a:latin typeface="+mn-lt"/>
              </a:rPr>
              <a:t>Wie hoch ist der Anteil nonverbaler Signale an der Wirkung der kommunikativen Signale? </a:t>
            </a:r>
          </a:p>
          <a:p>
            <a:pPr marL="0" indent="0" algn="just">
              <a:lnSpc>
                <a:spcPct val="150000"/>
              </a:lnSpc>
              <a:spcBef>
                <a:spcPts val="0"/>
              </a:spcBef>
              <a:buNone/>
              <a:defRPr/>
            </a:pPr>
            <a:r>
              <a:rPr lang="de-DE" sz="2000" b="1" dirty="0">
                <a:latin typeface="+mn-lt"/>
              </a:rPr>
              <a:t>         </a:t>
            </a:r>
            <a:r>
              <a:rPr lang="de-DE" sz="2000" b="1" dirty="0">
                <a:solidFill>
                  <a:srgbClr val="FF0000"/>
                </a:solidFill>
                <a:latin typeface="+mn-lt"/>
              </a:rPr>
              <a:t>etwa 80%</a:t>
            </a:r>
          </a:p>
          <a:p>
            <a:pPr marL="0" indent="0" algn="just">
              <a:lnSpc>
                <a:spcPct val="150000"/>
              </a:lnSpc>
              <a:spcBef>
                <a:spcPts val="0"/>
              </a:spcBef>
              <a:buNone/>
              <a:defRPr/>
            </a:pPr>
            <a:r>
              <a:rPr lang="de-DE" sz="2000" b="1" dirty="0">
                <a:latin typeface="+mn-lt"/>
              </a:rPr>
              <a:t>2)   Wie hoch ist der durchschnittliche Redeanteil eines Schülers im Unterricht?</a:t>
            </a:r>
            <a:br>
              <a:rPr lang="de-DE" sz="2000" b="1" dirty="0">
                <a:latin typeface="+mn-lt"/>
              </a:rPr>
            </a:br>
            <a:r>
              <a:rPr lang="de-DE" sz="2000" b="1" dirty="0">
                <a:latin typeface="+mn-lt"/>
              </a:rPr>
              <a:t>        </a:t>
            </a:r>
            <a:r>
              <a:rPr lang="de-DE" sz="2000" b="1" dirty="0">
                <a:solidFill>
                  <a:srgbClr val="FF0000"/>
                </a:solidFill>
                <a:latin typeface="+mn-lt"/>
              </a:rPr>
              <a:t>30 Sekunden</a:t>
            </a:r>
          </a:p>
          <a:p>
            <a:pPr marL="0" indent="0" algn="just">
              <a:lnSpc>
                <a:spcPct val="150000"/>
              </a:lnSpc>
              <a:spcBef>
                <a:spcPts val="0"/>
              </a:spcBef>
              <a:buNone/>
              <a:defRPr/>
            </a:pPr>
            <a:r>
              <a:rPr lang="de-DE" sz="2000" b="1" dirty="0">
                <a:latin typeface="+mn-lt"/>
              </a:rPr>
              <a:t>3)     Wie viele Fragen stellt ein Lehrer im Durchschnitt in einer Stunde?</a:t>
            </a:r>
          </a:p>
          <a:p>
            <a:pPr marL="0" indent="0" algn="just">
              <a:lnSpc>
                <a:spcPct val="150000"/>
              </a:lnSpc>
              <a:spcBef>
                <a:spcPts val="0"/>
              </a:spcBef>
              <a:buNone/>
              <a:defRPr/>
            </a:pPr>
            <a:r>
              <a:rPr lang="de-DE" sz="2000" b="1" dirty="0">
                <a:latin typeface="+mn-lt"/>
              </a:rPr>
              <a:t>         </a:t>
            </a:r>
            <a:r>
              <a:rPr lang="de-DE" sz="2000" b="1" dirty="0">
                <a:solidFill>
                  <a:srgbClr val="FF0000"/>
                </a:solidFill>
                <a:latin typeface="+mn-lt"/>
              </a:rPr>
              <a:t>50 Fragen</a:t>
            </a:r>
            <a:endParaRPr lang="de-DE" sz="2000" dirty="0">
              <a:solidFill>
                <a:srgbClr val="FF0000"/>
              </a:solidFill>
              <a:latin typeface="+mn-lt"/>
            </a:endParaRPr>
          </a:p>
        </p:txBody>
      </p:sp>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761055" y="58563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r>
              <a:rPr lang="de-DE" sz="4300" b="1" kern="0" dirty="0">
                <a:solidFill>
                  <a:sysClr val="windowText" lastClr="000000"/>
                </a:solidFill>
              </a:rPr>
              <a:t>Ein Quiz - Lösung</a:t>
            </a:r>
          </a:p>
          <a:p>
            <a:pPr marL="0" lvl="1" algn="l" rtl="0">
              <a:lnSpc>
                <a:spcPct val="90000"/>
              </a:lnSpc>
              <a:spcBef>
                <a:spcPct val="0"/>
              </a:spcBef>
            </a:pPr>
            <a:endParaRPr lang="de-DE" sz="3000" b="1" kern="0" dirty="0">
              <a:solidFill>
                <a:sysClr val="windowText" lastClr="000000"/>
              </a:solidFill>
            </a:endParaRPr>
          </a:p>
          <a:p>
            <a:pPr marL="0" lvl="1" algn="l" rtl="0">
              <a:lnSpc>
                <a:spcPct val="90000"/>
              </a:lnSpc>
              <a:spcBef>
                <a:spcPct val="0"/>
              </a:spcBef>
            </a:pPr>
            <a:endParaRPr lang="de-DE" sz="3000" b="1" kern="0" dirty="0">
              <a:solidFill>
                <a:sysClr val="windowText" lastClr="000000"/>
              </a:solidFill>
            </a:endParaRPr>
          </a:p>
        </p:txBody>
      </p:sp>
    </p:spTree>
    <p:extLst>
      <p:ext uri="{BB962C8B-B14F-4D97-AF65-F5344CB8AC3E}">
        <p14:creationId xmlns:p14="http://schemas.microsoft.com/office/powerpoint/2010/main" val="19821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30332" y="3874023"/>
            <a:ext cx="4479161" cy="2098304"/>
          </a:xfrm>
          <a:solidFill>
            <a:srgbClr val="BBB2AB"/>
          </a:solidFill>
        </p:spPr>
        <p:txBody>
          <a:bodyPr>
            <a:normAutofit/>
          </a:bodyPr>
          <a:lstStyle/>
          <a:p>
            <a:pPr marL="0" indent="0">
              <a:lnSpc>
                <a:spcPct val="150000"/>
              </a:lnSpc>
              <a:spcBef>
                <a:spcPts val="0"/>
              </a:spcBef>
              <a:buNone/>
              <a:defRPr/>
            </a:pPr>
            <a:r>
              <a:rPr lang="de-DE" sz="2000" b="1" u="sng" dirty="0">
                <a:solidFill>
                  <a:srgbClr val="FF0000"/>
                </a:solidFill>
                <a:latin typeface="+mn-lt"/>
              </a:rPr>
              <a:t>Zur Erinnerung</a:t>
            </a:r>
          </a:p>
          <a:p>
            <a:pPr marL="0" indent="0">
              <a:lnSpc>
                <a:spcPct val="150000"/>
              </a:lnSpc>
              <a:spcBef>
                <a:spcPts val="0"/>
              </a:spcBef>
              <a:buNone/>
              <a:defRPr/>
            </a:pPr>
            <a:r>
              <a:rPr lang="de-DE" sz="2000" b="1" dirty="0">
                <a:solidFill>
                  <a:srgbClr val="FF0000"/>
                </a:solidFill>
                <a:latin typeface="+mn-lt"/>
              </a:rPr>
              <a:t>1)   etwa 80% nonverbal  </a:t>
            </a:r>
            <a:br>
              <a:rPr lang="de-DE" sz="2000" b="1" dirty="0">
                <a:solidFill>
                  <a:srgbClr val="FF0000"/>
                </a:solidFill>
                <a:latin typeface="+mn-lt"/>
              </a:rPr>
            </a:br>
            <a:r>
              <a:rPr lang="de-DE" sz="2000" b="1" dirty="0">
                <a:solidFill>
                  <a:srgbClr val="FF0000"/>
                </a:solidFill>
                <a:latin typeface="+mn-lt"/>
              </a:rPr>
              <a:t>2)   30 Sekunden Redeanteil eines </a:t>
            </a:r>
            <a:r>
              <a:rPr lang="de-DE" sz="2000" b="1" dirty="0" err="1">
                <a:solidFill>
                  <a:srgbClr val="FF0000"/>
                </a:solidFill>
                <a:latin typeface="+mn-lt"/>
              </a:rPr>
              <a:t>SuS</a:t>
            </a:r>
            <a:endParaRPr lang="de-DE" sz="2000" b="1" dirty="0">
              <a:solidFill>
                <a:srgbClr val="FF0000"/>
              </a:solidFill>
              <a:latin typeface="+mn-lt"/>
            </a:endParaRPr>
          </a:p>
          <a:p>
            <a:pPr marL="457200" indent="-457200">
              <a:lnSpc>
                <a:spcPct val="150000"/>
              </a:lnSpc>
              <a:spcBef>
                <a:spcPts val="0"/>
              </a:spcBef>
              <a:buAutoNum type="arabicParenR" startAt="3"/>
              <a:defRPr/>
            </a:pPr>
            <a:r>
              <a:rPr lang="de-DE" sz="2000" b="1" dirty="0">
                <a:solidFill>
                  <a:srgbClr val="FF0000"/>
                </a:solidFill>
                <a:latin typeface="+mn-lt"/>
              </a:rPr>
              <a:t>50 Fragen pro Stunde</a:t>
            </a:r>
          </a:p>
          <a:p>
            <a:pPr marL="0" indent="0">
              <a:lnSpc>
                <a:spcPct val="150000"/>
              </a:lnSpc>
              <a:spcBef>
                <a:spcPts val="0"/>
              </a:spcBef>
              <a:buNone/>
              <a:defRPr/>
            </a:pPr>
            <a:endParaRPr lang="de-DE" sz="2000" b="1" dirty="0">
              <a:solidFill>
                <a:srgbClr val="FF0000"/>
              </a:solidFill>
              <a:latin typeface="+mn-lt"/>
            </a:endParaRPr>
          </a:p>
          <a:p>
            <a:pPr marL="0" indent="0">
              <a:lnSpc>
                <a:spcPct val="150000"/>
              </a:lnSpc>
              <a:spcBef>
                <a:spcPts val="0"/>
              </a:spcBef>
              <a:buNone/>
              <a:defRPr/>
            </a:pPr>
            <a:endParaRPr lang="de-DE" sz="2000" dirty="0">
              <a:solidFill>
                <a:srgbClr val="FF0000"/>
              </a:solidFill>
              <a:latin typeface="+mn-lt"/>
            </a:endParaRPr>
          </a:p>
        </p:txBody>
      </p:sp>
      <p:sp>
        <p:nvSpPr>
          <p:cNvPr id="4" name="Bildplatzhalter 3"/>
          <p:cNvSpPr>
            <a:spLocks noGrp="1"/>
          </p:cNvSpPr>
          <p:nvPr>
            <p:ph type="pic" sz="quarter" idx="15"/>
          </p:nvPr>
        </p:nvSpPr>
        <p:spPr/>
        <p:txBody>
          <a:bodyPr/>
          <a:lstStyle/>
          <a:p>
            <a:endParaRPr lang="de-DE"/>
          </a:p>
        </p:txBody>
      </p:sp>
      <p:sp>
        <p:nvSpPr>
          <p:cNvPr id="7" name="Titel 2">
            <a:extLst>
              <a:ext uri="{FF2B5EF4-FFF2-40B4-BE49-F238E27FC236}">
                <a16:creationId xmlns:a16="http://schemas.microsoft.com/office/drawing/2014/main" id="{E09BACD5-FCDD-430F-BC48-77C82645ED33}"/>
              </a:ext>
            </a:extLst>
          </p:cNvPr>
          <p:cNvSpPr txBox="1">
            <a:spLocks/>
          </p:cNvSpPr>
          <p:nvPr/>
        </p:nvSpPr>
        <p:spPr>
          <a:xfrm>
            <a:off x="910524" y="945265"/>
            <a:ext cx="9006214" cy="775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40" b="1" kern="1200">
                <a:solidFill>
                  <a:schemeClr val="bg1"/>
                </a:solidFill>
                <a:latin typeface="Calibri" panose="020F0502020204030204" pitchFamily="34" charset="0"/>
                <a:ea typeface="+mj-ea"/>
                <a:cs typeface="Arial" panose="020B0604020202020204" pitchFamily="34" charset="0"/>
              </a:defRPr>
            </a:lvl1pPr>
          </a:lstStyle>
          <a:p>
            <a:pPr marL="0" lvl="1" algn="l" rtl="0">
              <a:lnSpc>
                <a:spcPct val="90000"/>
              </a:lnSpc>
              <a:spcBef>
                <a:spcPct val="0"/>
              </a:spcBef>
            </a:pPr>
            <a:r>
              <a:rPr lang="de-DE" sz="4300" b="1" kern="0" dirty="0">
                <a:solidFill>
                  <a:sysClr val="windowText" lastClr="000000"/>
                </a:solidFill>
              </a:rPr>
              <a:t>Austausch</a:t>
            </a:r>
          </a:p>
          <a:p>
            <a:pPr marL="0" lvl="1" algn="l" rtl="0">
              <a:lnSpc>
                <a:spcPct val="90000"/>
              </a:lnSpc>
              <a:spcBef>
                <a:spcPct val="0"/>
              </a:spcBef>
            </a:pPr>
            <a:endParaRPr lang="de-DE" sz="3000" b="1" kern="0" dirty="0">
              <a:solidFill>
                <a:sysClr val="windowText" lastClr="000000"/>
              </a:solidFill>
            </a:endParaRPr>
          </a:p>
          <a:p>
            <a:pPr marL="0" lvl="1" algn="l" rtl="0">
              <a:lnSpc>
                <a:spcPct val="90000"/>
              </a:lnSpc>
              <a:spcBef>
                <a:spcPct val="0"/>
              </a:spcBef>
            </a:pPr>
            <a:endParaRPr lang="de-DE" sz="3000" b="1" kern="0" dirty="0">
              <a:solidFill>
                <a:sysClr val="windowText" lastClr="000000"/>
              </a:solidFill>
            </a:endParaRPr>
          </a:p>
        </p:txBody>
      </p:sp>
      <p:pic>
        <p:nvPicPr>
          <p:cNvPr id="5" name="Picture 7" descr="Quellbild anzeigen">
            <a:extLst>
              <a:ext uri="{FF2B5EF4-FFF2-40B4-BE49-F238E27FC236}">
                <a16:creationId xmlns:a16="http://schemas.microsoft.com/office/drawing/2014/main" id="{A112050D-EF04-467D-843F-CD3151E40C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386" y="106362"/>
            <a:ext cx="1878488" cy="138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53722E08-4BAA-4E24-8716-81FF24BBA688}"/>
              </a:ext>
            </a:extLst>
          </p:cNvPr>
          <p:cNvSpPr txBox="1"/>
          <p:nvPr/>
        </p:nvSpPr>
        <p:spPr>
          <a:xfrm>
            <a:off x="811060" y="1856680"/>
            <a:ext cx="8244468" cy="1815882"/>
          </a:xfrm>
          <a:prstGeom prst="rect">
            <a:avLst/>
          </a:prstGeom>
          <a:noFill/>
        </p:spPr>
        <p:txBody>
          <a:bodyPr wrap="square" rtlCol="0">
            <a:spAutoFit/>
          </a:bodyPr>
          <a:lstStyle/>
          <a:p>
            <a:pPr marL="457200" indent="-457200">
              <a:buFont typeface="Arial" panose="020B0604020202020204" pitchFamily="34" charset="0"/>
              <a:buChar char="•"/>
            </a:pPr>
            <a:r>
              <a:rPr lang="de-DE" sz="2800" i="1" dirty="0"/>
              <a:t>Was habe ich erwartet?</a:t>
            </a:r>
          </a:p>
          <a:p>
            <a:pPr marL="457200" indent="-457200">
              <a:buFont typeface="Arial" panose="020B0604020202020204" pitchFamily="34" charset="0"/>
              <a:buChar char="•"/>
            </a:pPr>
            <a:r>
              <a:rPr lang="de-DE" sz="2800" i="1" dirty="0"/>
              <a:t>Was hat mich überrascht?</a:t>
            </a:r>
          </a:p>
          <a:p>
            <a:pPr marL="457200" indent="-457200">
              <a:buFont typeface="Arial" panose="020B0604020202020204" pitchFamily="34" charset="0"/>
              <a:buChar char="•"/>
            </a:pPr>
            <a:r>
              <a:rPr lang="de-DE" sz="2800" i="1" dirty="0"/>
              <a:t>Was heißt das für mich?</a:t>
            </a:r>
          </a:p>
          <a:p>
            <a:pPr marL="457200" indent="-457200">
              <a:buFont typeface="Arial" panose="020B0604020202020204" pitchFamily="34" charset="0"/>
              <a:buChar char="•"/>
            </a:pPr>
            <a:r>
              <a:rPr lang="de-DE" sz="2800" i="1" dirty="0"/>
              <a:t>Welche nonverbalen Signale verwende ich?</a:t>
            </a:r>
          </a:p>
        </p:txBody>
      </p:sp>
      <p:pic>
        <p:nvPicPr>
          <p:cNvPr id="1026" name="Picture 2" descr="20 Minuten Timer – 123Timer">
            <a:extLst>
              <a:ext uri="{FF2B5EF4-FFF2-40B4-BE49-F238E27FC236}">
                <a16:creationId xmlns:a16="http://schemas.microsoft.com/office/drawing/2014/main" id="{9FCEF755-BF18-4AE5-9AA9-DA788C4AB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677" y="292586"/>
            <a:ext cx="1130578" cy="11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Q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3084</Words>
  <Application>Microsoft Office PowerPoint</Application>
  <PresentationFormat>Bildschirmpräsentation (4:3)</PresentationFormat>
  <Paragraphs>437</Paragraphs>
  <Slides>52</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52</vt:i4>
      </vt:variant>
    </vt:vector>
  </HeadingPairs>
  <TitlesOfParts>
    <vt:vector size="60" baseType="lpstr">
      <vt:lpstr>MS PGothic</vt:lpstr>
      <vt:lpstr>Arial</vt:lpstr>
      <vt:lpstr>Calibri</vt:lpstr>
      <vt:lpstr>Calibri Light</vt:lpstr>
      <vt:lpstr>Symbol</vt:lpstr>
      <vt:lpstr>Times New Roman</vt:lpstr>
      <vt:lpstr>Wingdings</vt:lpstr>
      <vt:lpstr>IQSH</vt:lpstr>
      <vt:lpstr>QQS</vt:lpstr>
      <vt:lpstr>Allgemeiner Austausch: Wie geht es mir heute?</vt:lpstr>
      <vt:lpstr>Tagesordnung</vt:lpstr>
      <vt:lpstr>Austausch</vt:lpstr>
      <vt:lpstr>Methoden</vt:lpstr>
      <vt:lpstr>Kommunikation in Schule und Unterricht</vt:lpstr>
      <vt:lpstr>PowerPoint-Präsentation</vt:lpstr>
      <vt:lpstr>PowerPoint-Präsentation</vt:lpstr>
      <vt:lpstr>PowerPoint-Präsentation</vt:lpstr>
      <vt:lpstr>PowerPoint-Präsentation</vt:lpstr>
      <vt:lpstr>Lehrerinnen und Lehrer führen</vt:lpstr>
      <vt:lpstr>PowerPoint-Präsentation</vt:lpstr>
      <vt:lpstr>Gesprächstechniken</vt:lpstr>
      <vt:lpstr>PowerPoint-Präsentation</vt:lpstr>
      <vt:lpstr>Fragetechniken</vt:lpstr>
      <vt:lpstr>Exkurs: Kommunikationstheorien</vt:lpstr>
      <vt:lpstr>Das Vier-Ohren-Modell von Schulz von Thun</vt:lpstr>
      <vt:lpstr>PowerPoint-Präsentation</vt:lpstr>
      <vt:lpstr>Die Kommunikationsregeln von Paul Watzlawick</vt:lpstr>
      <vt:lpstr>Die Kommunikationsregeln von Paul Watzlawick</vt:lpstr>
      <vt:lpstr>Gewaltfreie Kommunikation nach Marshall Rosenberg</vt:lpstr>
      <vt:lpstr>Gewaltfreie Kommunikation nach Marshall Rosenberg</vt:lpstr>
      <vt:lpstr>Gewaltfreie Kommunikation nach Marshall Rosenberg</vt:lpstr>
      <vt:lpstr>PowerPoint-Präsentation</vt:lpstr>
      <vt:lpstr>QQS</vt:lpstr>
      <vt:lpstr>Ablauf: Kommunikation </vt:lpstr>
      <vt:lpstr>Austausch</vt:lpstr>
      <vt:lpstr>PowerPoint-Präsentation</vt:lpstr>
      <vt:lpstr>PowerPoint-Präsentation</vt:lpstr>
      <vt:lpstr>PowerPoint-Präsentation</vt:lpstr>
      <vt:lpstr>PowerPoint-Präsentation</vt:lpstr>
      <vt:lpstr>PowerPoint-Präsentation</vt:lpstr>
      <vt:lpstr>Kurz und knapp</vt:lpstr>
      <vt:lpstr>Erfolgreich kommunizieren</vt:lpstr>
      <vt:lpstr>Graf-iz Unterrichtsplanung</vt:lpstr>
      <vt:lpstr>PowerPoint-Präsentation</vt:lpstr>
      <vt:lpstr>PowerPoint-Präsentation</vt:lpstr>
      <vt:lpstr>Nächsten Dienstag</vt:lpstr>
      <vt:lpstr>2 Möglichkeiten  </vt:lpstr>
      <vt:lpstr>Das Lehrerecho</vt:lpstr>
      <vt:lpstr>Das Lehrerecho</vt:lpstr>
      <vt:lpstr>Beobachtungsaufgabe für nächsten Dienstag</vt:lpstr>
      <vt:lpstr>Wir müssen reden …</vt:lpstr>
      <vt:lpstr>Wer mit wem ?</vt:lpstr>
      <vt:lpstr>Austausch</vt:lpstr>
      <vt:lpstr>  Unterrichtsgespräche</vt:lpstr>
      <vt:lpstr>PowerPoint-Präsentation</vt:lpstr>
      <vt:lpstr>PowerPoint-Präsentation</vt:lpstr>
      <vt:lpstr>Kognitiv aktivierende Unterrichtsgespräche</vt:lpstr>
      <vt:lpstr>Erfolgreich kommunizieren</vt:lpstr>
      <vt:lpstr>PowerPoint-Präsentation</vt:lpstr>
      <vt:lpstr>Das Lehrerecho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Olaf L.</cp:lastModifiedBy>
  <cp:revision>244</cp:revision>
  <dcterms:created xsi:type="dcterms:W3CDTF">2015-10-10T11:15:27Z</dcterms:created>
  <dcterms:modified xsi:type="dcterms:W3CDTF">2025-06-10T11:49:46Z</dcterms:modified>
</cp:coreProperties>
</file>