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9" r:id="rId1"/>
  </p:sldMasterIdLst>
  <p:notesMasterIdLst>
    <p:notesMasterId r:id="rId28"/>
  </p:notesMasterIdLst>
  <p:sldIdLst>
    <p:sldId id="256" r:id="rId2"/>
    <p:sldId id="257" r:id="rId3"/>
    <p:sldId id="258" r:id="rId4"/>
    <p:sldId id="259" r:id="rId5"/>
    <p:sldId id="261" r:id="rId6"/>
    <p:sldId id="260" r:id="rId7"/>
    <p:sldId id="262" r:id="rId8"/>
    <p:sldId id="267" r:id="rId9"/>
    <p:sldId id="280" r:id="rId10"/>
    <p:sldId id="282" r:id="rId11"/>
    <p:sldId id="281" r:id="rId12"/>
    <p:sldId id="269" r:id="rId13"/>
    <p:sldId id="263" r:id="rId14"/>
    <p:sldId id="266" r:id="rId15"/>
    <p:sldId id="265" r:id="rId16"/>
    <p:sldId id="271" r:id="rId17"/>
    <p:sldId id="272" r:id="rId18"/>
    <p:sldId id="275" r:id="rId19"/>
    <p:sldId id="276" r:id="rId20"/>
    <p:sldId id="273" r:id="rId21"/>
    <p:sldId id="274" r:id="rId22"/>
    <p:sldId id="278" r:id="rId23"/>
    <p:sldId id="279" r:id="rId24"/>
    <p:sldId id="284" r:id="rId25"/>
    <p:sldId id="285" r:id="rId26"/>
    <p:sldId id="283" r:id="rId2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7"/>
    <p:restoredTop sz="78271" autoAdjust="0"/>
  </p:normalViewPr>
  <p:slideViewPr>
    <p:cSldViewPr snapToGrid="0" snapToObjects="1">
      <p:cViewPr varScale="1">
        <p:scale>
          <a:sx n="54" d="100"/>
          <a:sy n="54" d="100"/>
        </p:scale>
        <p:origin x="1160" y="200"/>
      </p:cViewPr>
      <p:guideLst>
        <p:guide orient="horz" pos="2160"/>
        <p:guide pos="2880"/>
      </p:guideLst>
    </p:cSldViewPr>
  </p:slideViewPr>
  <p:notesTextViewPr>
    <p:cViewPr>
      <p:scale>
        <a:sx n="100" d="100"/>
        <a:sy n="100" d="100"/>
      </p:scale>
      <p:origin x="0" y="0"/>
    </p:cViewPr>
  </p:notesTextViewPr>
  <p:sorterViewPr>
    <p:cViewPr>
      <p:scale>
        <a:sx n="150" d="100"/>
        <a:sy n="150" d="100"/>
      </p:scale>
      <p:origin x="0" y="9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90EE9392-314F-D64C-A14E-F6DF6AEDA9DF}" type="datetimeFigureOut">
              <a:rPr lang="de-DE" smtClean="0"/>
              <a:t>30.06.23</a:t>
            </a:fld>
            <a:endParaRPr lang="de-DE"/>
          </a:p>
        </p:txBody>
      </p:sp>
      <p:sp>
        <p:nvSpPr>
          <p:cNvPr id="4" name="Folienbildplatzhalt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15040397-C40D-984B-8651-08685A8712F9}" type="slidenum">
              <a:rPr lang="de-DE" smtClean="0"/>
              <a:t>‹Nr.›</a:t>
            </a:fld>
            <a:endParaRPr lang="de-DE"/>
          </a:p>
        </p:txBody>
      </p:sp>
    </p:spTree>
    <p:extLst>
      <p:ext uri="{BB962C8B-B14F-4D97-AF65-F5344CB8AC3E}">
        <p14:creationId xmlns:p14="http://schemas.microsoft.com/office/powerpoint/2010/main" val="93025962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de.wikipedia.org/wiki/Italienische_Sprache"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15040397-C40D-984B-8651-08685A8712F9}" type="slidenum">
              <a:rPr lang="de-DE" smtClean="0"/>
              <a:t>2</a:t>
            </a:fld>
            <a:endParaRPr lang="de-DE"/>
          </a:p>
        </p:txBody>
      </p:sp>
    </p:spTree>
    <p:extLst>
      <p:ext uri="{BB962C8B-B14F-4D97-AF65-F5344CB8AC3E}">
        <p14:creationId xmlns:p14="http://schemas.microsoft.com/office/powerpoint/2010/main" val="42037505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Der spanische Künstler Pablo Ruiz Picasso (1881-1973), der zu den bedeutendsten Künstlern des 20. Jahrhunderts zählt, schuf im Laufe seines Lebens nicht nur Gemälde, sondern auch ein innovatives sowie einflussreiches bildhauerisches Werk.</a:t>
            </a:r>
          </a:p>
          <a:p>
            <a:r>
              <a:rPr lang="de-DE" dirty="0"/>
              <a:t>Oftmals fertigte er Kunstwerke aus Materialien oder Gegenständen, die für gewöhnlich befunden wurden (Nägel, Lenkstangen, Wasserhähne, Siebe, Gabeln, Teller, Ziegelstückchen, Sand, Draht usw.), und ließ sich von den Masken oder Glücksbringern außereuropäischer Kulturen inspirieren.</a:t>
            </a:r>
          </a:p>
          <a:p>
            <a:r>
              <a:rPr lang="de-DE" dirty="0"/>
              <a:t>Mit seinen Kreationen verstößt Picasso erheblich gegen die zeitgenössischen Konventionen der Bildhauerei. Indem er eine Vielzahl an Techniken und Materialien vereinte und völlig neue Formen schuf, trug er zu einer breiteren Definition des Begriffs Bildhauerei bei. Picassos Skulpturen legten auch den Grundstein für die radikalsten Formen der modernen Bildhauerei, die Generationen von Künstlern bis zum heutigen Tage inspirieren.</a:t>
            </a:r>
          </a:p>
          <a:p>
            <a:endParaRPr lang="de-DE" dirty="0"/>
          </a:p>
        </p:txBody>
      </p:sp>
      <p:sp>
        <p:nvSpPr>
          <p:cNvPr id="4" name="Foliennummernplatzhalter 3"/>
          <p:cNvSpPr>
            <a:spLocks noGrp="1"/>
          </p:cNvSpPr>
          <p:nvPr>
            <p:ph type="sldNum" sz="quarter" idx="10"/>
          </p:nvPr>
        </p:nvSpPr>
        <p:spPr/>
        <p:txBody>
          <a:bodyPr/>
          <a:lstStyle/>
          <a:p>
            <a:fld id="{15040397-C40D-984B-8651-08685A8712F9}" type="slidenum">
              <a:rPr lang="de-DE" smtClean="0"/>
              <a:t>12</a:t>
            </a:fld>
            <a:endParaRPr lang="de-DE"/>
          </a:p>
        </p:txBody>
      </p:sp>
    </p:spTree>
    <p:extLst>
      <p:ext uri="{BB962C8B-B14F-4D97-AF65-F5344CB8AC3E}">
        <p14:creationId xmlns:p14="http://schemas.microsoft.com/office/powerpoint/2010/main" val="13598505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Alberto</a:t>
            </a:r>
            <a:r>
              <a:rPr lang="de-DE" baseline="0" dirty="0"/>
              <a:t> Giacometti, 1901-1966, Maler, Bildhauer</a:t>
            </a:r>
          </a:p>
          <a:p>
            <a:r>
              <a:rPr lang="de-DE" dirty="0"/>
              <a:t>Ab 1925 orientiert sich Alberto Giacometti auch an der plastischen Kunst der Naturvölker.</a:t>
            </a:r>
            <a:br>
              <a:rPr lang="de-DE" dirty="0"/>
            </a:br>
            <a:r>
              <a:rPr lang="de-DE" dirty="0"/>
              <a:t>Ab 1926 entstehen die "Plates" – abgeflachte Figuren in dünner Scheibenform, so etwa das Werk Femme-</a:t>
            </a:r>
            <a:r>
              <a:rPr lang="de-DE" dirty="0" err="1"/>
              <a:t>cuiller</a:t>
            </a:r>
            <a:r>
              <a:rPr lang="de-DE" dirty="0"/>
              <a:t> von 1926-27, mit nahezu glatter Oberfläche, auch Gips oder in Marmor umgesetzt. Mit diesen Arbeiten erregt Alberto Giacometti auch die Aufmerksamkeit des Pariser Surrealisten-Kreises</a:t>
            </a:r>
          </a:p>
          <a:p>
            <a:r>
              <a:rPr lang="de-DE" dirty="0"/>
              <a:t>Die Kriegsjahre 1939-45 verbringt Alberto Giacometti in Genf. Dann kehrt er nach Paris zurück, wo nun dünne, fasst masse- und gewichtslose sowie gelängte Figuren aus Bronze entstehen, deren Magerkeit noch verstärkt wird durch einen vergleichsweise kompakten Unterbau, auf den Giacometti die Gestalten setzt. </a:t>
            </a:r>
          </a:p>
        </p:txBody>
      </p:sp>
      <p:sp>
        <p:nvSpPr>
          <p:cNvPr id="4" name="Foliennummernplatzhalter 3"/>
          <p:cNvSpPr>
            <a:spLocks noGrp="1"/>
          </p:cNvSpPr>
          <p:nvPr>
            <p:ph type="sldNum" sz="quarter" idx="10"/>
          </p:nvPr>
        </p:nvSpPr>
        <p:spPr/>
        <p:txBody>
          <a:bodyPr/>
          <a:lstStyle/>
          <a:p>
            <a:fld id="{15040397-C40D-984B-8651-08685A8712F9}" type="slidenum">
              <a:rPr lang="de-DE" smtClean="0"/>
              <a:t>13</a:t>
            </a:fld>
            <a:endParaRPr lang="de-DE"/>
          </a:p>
        </p:txBody>
      </p:sp>
    </p:spTree>
    <p:extLst>
      <p:ext uri="{BB962C8B-B14F-4D97-AF65-F5344CB8AC3E}">
        <p14:creationId xmlns:p14="http://schemas.microsoft.com/office/powerpoint/2010/main" val="20137416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de-DE" dirty="0"/>
              <a:t>Die Werke von Annette Meincke-Nagy bestehen aus einem Zellulose-Quarz-Leim-Gemisch. Auf einem Drahtgerüst wachsen sie über Wochen Schicht für Schicht heran und werden anschließend bemalt.</a:t>
            </a:r>
          </a:p>
          <a:p>
            <a:endParaRPr lang="de-DE" dirty="0"/>
          </a:p>
        </p:txBody>
      </p:sp>
      <p:sp>
        <p:nvSpPr>
          <p:cNvPr id="4" name="Foliennummernplatzhalter 3"/>
          <p:cNvSpPr>
            <a:spLocks noGrp="1"/>
          </p:cNvSpPr>
          <p:nvPr>
            <p:ph type="sldNum" sz="quarter" idx="10"/>
          </p:nvPr>
        </p:nvSpPr>
        <p:spPr/>
        <p:txBody>
          <a:bodyPr/>
          <a:lstStyle/>
          <a:p>
            <a:fld id="{15040397-C40D-984B-8651-08685A8712F9}" type="slidenum">
              <a:rPr lang="de-DE" smtClean="0"/>
              <a:t>14</a:t>
            </a:fld>
            <a:endParaRPr lang="de-DE"/>
          </a:p>
        </p:txBody>
      </p:sp>
    </p:spTree>
    <p:extLst>
      <p:ext uri="{BB962C8B-B14F-4D97-AF65-F5344CB8AC3E}">
        <p14:creationId xmlns:p14="http://schemas.microsoft.com/office/powerpoint/2010/main" val="35293315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Kurt </a:t>
            </a:r>
            <a:r>
              <a:rPr lang="de-DE" dirty="0" err="1"/>
              <a:t>Schwitters</a:t>
            </a:r>
            <a:r>
              <a:rPr lang="de-DE" dirty="0"/>
              <a:t>, </a:t>
            </a:r>
            <a:r>
              <a:rPr lang="de-DE" dirty="0" err="1"/>
              <a:t>Merzbau</a:t>
            </a:r>
            <a:endParaRPr lang="de-DE" dirty="0"/>
          </a:p>
          <a:p>
            <a:endParaRPr lang="de-DE" dirty="0"/>
          </a:p>
          <a:p>
            <a:r>
              <a:rPr lang="de-DE" dirty="0"/>
              <a:t>– Die Skulptur ist nur ein Objekt, während eine Installation aus mehreren oder</a:t>
            </a:r>
          </a:p>
          <a:p>
            <a:r>
              <a:rPr lang="de-DE" dirty="0"/>
              <a:t>keinen Objekten besteht.</a:t>
            </a:r>
          </a:p>
          <a:p>
            <a:r>
              <a:rPr lang="de-DE" dirty="0"/>
              <a:t>– Die Installation multipliziert und </a:t>
            </a:r>
            <a:r>
              <a:rPr lang="de-DE" dirty="0" err="1"/>
              <a:t>vergrössert</a:t>
            </a:r>
            <a:r>
              <a:rPr lang="de-DE" dirty="0"/>
              <a:t> das Medium der Skulptur.</a:t>
            </a:r>
          </a:p>
          <a:p>
            <a:endParaRPr lang="de-DE" dirty="0"/>
          </a:p>
        </p:txBody>
      </p:sp>
      <p:sp>
        <p:nvSpPr>
          <p:cNvPr id="4" name="Foliennummernplatzhalter 3"/>
          <p:cNvSpPr>
            <a:spLocks noGrp="1"/>
          </p:cNvSpPr>
          <p:nvPr>
            <p:ph type="sldNum" sz="quarter" idx="10"/>
          </p:nvPr>
        </p:nvSpPr>
        <p:spPr/>
        <p:txBody>
          <a:bodyPr/>
          <a:lstStyle/>
          <a:p>
            <a:fld id="{15040397-C40D-984B-8651-08685A8712F9}" type="slidenum">
              <a:rPr lang="de-DE" smtClean="0"/>
              <a:t>16</a:t>
            </a:fld>
            <a:endParaRPr lang="de-DE"/>
          </a:p>
        </p:txBody>
      </p:sp>
    </p:spTree>
    <p:extLst>
      <p:ext uri="{BB962C8B-B14F-4D97-AF65-F5344CB8AC3E}">
        <p14:creationId xmlns:p14="http://schemas.microsoft.com/office/powerpoint/2010/main" val="30154100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15040397-C40D-984B-8651-08685A8712F9}" type="slidenum">
              <a:rPr lang="de-DE" smtClean="0"/>
              <a:t>17</a:t>
            </a:fld>
            <a:endParaRPr lang="de-DE"/>
          </a:p>
        </p:txBody>
      </p:sp>
    </p:spTree>
    <p:extLst>
      <p:ext uri="{BB962C8B-B14F-4D97-AF65-F5344CB8AC3E}">
        <p14:creationId xmlns:p14="http://schemas.microsoft.com/office/powerpoint/2010/main" val="19181843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 Der Künstler/ die Künstlerin hat ein Arrangement kreiert, ein integrierendes,</a:t>
            </a:r>
          </a:p>
          <a:p>
            <a:r>
              <a:rPr lang="de-DE" dirty="0"/>
              <a:t>zusammenhaltendes, behutsam ausgedachtes Ganzes.</a:t>
            </a:r>
          </a:p>
          <a:p>
            <a:r>
              <a:rPr lang="de-DE" dirty="0"/>
              <a:t>– Der Ausstellungsort, das Museum oder ein anderes Lokal - der Kontext wurde</a:t>
            </a:r>
          </a:p>
          <a:p>
            <a:r>
              <a:rPr lang="de-DE" dirty="0"/>
              <a:t>oft Inhalt der Arbeit und auch die Ausgangslage für eine Diskussion über die Bedeutung des Werkes.</a:t>
            </a:r>
          </a:p>
          <a:p>
            <a:endParaRPr lang="de-DE" dirty="0"/>
          </a:p>
          <a:p>
            <a:endParaRPr lang="de-DE" dirty="0"/>
          </a:p>
        </p:txBody>
      </p:sp>
      <p:sp>
        <p:nvSpPr>
          <p:cNvPr id="4" name="Foliennummernplatzhalter 3"/>
          <p:cNvSpPr>
            <a:spLocks noGrp="1"/>
          </p:cNvSpPr>
          <p:nvPr>
            <p:ph type="sldNum" sz="quarter" idx="10"/>
          </p:nvPr>
        </p:nvSpPr>
        <p:spPr/>
        <p:txBody>
          <a:bodyPr/>
          <a:lstStyle/>
          <a:p>
            <a:fld id="{15040397-C40D-984B-8651-08685A8712F9}" type="slidenum">
              <a:rPr lang="de-DE" smtClean="0"/>
              <a:t>18</a:t>
            </a:fld>
            <a:endParaRPr lang="de-DE"/>
          </a:p>
        </p:txBody>
      </p:sp>
    </p:spTree>
    <p:extLst>
      <p:ext uri="{BB962C8B-B14F-4D97-AF65-F5344CB8AC3E}">
        <p14:creationId xmlns:p14="http://schemas.microsoft.com/office/powerpoint/2010/main" val="5914754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Environment</a:t>
            </a:r>
            <a:r>
              <a:rPr lang="de-DE" dirty="0"/>
              <a:t> , englisch, </a:t>
            </a:r>
            <a:r>
              <a:rPr lang="de-DE" dirty="0" err="1"/>
              <a:t>environnement</a:t>
            </a:r>
            <a:r>
              <a:rPr lang="de-DE" dirty="0"/>
              <a:t>, französisch, "Umwelt", </a:t>
            </a:r>
            <a:br>
              <a:rPr lang="de-DE" dirty="0"/>
            </a:br>
            <a:br>
              <a:rPr lang="de-DE" dirty="0"/>
            </a:br>
            <a:r>
              <a:rPr lang="de-DE" dirty="0"/>
              <a:t>Seit den späten 1950er Jahren Bezeichnung für die Einbeziehung und Ausgestaltung der unmittelbaren Umgebung eines Kunstobjektes zur Erhöhung des Gesamteindrucks. Man spricht in dem Zusammenhang von "begehbarer Raumgestaltung", "räumlicher Erlebenseinheit" und "</a:t>
            </a:r>
            <a:r>
              <a:rPr lang="de-DE" dirty="0" err="1"/>
              <a:t>Ambientekunst</a:t>
            </a:r>
            <a:r>
              <a:rPr lang="de-DE" dirty="0"/>
              <a:t>". Als Erweiterung des Kunstwerks tritt ein szenisches Element hinzu.</a:t>
            </a:r>
          </a:p>
        </p:txBody>
      </p:sp>
      <p:sp>
        <p:nvSpPr>
          <p:cNvPr id="4" name="Foliennummernplatzhalter 3"/>
          <p:cNvSpPr>
            <a:spLocks noGrp="1"/>
          </p:cNvSpPr>
          <p:nvPr>
            <p:ph type="sldNum" sz="quarter" idx="10"/>
          </p:nvPr>
        </p:nvSpPr>
        <p:spPr/>
        <p:txBody>
          <a:bodyPr/>
          <a:lstStyle/>
          <a:p>
            <a:fld id="{15040397-C40D-984B-8651-08685A8712F9}" type="slidenum">
              <a:rPr lang="de-DE" smtClean="0"/>
              <a:t>20</a:t>
            </a:fld>
            <a:endParaRPr lang="de-DE"/>
          </a:p>
        </p:txBody>
      </p:sp>
    </p:spTree>
    <p:extLst>
      <p:ext uri="{BB962C8B-B14F-4D97-AF65-F5344CB8AC3E}">
        <p14:creationId xmlns:p14="http://schemas.microsoft.com/office/powerpoint/2010/main" val="5145107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Robert Smithson gehört zu den interessantesten Künstlern, die ab den 60er Jahren des vergangenen Jahrhunderts neue, institutionskritische Kunstformen erprobten und visionäre Ideen vertraten. Die wohl bekannteste Arbeit Smithsons’ ist sein monumentales, im Great Salt Lake in Utah realisiertes </a:t>
            </a:r>
            <a:r>
              <a:rPr lang="de-DE" dirty="0" err="1"/>
              <a:t>Earthwork</a:t>
            </a:r>
            <a:r>
              <a:rPr lang="de-DE" dirty="0"/>
              <a:t> „Spiral </a:t>
            </a:r>
            <a:r>
              <a:rPr lang="de-DE" dirty="0" err="1"/>
              <a:t>Jetty</a:t>
            </a:r>
            <a:r>
              <a:rPr lang="de-DE" dirty="0"/>
              <a:t>“, das sich als amerikanische Ikone ins Gedächtnis der Kunstwelt eingebrannt hat. Das einzige in Europa realisierte Land-Art Projekt entstand 1971 im Zusammenhang mit der Ausstellung „</a:t>
            </a:r>
            <a:r>
              <a:rPr lang="de-DE" dirty="0" err="1"/>
              <a:t>Sonsbeek</a:t>
            </a:r>
            <a:r>
              <a:rPr lang="de-DE" dirty="0"/>
              <a:t> </a:t>
            </a:r>
            <a:r>
              <a:rPr lang="de-DE" dirty="0" err="1"/>
              <a:t>buiten</a:t>
            </a:r>
            <a:r>
              <a:rPr lang="de-DE" dirty="0"/>
              <a:t> de </a:t>
            </a:r>
            <a:r>
              <a:rPr lang="de-DE" dirty="0" err="1"/>
              <a:t>perken</a:t>
            </a:r>
            <a:r>
              <a:rPr lang="de-DE" dirty="0"/>
              <a:t>“, die über die gesamten Niederlande verteilt raumgreifende Kunstprojekte umfasste. </a:t>
            </a:r>
            <a:br>
              <a:rPr lang="de-DE" dirty="0"/>
            </a:br>
            <a:endParaRPr lang="de-DE" dirty="0"/>
          </a:p>
          <a:p>
            <a:endParaRPr lang="de-DE" dirty="0"/>
          </a:p>
        </p:txBody>
      </p:sp>
      <p:sp>
        <p:nvSpPr>
          <p:cNvPr id="4" name="Foliennummernplatzhalter 3"/>
          <p:cNvSpPr>
            <a:spLocks noGrp="1"/>
          </p:cNvSpPr>
          <p:nvPr>
            <p:ph type="sldNum" sz="quarter" idx="10"/>
          </p:nvPr>
        </p:nvSpPr>
        <p:spPr/>
        <p:txBody>
          <a:bodyPr/>
          <a:lstStyle/>
          <a:p>
            <a:fld id="{15040397-C40D-984B-8651-08685A8712F9}" type="slidenum">
              <a:rPr lang="de-DE" smtClean="0"/>
              <a:t>21</a:t>
            </a:fld>
            <a:endParaRPr lang="de-DE"/>
          </a:p>
        </p:txBody>
      </p:sp>
    </p:spTree>
    <p:extLst>
      <p:ext uri="{BB962C8B-B14F-4D97-AF65-F5344CB8AC3E}">
        <p14:creationId xmlns:p14="http://schemas.microsoft.com/office/powerpoint/2010/main" val="26660043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 der </a:t>
            </a:r>
            <a:r>
              <a:rPr lang="de-DE" dirty="0" err="1"/>
              <a:t>Walther’schen</a:t>
            </a:r>
            <a:r>
              <a:rPr lang="de-DE" dirty="0"/>
              <a:t> Vorstellung hatte die Kunst so einen immateriellen, performativen Charakter und fand ihren Ort im jeweils individuellen körperlichen und gedanklichen Handlungsprozess der Beteiligten mit den vorgegebenen Arbeiten. Die Rolle des Künstlers verschob sich dabei von der eines Schöpfers sinnstiftender Werke hin zum bloßen instrumentalen Ermöglichen eines bewussten und persönlichen Erlebens von ästhetischen Erfahrungen</a:t>
            </a:r>
          </a:p>
        </p:txBody>
      </p:sp>
      <p:sp>
        <p:nvSpPr>
          <p:cNvPr id="4" name="Foliennummernplatzhalter 3"/>
          <p:cNvSpPr>
            <a:spLocks noGrp="1"/>
          </p:cNvSpPr>
          <p:nvPr>
            <p:ph type="sldNum" sz="quarter" idx="10"/>
          </p:nvPr>
        </p:nvSpPr>
        <p:spPr/>
        <p:txBody>
          <a:bodyPr/>
          <a:lstStyle/>
          <a:p>
            <a:fld id="{15040397-C40D-984B-8651-08685A8712F9}" type="slidenum">
              <a:rPr lang="de-DE" smtClean="0"/>
              <a:t>22</a:t>
            </a:fld>
            <a:endParaRPr lang="de-DE"/>
          </a:p>
        </p:txBody>
      </p:sp>
    </p:spTree>
    <p:extLst>
      <p:ext uri="{BB962C8B-B14F-4D97-AF65-F5344CB8AC3E}">
        <p14:creationId xmlns:p14="http://schemas.microsoft.com/office/powerpoint/2010/main" val="24584980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15040397-C40D-984B-8651-08685A8712F9}" type="slidenum">
              <a:rPr lang="de-DE" smtClean="0"/>
              <a:t>23</a:t>
            </a:fld>
            <a:endParaRPr lang="de-DE"/>
          </a:p>
        </p:txBody>
      </p:sp>
    </p:spTree>
    <p:extLst>
      <p:ext uri="{BB962C8B-B14F-4D97-AF65-F5344CB8AC3E}">
        <p14:creationId xmlns:p14="http://schemas.microsoft.com/office/powerpoint/2010/main" val="15304706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400" kern="1200" dirty="0">
                <a:solidFill>
                  <a:schemeClr val="tx1"/>
                </a:solidFill>
                <a:effectLst/>
                <a:latin typeface="+mn-lt"/>
                <a:ea typeface="+mn-ea"/>
                <a:cs typeface="+mn-cs"/>
              </a:rPr>
              <a:t>Volumen:</a:t>
            </a:r>
            <a:r>
              <a:rPr lang="de-DE" sz="1400" kern="1200" baseline="0" dirty="0">
                <a:solidFill>
                  <a:schemeClr val="tx1"/>
                </a:solidFill>
                <a:effectLst/>
                <a:latin typeface="+mn-lt"/>
                <a:ea typeface="+mn-ea"/>
                <a:cs typeface="+mn-cs"/>
              </a:rPr>
              <a:t> </a:t>
            </a:r>
            <a:r>
              <a:rPr lang="de-DE" sz="1400" kern="1200" dirty="0">
                <a:solidFill>
                  <a:schemeClr val="tx1"/>
                </a:solidFill>
                <a:effectLst/>
                <a:latin typeface="+mn-lt"/>
                <a:ea typeface="+mn-ea"/>
                <a:cs typeface="+mn-cs"/>
              </a:rPr>
              <a:t>Raumvolumen: Das „Leere“, d.h. die Luft, die von einer Plastik sozusagen mit erfasst bzw. umfasst wird; das R. ist also der immaterielle Anteil</a:t>
            </a:r>
            <a:r>
              <a:rPr lang="de-DE" sz="1400" kern="1200" baseline="0" dirty="0">
                <a:solidFill>
                  <a:schemeClr val="tx1"/>
                </a:solidFill>
                <a:effectLst/>
                <a:latin typeface="+mn-lt"/>
                <a:ea typeface="+mn-ea"/>
                <a:cs typeface="+mn-cs"/>
              </a:rPr>
              <a:t> </a:t>
            </a:r>
            <a:r>
              <a:rPr lang="de-DE" sz="1400" kern="1200" dirty="0">
                <a:solidFill>
                  <a:schemeClr val="tx1"/>
                </a:solidFill>
                <a:effectLst/>
                <a:latin typeface="+mn-lt"/>
                <a:ea typeface="+mn-ea"/>
                <a:cs typeface="+mn-cs"/>
              </a:rPr>
              <a:t>einer Plastik. </a:t>
            </a:r>
          </a:p>
          <a:p>
            <a:r>
              <a:rPr lang="de-DE" sz="1400" kern="1200" dirty="0">
                <a:solidFill>
                  <a:schemeClr val="tx1"/>
                </a:solidFill>
                <a:effectLst/>
                <a:latin typeface="+mn-lt"/>
                <a:ea typeface="+mn-ea"/>
                <a:cs typeface="+mn-cs"/>
              </a:rPr>
              <a:t>Gegenbegriff: Massevolumen. Bereits eine Ritzzeichnung in einem Block oder auf einer Fläche stellt einen – wenn auch sehr geringen - Anteil an R. dar</a:t>
            </a:r>
            <a:r>
              <a:rPr lang="de-DE" sz="1400" kern="1200">
                <a:solidFill>
                  <a:schemeClr val="tx1"/>
                </a:solidFill>
                <a:effectLst/>
                <a:latin typeface="+mn-lt"/>
                <a:ea typeface="+mn-ea"/>
                <a:cs typeface="+mn-cs"/>
              </a:rPr>
              <a:t>. </a:t>
            </a:r>
          </a:p>
          <a:p>
            <a:r>
              <a:rPr lang="de-DE" sz="1400" kern="1200">
                <a:solidFill>
                  <a:schemeClr val="tx1"/>
                </a:solidFill>
                <a:effectLst/>
                <a:latin typeface="+mn-lt"/>
                <a:ea typeface="+mn-ea"/>
                <a:cs typeface="+mn-cs"/>
              </a:rPr>
              <a:t>Der </a:t>
            </a:r>
            <a:r>
              <a:rPr lang="de-DE" sz="1400" kern="1200" dirty="0">
                <a:solidFill>
                  <a:schemeClr val="tx1"/>
                </a:solidFill>
                <a:effectLst/>
                <a:latin typeface="+mn-lt"/>
                <a:ea typeface="+mn-ea"/>
                <a:cs typeface="+mn-cs"/>
              </a:rPr>
              <a:t>R.-Anteil erhöht sich z.B. durch Perforation, noch stärker</a:t>
            </a:r>
            <a:r>
              <a:rPr lang="de-DE" sz="1400" kern="1200" baseline="0" dirty="0">
                <a:solidFill>
                  <a:schemeClr val="tx1"/>
                </a:solidFill>
                <a:effectLst/>
                <a:latin typeface="+mn-lt"/>
                <a:ea typeface="+mn-ea"/>
                <a:cs typeface="+mn-cs"/>
              </a:rPr>
              <a:t> </a:t>
            </a:r>
            <a:r>
              <a:rPr lang="de-DE" sz="1400" kern="1200" dirty="0">
                <a:solidFill>
                  <a:schemeClr val="tx1"/>
                </a:solidFill>
                <a:effectLst/>
                <a:latin typeface="+mn-lt"/>
                <a:ea typeface="+mn-ea"/>
                <a:cs typeface="+mn-cs"/>
              </a:rPr>
              <a:t>durch weit in den Umraum ausgreifende Einzelteile einer Plastik. Eine starke Steigerung des R. und zugleich extreme Reduzierung des Massevolumens liegt z.B. im Fall einer linearen Drahtplastik vor (Beispiel: A. Calder, Kugelstoßer. 1929). Einen extremen Anteil an R. hat eine Kinetik.</a:t>
            </a:r>
          </a:p>
          <a:p>
            <a:endParaRPr lang="de-DE" sz="1400" dirty="0"/>
          </a:p>
        </p:txBody>
      </p:sp>
      <p:sp>
        <p:nvSpPr>
          <p:cNvPr id="4" name="Foliennummernplatzhalter 3"/>
          <p:cNvSpPr>
            <a:spLocks noGrp="1"/>
          </p:cNvSpPr>
          <p:nvPr>
            <p:ph type="sldNum" sz="quarter" idx="10"/>
          </p:nvPr>
        </p:nvSpPr>
        <p:spPr/>
        <p:txBody>
          <a:bodyPr/>
          <a:lstStyle/>
          <a:p>
            <a:fld id="{15040397-C40D-984B-8651-08685A8712F9}" type="slidenum">
              <a:rPr lang="de-DE" smtClean="0"/>
              <a:t>3</a:t>
            </a:fld>
            <a:endParaRPr lang="de-DE"/>
          </a:p>
        </p:txBody>
      </p:sp>
    </p:spTree>
    <p:extLst>
      <p:ext uri="{BB962C8B-B14F-4D97-AF65-F5344CB8AC3E}">
        <p14:creationId xmlns:p14="http://schemas.microsoft.com/office/powerpoint/2010/main" val="1591254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u="none" strike="noStrike" kern="1200" dirty="0">
                <a:solidFill>
                  <a:schemeClr val="tx1"/>
                </a:solidFill>
                <a:effectLst/>
                <a:latin typeface="+mn-lt"/>
                <a:ea typeface="+mn-ea"/>
                <a:cs typeface="+mn-cs"/>
              </a:rPr>
              <a:t>Die Nesseltiere sterben. Überall kommen Korallen durch globale Erwärmung zu Tode. Die in Australien geborenen und in Kalifornien lebenden Schwester-Künstlerinnen Margaret und Christine Wertheim finden sich mit dem Verlust nicht kampflos ab, sondern begegnen ihm mit einer fabelhaften Welt, die in traditionellen </a:t>
            </a:r>
            <a:r>
              <a:rPr lang="de-DE" sz="1200" b="0" i="0" u="none" strike="noStrike" kern="1200" dirty="0" err="1">
                <a:solidFill>
                  <a:schemeClr val="tx1"/>
                </a:solidFill>
                <a:effectLst/>
                <a:latin typeface="+mn-lt"/>
                <a:ea typeface="+mn-ea"/>
                <a:cs typeface="+mn-cs"/>
              </a:rPr>
              <a:t>handarbeitlichen</a:t>
            </a:r>
            <a:r>
              <a:rPr lang="de-DE" sz="1200" b="0" i="0" u="none" strike="noStrike" kern="1200" dirty="0">
                <a:solidFill>
                  <a:schemeClr val="tx1"/>
                </a:solidFill>
                <a:effectLst/>
                <a:latin typeface="+mn-lt"/>
                <a:ea typeface="+mn-ea"/>
                <a:cs typeface="+mn-cs"/>
              </a:rPr>
              <a:t> Techniken entstanden ist: Ihre gehäkelten Riffe schillern und schwelgen in Farben und Formen, die vom Great </a:t>
            </a:r>
            <a:r>
              <a:rPr lang="de-DE" sz="1200" b="0" i="0" u="none" strike="noStrike" kern="1200" dirty="0" err="1">
                <a:solidFill>
                  <a:schemeClr val="tx1"/>
                </a:solidFill>
                <a:effectLst/>
                <a:latin typeface="+mn-lt"/>
                <a:ea typeface="+mn-ea"/>
                <a:cs typeface="+mn-cs"/>
              </a:rPr>
              <a:t>Barrier</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Reef</a:t>
            </a:r>
            <a:r>
              <a:rPr lang="de-DE" sz="1200" b="0" i="0" u="none" strike="noStrike" kern="1200" dirty="0">
                <a:solidFill>
                  <a:schemeClr val="tx1"/>
                </a:solidFill>
                <a:effectLst/>
                <a:latin typeface="+mn-lt"/>
                <a:ea typeface="+mn-ea"/>
                <a:cs typeface="+mn-cs"/>
              </a:rPr>
              <a:t> inspiriert sind.</a:t>
            </a:r>
          </a:p>
          <a:p>
            <a:r>
              <a:rPr lang="de-DE" sz="1200" b="0" i="0" u="none" strike="noStrike" kern="1200" dirty="0">
                <a:solidFill>
                  <a:schemeClr val="tx1"/>
                </a:solidFill>
                <a:effectLst/>
                <a:latin typeface="+mn-lt"/>
                <a:ea typeface="+mn-ea"/>
                <a:cs typeface="+mn-cs"/>
              </a:rPr>
              <a:t>Nach dem Vorbild der lebendigen Riffe, denen sie nachstreben, haben die Schwestern ein kooperatives Installationswerk gestaltet, an dem über 20.000 Menschen in fünfzig Städten und Ländern mitwirkten. Kunst, Naturwissenschaft, Mathematik und gemeinschaftliche Praxis kommen zur Synthese in einer Arbeit, in der die Möglichkeiten der Handarbeit ebenso reflektiert sind wie die verborgene Geschichte der Nutzung handwerklicher Techniken für die wissenschaftliche Darstellung.</a:t>
            </a:r>
          </a:p>
          <a:p>
            <a:endParaRPr lang="de-DE" dirty="0"/>
          </a:p>
        </p:txBody>
      </p:sp>
      <p:sp>
        <p:nvSpPr>
          <p:cNvPr id="4" name="Foliennummernplatzhalter 3"/>
          <p:cNvSpPr>
            <a:spLocks noGrp="1"/>
          </p:cNvSpPr>
          <p:nvPr>
            <p:ph type="sldNum" sz="quarter" idx="5"/>
          </p:nvPr>
        </p:nvSpPr>
        <p:spPr/>
        <p:txBody>
          <a:bodyPr/>
          <a:lstStyle/>
          <a:p>
            <a:fld id="{15040397-C40D-984B-8651-08685A8712F9}" type="slidenum">
              <a:rPr lang="de-DE" smtClean="0"/>
              <a:t>24</a:t>
            </a:fld>
            <a:endParaRPr lang="de-DE"/>
          </a:p>
        </p:txBody>
      </p:sp>
    </p:spTree>
    <p:extLst>
      <p:ext uri="{BB962C8B-B14F-4D97-AF65-F5344CB8AC3E}">
        <p14:creationId xmlns:p14="http://schemas.microsoft.com/office/powerpoint/2010/main" val="12483269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200" b="0" i="0" u="none" strike="noStrike" kern="1200" dirty="0">
                <a:solidFill>
                  <a:schemeClr val="tx1"/>
                </a:solidFill>
                <a:effectLst/>
                <a:latin typeface="+mn-lt"/>
                <a:ea typeface="+mn-ea"/>
                <a:cs typeface="+mn-cs"/>
              </a:rPr>
              <a:t>Der Aufbau von Korallen basiere auf </a:t>
            </a:r>
            <a:r>
              <a:rPr lang="de-DE" sz="1200" b="0" i="0" u="none" strike="noStrike" kern="1200" dirty="0" err="1">
                <a:solidFill>
                  <a:schemeClr val="tx1"/>
                </a:solidFill>
                <a:effectLst/>
                <a:latin typeface="+mn-lt"/>
                <a:ea typeface="+mn-ea"/>
                <a:cs typeface="+mn-cs"/>
              </a:rPr>
              <a:t>hyberbolischen</a:t>
            </a:r>
            <a:r>
              <a:rPr lang="de-DE" sz="1200" b="0" i="0" u="none" strike="noStrike" kern="1200" dirty="0">
                <a:solidFill>
                  <a:schemeClr val="tx1"/>
                </a:solidFill>
                <a:effectLst/>
                <a:latin typeface="+mn-lt"/>
                <a:ea typeface="+mn-ea"/>
                <a:cs typeface="+mn-cs"/>
              </a:rPr>
              <a:t> Kurvenstrukturen, so Kittelmann. „Das Häkeln schafft automatisch genau diese Strukturen.“ Es entstehe am Ende immer genau der geometrische Körper, den Korallen auch in der Natur hätten. Die Geschwister hätten dazu einmal gesagt, dass die Kunst das Leben animiere und das Leben so sei wie die Kunst.</a:t>
            </a:r>
            <a:endParaRPr lang="de-DE" dirty="0"/>
          </a:p>
          <a:p>
            <a:endParaRPr lang="de-DE" dirty="0"/>
          </a:p>
        </p:txBody>
      </p:sp>
      <p:sp>
        <p:nvSpPr>
          <p:cNvPr id="4" name="Foliennummernplatzhalter 3"/>
          <p:cNvSpPr>
            <a:spLocks noGrp="1"/>
          </p:cNvSpPr>
          <p:nvPr>
            <p:ph type="sldNum" sz="quarter" idx="5"/>
          </p:nvPr>
        </p:nvSpPr>
        <p:spPr/>
        <p:txBody>
          <a:bodyPr/>
          <a:lstStyle/>
          <a:p>
            <a:fld id="{15040397-C40D-984B-8651-08685A8712F9}" type="slidenum">
              <a:rPr lang="de-DE" smtClean="0"/>
              <a:t>25</a:t>
            </a:fld>
            <a:endParaRPr lang="de-DE"/>
          </a:p>
        </p:txBody>
      </p:sp>
    </p:spTree>
    <p:extLst>
      <p:ext uri="{BB962C8B-B14F-4D97-AF65-F5344CB8AC3E}">
        <p14:creationId xmlns:p14="http://schemas.microsoft.com/office/powerpoint/2010/main" val="23019688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5040397-C40D-984B-8651-08685A8712F9}" type="slidenum">
              <a:rPr lang="de-DE" smtClean="0"/>
              <a:t>26</a:t>
            </a:fld>
            <a:endParaRPr lang="de-DE"/>
          </a:p>
        </p:txBody>
      </p:sp>
    </p:spTree>
    <p:extLst>
      <p:ext uri="{BB962C8B-B14F-4D97-AF65-F5344CB8AC3E}">
        <p14:creationId xmlns:p14="http://schemas.microsoft.com/office/powerpoint/2010/main" val="29647120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a:t>
            </a:r>
            <a:r>
              <a:rPr lang="de-DE" b="1" dirty="0"/>
              <a:t>Kolossalstatue Konstantins des Großen</a:t>
            </a:r>
            <a:r>
              <a:rPr lang="de-DE" dirty="0"/>
              <a:t> war eine zwölf Meter hohe Marmorstatue Kaiser Konstantins in Rom. </a:t>
            </a:r>
          </a:p>
          <a:p>
            <a:r>
              <a:rPr lang="de-DE" dirty="0"/>
              <a:t>Konstantin ließ sie nach seinem Sieg gegen seinen Konkurrenten </a:t>
            </a:r>
            <a:r>
              <a:rPr lang="de-DE" dirty="0" err="1"/>
              <a:t>Maxentius</a:t>
            </a:r>
            <a:r>
              <a:rPr lang="de-DE" dirty="0"/>
              <a:t> etwa um 312–315 n. C. anfertigen. </a:t>
            </a:r>
          </a:p>
          <a:p>
            <a:r>
              <a:rPr lang="de-DE" dirty="0"/>
              <a:t>Als Demonstration der neu errungenen Macht wurde die Statue in der Maxentiusbasilika am Rande des Forum Romanum errichtet.</a:t>
            </a:r>
          </a:p>
        </p:txBody>
      </p:sp>
      <p:sp>
        <p:nvSpPr>
          <p:cNvPr id="4" name="Foliennummernplatzhalter 3"/>
          <p:cNvSpPr>
            <a:spLocks noGrp="1"/>
          </p:cNvSpPr>
          <p:nvPr>
            <p:ph type="sldNum" sz="quarter" idx="10"/>
          </p:nvPr>
        </p:nvSpPr>
        <p:spPr/>
        <p:txBody>
          <a:bodyPr/>
          <a:lstStyle/>
          <a:p>
            <a:fld id="{15040397-C40D-984B-8651-08685A8712F9}" type="slidenum">
              <a:rPr lang="de-DE" smtClean="0"/>
              <a:t>4</a:t>
            </a:fld>
            <a:endParaRPr lang="de-DE"/>
          </a:p>
        </p:txBody>
      </p:sp>
    </p:spTree>
    <p:extLst>
      <p:ext uri="{BB962C8B-B14F-4D97-AF65-F5344CB8AC3E}">
        <p14:creationId xmlns:p14="http://schemas.microsoft.com/office/powerpoint/2010/main" val="35933877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de-DE" sz="1400" dirty="0"/>
              <a:t>Michelangelo schuf mit David die erste freistehende Kolossalstatue der neuen Zeitrechnung.</a:t>
            </a:r>
          </a:p>
          <a:p>
            <a:pPr marL="0" marR="0" indent="0" algn="l" defTabSz="457200" rtl="0" eaLnBrk="1" fontAlgn="auto" latinLnBrk="0" hangingPunct="1">
              <a:lnSpc>
                <a:spcPct val="100000"/>
              </a:lnSpc>
              <a:spcBef>
                <a:spcPts val="0"/>
              </a:spcBef>
              <a:spcAft>
                <a:spcPts val="0"/>
              </a:spcAft>
              <a:buClrTx/>
              <a:buSzTx/>
              <a:buFontTx/>
              <a:buNone/>
              <a:tabLst/>
              <a:defRPr/>
            </a:pPr>
            <a:r>
              <a:rPr lang="de-DE" sz="1400" dirty="0"/>
              <a:t>Kontrapost:</a:t>
            </a:r>
          </a:p>
          <a:p>
            <a:r>
              <a:rPr lang="de-DE" sz="1400" dirty="0"/>
              <a:t>Der </a:t>
            </a:r>
            <a:r>
              <a:rPr lang="de-DE" sz="1400" b="1" dirty="0"/>
              <a:t>Kontrapost</a:t>
            </a:r>
            <a:r>
              <a:rPr lang="de-DE" sz="1400" dirty="0"/>
              <a:t> (von </a:t>
            </a:r>
            <a:r>
              <a:rPr lang="de-DE" sz="1400" dirty="0">
                <a:hlinkClick r:id="rId3" tooltip="Italienische Sprache"/>
              </a:rPr>
              <a:t>ital.</a:t>
            </a:r>
            <a:r>
              <a:rPr lang="de-DE" sz="1400" dirty="0"/>
              <a:t> </a:t>
            </a:r>
            <a:r>
              <a:rPr lang="de-DE" sz="1400" i="1" dirty="0" err="1"/>
              <a:t>contrapposto</a:t>
            </a:r>
            <a:r>
              <a:rPr lang="de-DE" sz="1400" dirty="0"/>
              <a:t> „Gegensatz, -stück“) ist ein Gestaltungsmittel in der Bildhauerei. Er bezeichnet das Nebeneinander von Stand- und Spielbein einer menschlichen Figur zum Ausgleich der Gewichtsverhältnisse. Das Becken tritt dabei aus der senkrechten Körperachse. Der durch die hieraus resultierende Gewichtsverlagerung einsetzende Hüftschwung mit der Schieflage des Beckens in der Balance ist ebenfalls symptomatisch für das Spiel mit Gegensätzen wie Ruhe – Bewegung, Spannung – Entspannung, Hebung – Senkung, die letzten Endes zu einem homogenen Ausgleich führen. </a:t>
            </a:r>
          </a:p>
        </p:txBody>
      </p:sp>
      <p:sp>
        <p:nvSpPr>
          <p:cNvPr id="4" name="Foliennummernplatzhalter 3"/>
          <p:cNvSpPr>
            <a:spLocks noGrp="1"/>
          </p:cNvSpPr>
          <p:nvPr>
            <p:ph type="sldNum" sz="quarter" idx="10"/>
          </p:nvPr>
        </p:nvSpPr>
        <p:spPr/>
        <p:txBody>
          <a:bodyPr/>
          <a:lstStyle/>
          <a:p>
            <a:fld id="{15040397-C40D-984B-8651-08685A8712F9}" type="slidenum">
              <a:rPr lang="de-DE" smtClean="0"/>
              <a:t>5</a:t>
            </a:fld>
            <a:endParaRPr lang="de-DE"/>
          </a:p>
        </p:txBody>
      </p:sp>
    </p:spTree>
    <p:extLst>
      <p:ext uri="{BB962C8B-B14F-4D97-AF65-F5344CB8AC3E}">
        <p14:creationId xmlns:p14="http://schemas.microsoft.com/office/powerpoint/2010/main" val="13491826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Erstmalig wurde der Begriff für den Koloss von Rhodos verwendet und übertrug sich in Folge auf alle vollplastischen Skulpturen </a:t>
            </a:r>
          </a:p>
          <a:p>
            <a:r>
              <a:rPr lang="de-DE" dirty="0"/>
              <a:t>einer vielfachen Größe</a:t>
            </a:r>
            <a:r>
              <a:rPr lang="de-DE" baseline="0" dirty="0"/>
              <a:t> des Originals.</a:t>
            </a:r>
          </a:p>
          <a:p>
            <a:endParaRPr lang="de-DE" dirty="0"/>
          </a:p>
          <a:p>
            <a:r>
              <a:rPr lang="de-DE" dirty="0"/>
              <a:t>Der Koloss von Rhodos: Eine 30 Meter hohe Bronzestatue des Sonnengottes Helios, die im dritten Jahrhundert vor Christus auf Rhodos errichtet worden war. Der Riese grüßte jedoch nur etwas mehr als 50 Jahre lang die Seefahrer, dann wurde er bei einem Erdbeben zerstört. In der Antike zählte er zu den sieben Weltwundern seitdem ranken sich Geschichten und Gerüchte um ihn – und über seinen Standort gibt es nur Vermutungen.</a:t>
            </a:r>
          </a:p>
        </p:txBody>
      </p:sp>
      <p:sp>
        <p:nvSpPr>
          <p:cNvPr id="4" name="Foliennummernplatzhalter 3"/>
          <p:cNvSpPr>
            <a:spLocks noGrp="1"/>
          </p:cNvSpPr>
          <p:nvPr>
            <p:ph type="sldNum" sz="quarter" idx="10"/>
          </p:nvPr>
        </p:nvSpPr>
        <p:spPr/>
        <p:txBody>
          <a:bodyPr/>
          <a:lstStyle/>
          <a:p>
            <a:fld id="{15040397-C40D-984B-8651-08685A8712F9}" type="slidenum">
              <a:rPr lang="de-DE" smtClean="0"/>
              <a:t>6</a:t>
            </a:fld>
            <a:endParaRPr lang="de-DE"/>
          </a:p>
        </p:txBody>
      </p:sp>
    </p:spTree>
    <p:extLst>
      <p:ext uri="{BB962C8B-B14F-4D97-AF65-F5344CB8AC3E}">
        <p14:creationId xmlns:p14="http://schemas.microsoft.com/office/powerpoint/2010/main" val="13931823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de-DE" sz="1200" dirty="0"/>
              <a:t>Im Mittelmeerraum geriet diese Technik und Fähigkeit über Jahrhunderte in Vergessenheit und erst Michelangelo gelang mit David eine Wiedergeburt dieser Kunstfertigkeit. </a:t>
            </a:r>
          </a:p>
          <a:p>
            <a:endParaRPr lang="de-DE" dirty="0"/>
          </a:p>
        </p:txBody>
      </p:sp>
      <p:sp>
        <p:nvSpPr>
          <p:cNvPr id="4" name="Foliennummernplatzhalter 3"/>
          <p:cNvSpPr>
            <a:spLocks noGrp="1"/>
          </p:cNvSpPr>
          <p:nvPr>
            <p:ph type="sldNum" sz="quarter" idx="10"/>
          </p:nvPr>
        </p:nvSpPr>
        <p:spPr/>
        <p:txBody>
          <a:bodyPr/>
          <a:lstStyle/>
          <a:p>
            <a:fld id="{15040397-C40D-984B-8651-08685A8712F9}" type="slidenum">
              <a:rPr lang="de-DE" smtClean="0"/>
              <a:t>7</a:t>
            </a:fld>
            <a:endParaRPr lang="de-DE"/>
          </a:p>
        </p:txBody>
      </p:sp>
    </p:spTree>
    <p:extLst>
      <p:ext uri="{BB962C8B-B14F-4D97-AF65-F5344CB8AC3E}">
        <p14:creationId xmlns:p14="http://schemas.microsoft.com/office/powerpoint/2010/main" val="21263105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600" dirty="0"/>
              <a:t>Sie beinhaltet insbesondere </a:t>
            </a:r>
            <a:r>
              <a:rPr lang="de-DE" sz="1600" b="1" dirty="0"/>
              <a:t>die Formkontraste</a:t>
            </a:r>
            <a:r>
              <a:rPr lang="de-DE" sz="1600" dirty="0"/>
              <a:t>, das Verhältnis der Teile zum Ganzen.</a:t>
            </a:r>
          </a:p>
          <a:p>
            <a:r>
              <a:rPr lang="de-DE" sz="1600" dirty="0"/>
              <a:t>Grundsätzlich kann der Aufbau einer Arbeit </a:t>
            </a:r>
          </a:p>
          <a:p>
            <a:r>
              <a:rPr lang="de-DE" sz="1600" dirty="0"/>
              <a:t>Entweder </a:t>
            </a:r>
            <a:r>
              <a:rPr lang="de-DE" sz="1600" b="1" dirty="0"/>
              <a:t>„organisch“ </a:t>
            </a:r>
            <a:r>
              <a:rPr lang="de-DE" sz="1600" dirty="0"/>
              <a:t>gewachsen oder </a:t>
            </a:r>
            <a:r>
              <a:rPr lang="de-DE" sz="1600" b="1" dirty="0"/>
              <a:t>„tektonisch“ </a:t>
            </a:r>
            <a:r>
              <a:rPr lang="de-DE" sz="1600" dirty="0"/>
              <a:t>(gebaut)</a:t>
            </a:r>
          </a:p>
          <a:p>
            <a:r>
              <a:rPr lang="de-DE" sz="1600" dirty="0"/>
              <a:t>erscheinen.</a:t>
            </a:r>
          </a:p>
          <a:p>
            <a:r>
              <a:rPr lang="de-DE" dirty="0"/>
              <a:t>Hier: Hans</a:t>
            </a:r>
            <a:r>
              <a:rPr lang="de-DE" baseline="0" dirty="0"/>
              <a:t> Arp und Picasso</a:t>
            </a:r>
          </a:p>
          <a:p>
            <a:endParaRPr lang="de-DE" baseline="0" dirty="0"/>
          </a:p>
          <a:p>
            <a:r>
              <a:rPr lang="de-DE" b="1" dirty="0"/>
              <a:t>Hans</a:t>
            </a:r>
            <a:r>
              <a:rPr lang="de-DE" dirty="0"/>
              <a:t> oder </a:t>
            </a:r>
            <a:r>
              <a:rPr lang="de-DE" b="1" dirty="0"/>
              <a:t>Jean Arp</a:t>
            </a:r>
            <a:r>
              <a:rPr lang="de-DE" dirty="0"/>
              <a:t> (* 16. September 1886) war ein deutsch-französischer Maler, Graphiker, Bildhauer, und Lyriker </a:t>
            </a:r>
          </a:p>
          <a:p>
            <a:r>
              <a:rPr lang="de-DE" dirty="0"/>
              <a:t>Er bewegte sich in den künstlerischen Kreisen der Konstruktivisten und den Pariser Surrealisten, wobei er 1916 den Dadaismus als eine literarische und künstlerische Bewegung als Antwort auf den Ersten Weltkrieg und gegen dessen soziale Konventionen in Zürich mitbegründete. Arps </a:t>
            </a:r>
            <a:r>
              <a:rPr lang="de-DE" dirty="0" err="1"/>
              <a:t>Œuvre</a:t>
            </a:r>
            <a:r>
              <a:rPr lang="de-DE" baseline="0" dirty="0"/>
              <a:t> </a:t>
            </a:r>
            <a:r>
              <a:rPr lang="de-DE" dirty="0"/>
              <a:t>ist vom dadaistischen Prinzip des Zufalls und ab den 1920er-Jahren von einer "Objektsprache" des Alltäglichen geprägt.</a:t>
            </a:r>
            <a:r>
              <a:rPr lang="de-DE" baseline="30000" dirty="0"/>
              <a:t> </a:t>
            </a:r>
            <a:r>
              <a:rPr lang="de-DE" dirty="0"/>
              <a:t>Besonders charakteristisch ist seine Auseinandersetzung mit "biomorphen", naturnahen, gerundeten Formen, die sein Werk bis heute unverkennbar machen. </a:t>
            </a:r>
          </a:p>
          <a:p>
            <a:endParaRPr lang="de-DE" dirty="0"/>
          </a:p>
        </p:txBody>
      </p:sp>
      <p:sp>
        <p:nvSpPr>
          <p:cNvPr id="4" name="Foliennummernplatzhalter 3"/>
          <p:cNvSpPr>
            <a:spLocks noGrp="1"/>
          </p:cNvSpPr>
          <p:nvPr>
            <p:ph type="sldNum" sz="quarter" idx="10"/>
          </p:nvPr>
        </p:nvSpPr>
        <p:spPr/>
        <p:txBody>
          <a:bodyPr/>
          <a:lstStyle/>
          <a:p>
            <a:fld id="{15040397-C40D-984B-8651-08685A8712F9}" type="slidenum">
              <a:rPr lang="de-DE" smtClean="0"/>
              <a:t>8</a:t>
            </a:fld>
            <a:endParaRPr lang="de-DE"/>
          </a:p>
        </p:txBody>
      </p:sp>
    </p:spTree>
    <p:extLst>
      <p:ext uri="{BB962C8B-B14F-4D97-AF65-F5344CB8AC3E}">
        <p14:creationId xmlns:p14="http://schemas.microsoft.com/office/powerpoint/2010/main" val="11122953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Erinnerung: Rettung der Stadt vor den Engländern 1347. </a:t>
            </a:r>
            <a:r>
              <a:rPr lang="de-DE" dirty="0" err="1"/>
              <a:t>Verzweifelung</a:t>
            </a:r>
            <a:r>
              <a:rPr lang="de-DE" dirty="0"/>
              <a:t> auf niedrigem Sockel, kein heroisches Denkmal…..</a:t>
            </a:r>
          </a:p>
        </p:txBody>
      </p:sp>
      <p:sp>
        <p:nvSpPr>
          <p:cNvPr id="4" name="Foliennummernplatzhalter 3"/>
          <p:cNvSpPr>
            <a:spLocks noGrp="1"/>
          </p:cNvSpPr>
          <p:nvPr>
            <p:ph type="sldNum" sz="quarter" idx="5"/>
          </p:nvPr>
        </p:nvSpPr>
        <p:spPr/>
        <p:txBody>
          <a:bodyPr/>
          <a:lstStyle/>
          <a:p>
            <a:fld id="{15040397-C40D-984B-8651-08685A8712F9}" type="slidenum">
              <a:rPr lang="de-DE" smtClean="0"/>
              <a:t>9</a:t>
            </a:fld>
            <a:endParaRPr lang="de-DE"/>
          </a:p>
        </p:txBody>
      </p:sp>
    </p:spTree>
    <p:extLst>
      <p:ext uri="{BB962C8B-B14F-4D97-AF65-F5344CB8AC3E}">
        <p14:creationId xmlns:p14="http://schemas.microsoft.com/office/powerpoint/2010/main" val="40673895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5040397-C40D-984B-8651-08685A8712F9}" type="slidenum">
              <a:rPr lang="de-DE" smtClean="0"/>
              <a:t>11</a:t>
            </a:fld>
            <a:endParaRPr lang="de-DE"/>
          </a:p>
        </p:txBody>
      </p:sp>
    </p:spTree>
    <p:extLst>
      <p:ext uri="{BB962C8B-B14F-4D97-AF65-F5344CB8AC3E}">
        <p14:creationId xmlns:p14="http://schemas.microsoft.com/office/powerpoint/2010/main" val="18043907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Mastertitelformat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p>
        </p:txBody>
      </p:sp>
      <p:sp>
        <p:nvSpPr>
          <p:cNvPr id="4" name="Datumsplatzhalter 3"/>
          <p:cNvSpPr>
            <a:spLocks noGrp="1"/>
          </p:cNvSpPr>
          <p:nvPr>
            <p:ph type="dt" sz="half" idx="10"/>
          </p:nvPr>
        </p:nvSpPr>
        <p:spPr/>
        <p:txBody>
          <a:bodyPr/>
          <a:lstStyle/>
          <a:p>
            <a:fld id="{6AD8D91A-A2EE-4B54-B3C6-F6C67903BA9C}" type="datetime1">
              <a:rPr lang="en-US" smtClean="0"/>
              <a:pPr/>
              <a:t>6/30/23</a:t>
            </a:fld>
            <a:endParaRPr lang="en-US" dirty="0"/>
          </a:p>
        </p:txBody>
      </p:sp>
      <p:sp>
        <p:nvSpPr>
          <p:cNvPr id="5" name="Fußzeilenplatzhalter 4"/>
          <p:cNvSpPr>
            <a:spLocks noGrp="1"/>
          </p:cNvSpPr>
          <p:nvPr>
            <p:ph type="ftr" sz="quarter" idx="11"/>
          </p:nvPr>
        </p:nvSpPr>
        <p:spPr/>
        <p:txBody>
          <a:bodyPr/>
          <a:lstStyle/>
          <a:p>
            <a:endParaRPr lang="en-US"/>
          </a:p>
        </p:txBody>
      </p:sp>
      <p:sp>
        <p:nvSpPr>
          <p:cNvPr id="6" name="Foliennummernplatzhalter 5"/>
          <p:cNvSpPr>
            <a:spLocks noGrp="1"/>
          </p:cNvSpPr>
          <p:nvPr>
            <p:ph type="sldNum" sz="quarter" idx="12"/>
          </p:nvPr>
        </p:nvSpPr>
        <p:spPr/>
        <p:txBody>
          <a:bodyPr/>
          <a:lstStyle/>
          <a:p>
            <a:fld id="{FA84A37A-AFC2-4A01-80A1-FC20F2C0D5BB}" type="slidenum">
              <a:rPr lang="en-US" smtClean="0"/>
              <a:pPr/>
              <a:t>‹Nr.›</a:t>
            </a:fld>
            <a:endParaRPr lang="en-US" dirty="0"/>
          </a:p>
        </p:txBody>
      </p:sp>
    </p:spTree>
    <p:extLst>
      <p:ext uri="{BB962C8B-B14F-4D97-AF65-F5344CB8AC3E}">
        <p14:creationId xmlns:p14="http://schemas.microsoft.com/office/powerpoint/2010/main" val="29096928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Vertikaler Textplatzhalt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B19785C6-EBAF-49D5-AD4D-BABF4DFAAD59}" type="datetime1">
              <a:rPr lang="en-US" smtClean="0"/>
              <a:pPr/>
              <a:t>6/30/23</a:t>
            </a:fld>
            <a:endParaRPr lang="en-US"/>
          </a:p>
        </p:txBody>
      </p:sp>
      <p:sp>
        <p:nvSpPr>
          <p:cNvPr id="5" name="Fußzeilenplatzhalter 4"/>
          <p:cNvSpPr>
            <a:spLocks noGrp="1"/>
          </p:cNvSpPr>
          <p:nvPr>
            <p:ph type="ftr" sz="quarter" idx="11"/>
          </p:nvPr>
        </p:nvSpPr>
        <p:spPr/>
        <p:txBody>
          <a:bodyPr/>
          <a:lstStyle/>
          <a:p>
            <a:endParaRPr lang="en-US"/>
          </a:p>
        </p:txBody>
      </p:sp>
      <p:sp>
        <p:nvSpPr>
          <p:cNvPr id="6" name="Foliennummernplatzhalter 5"/>
          <p:cNvSpPr>
            <a:spLocks noGrp="1"/>
          </p:cNvSpPr>
          <p:nvPr>
            <p:ph type="sldNum" sz="quarter" idx="12"/>
          </p:nvPr>
        </p:nvSpPr>
        <p:spPr/>
        <p:txBody>
          <a:bodyPr/>
          <a:lstStyle/>
          <a:p>
            <a:fld id="{FA84A37A-AFC2-4A01-80A1-FC20F2C0D5BB}" type="slidenum">
              <a:rPr lang="en-US" smtClean="0"/>
              <a:pPr/>
              <a:t>‹Nr.›</a:t>
            </a:fld>
            <a:endParaRPr lang="en-US"/>
          </a:p>
        </p:txBody>
      </p:sp>
    </p:spTree>
    <p:extLst>
      <p:ext uri="{BB962C8B-B14F-4D97-AF65-F5344CB8AC3E}">
        <p14:creationId xmlns:p14="http://schemas.microsoft.com/office/powerpoint/2010/main" val="23403138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Mastertitelformat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6A404122-9A3A-4FD8-98B8-22631F32846C}" type="datetime1">
              <a:rPr lang="en-US" smtClean="0"/>
              <a:pPr/>
              <a:t>6/30/23</a:t>
            </a:fld>
            <a:endParaRPr lang="en-US" dirty="0"/>
          </a:p>
        </p:txBody>
      </p:sp>
      <p:sp>
        <p:nvSpPr>
          <p:cNvPr id="5" name="Fußzeilenplatzhalter 4"/>
          <p:cNvSpPr>
            <a:spLocks noGrp="1"/>
          </p:cNvSpPr>
          <p:nvPr>
            <p:ph type="ftr" sz="quarter" idx="11"/>
          </p:nvPr>
        </p:nvSpPr>
        <p:spPr/>
        <p:txBody>
          <a:bodyPr/>
          <a:lstStyle/>
          <a:p>
            <a:endParaRPr lang="en-US" dirty="0"/>
          </a:p>
        </p:txBody>
      </p:sp>
      <p:sp>
        <p:nvSpPr>
          <p:cNvPr id="6" name="Foliennummernplatzhalter 5"/>
          <p:cNvSpPr>
            <a:spLocks noGrp="1"/>
          </p:cNvSpPr>
          <p:nvPr>
            <p:ph type="sldNum" sz="quarter" idx="12"/>
          </p:nvPr>
        </p:nvSpPr>
        <p:spPr/>
        <p:txBody>
          <a:bodyPr/>
          <a:lstStyle/>
          <a:p>
            <a:fld id="{FA84A37A-AFC2-4A01-80A1-FC20F2C0D5BB}" type="slidenum">
              <a:rPr lang="en-US" smtClean="0"/>
              <a:pPr/>
              <a:t>‹Nr.›</a:t>
            </a:fld>
            <a:endParaRPr lang="en-US" dirty="0"/>
          </a:p>
        </p:txBody>
      </p:sp>
    </p:spTree>
    <p:extLst>
      <p:ext uri="{BB962C8B-B14F-4D97-AF65-F5344CB8AC3E}">
        <p14:creationId xmlns:p14="http://schemas.microsoft.com/office/powerpoint/2010/main" val="465752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C259A7B8-0EC4-44C9-AFEF-25E144F11C06}" type="datetime1">
              <a:rPr lang="en-US" smtClean="0"/>
              <a:pPr/>
              <a:t>6/30/23</a:t>
            </a:fld>
            <a:endParaRPr lang="en-US"/>
          </a:p>
        </p:txBody>
      </p:sp>
      <p:sp>
        <p:nvSpPr>
          <p:cNvPr id="5" name="Fußzeilenplatzhalter 4"/>
          <p:cNvSpPr>
            <a:spLocks noGrp="1"/>
          </p:cNvSpPr>
          <p:nvPr>
            <p:ph type="ftr" sz="quarter" idx="11"/>
          </p:nvPr>
        </p:nvSpPr>
        <p:spPr/>
        <p:txBody>
          <a:bodyPr/>
          <a:lstStyle/>
          <a:p>
            <a:endParaRPr lang="en-US"/>
          </a:p>
        </p:txBody>
      </p:sp>
      <p:sp>
        <p:nvSpPr>
          <p:cNvPr id="6" name="Foliennummernplatzhalter 5"/>
          <p:cNvSpPr>
            <a:spLocks noGrp="1"/>
          </p:cNvSpPr>
          <p:nvPr>
            <p:ph type="sldNum" sz="quarter" idx="12"/>
          </p:nvPr>
        </p:nvSpPr>
        <p:spPr/>
        <p:txBody>
          <a:bodyPr/>
          <a:lstStyle/>
          <a:p>
            <a:fld id="{FA84A37A-AFC2-4A01-80A1-FC20F2C0D5BB}" type="slidenum">
              <a:rPr lang="en-US" smtClean="0"/>
              <a:pPr/>
              <a:t>‹Nr.›</a:t>
            </a:fld>
            <a:endParaRPr lang="en-US"/>
          </a:p>
        </p:txBody>
      </p:sp>
    </p:spTree>
    <p:extLst>
      <p:ext uri="{BB962C8B-B14F-4D97-AF65-F5344CB8AC3E}">
        <p14:creationId xmlns:p14="http://schemas.microsoft.com/office/powerpoint/2010/main" val="4094419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Mastertitelformat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umsplatzhalter 3"/>
          <p:cNvSpPr>
            <a:spLocks noGrp="1"/>
          </p:cNvSpPr>
          <p:nvPr>
            <p:ph type="dt" sz="half" idx="10"/>
          </p:nvPr>
        </p:nvSpPr>
        <p:spPr/>
        <p:txBody>
          <a:bodyPr/>
          <a:lstStyle/>
          <a:p>
            <a:fld id="{82BB47B5-C739-4DAE-AACD-CC58CA843AC4}" type="datetime1">
              <a:rPr lang="en-US" smtClean="0"/>
              <a:pPr/>
              <a:t>6/30/23</a:t>
            </a:fld>
            <a:endParaRPr lang="en-US" dirty="0"/>
          </a:p>
        </p:txBody>
      </p:sp>
      <p:sp>
        <p:nvSpPr>
          <p:cNvPr id="5" name="Fußzeilenplatzhalter 4"/>
          <p:cNvSpPr>
            <a:spLocks noGrp="1"/>
          </p:cNvSpPr>
          <p:nvPr>
            <p:ph type="ftr" sz="quarter" idx="11"/>
          </p:nvPr>
        </p:nvSpPr>
        <p:spPr/>
        <p:txBody>
          <a:bodyPr/>
          <a:lstStyle/>
          <a:p>
            <a:endParaRPr lang="en-US" dirty="0"/>
          </a:p>
        </p:txBody>
      </p:sp>
      <p:sp>
        <p:nvSpPr>
          <p:cNvPr id="6" name="Foliennummernplatzhalter 5"/>
          <p:cNvSpPr>
            <a:spLocks noGrp="1"/>
          </p:cNvSpPr>
          <p:nvPr>
            <p:ph type="sldNum" sz="quarter" idx="12"/>
          </p:nvPr>
        </p:nvSpPr>
        <p:spPr/>
        <p:txBody>
          <a:bodyPr/>
          <a:lstStyle/>
          <a:p>
            <a:fld id="{FA84A37A-AFC2-4A01-80A1-FC20F2C0D5BB}" type="slidenum">
              <a:rPr lang="en-US" smtClean="0"/>
              <a:pPr/>
              <a:t>‹Nr.›</a:t>
            </a:fld>
            <a:endParaRPr lang="en-US" dirty="0"/>
          </a:p>
        </p:txBody>
      </p:sp>
    </p:spTree>
    <p:extLst>
      <p:ext uri="{BB962C8B-B14F-4D97-AF65-F5344CB8AC3E}">
        <p14:creationId xmlns:p14="http://schemas.microsoft.com/office/powerpoint/2010/main" val="2677976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3E72AE48-94E6-46E0-BE32-5F0716DE9115}" type="datetime1">
              <a:rPr lang="en-US" smtClean="0"/>
              <a:pPr/>
              <a:t>6/30/23</a:t>
            </a:fld>
            <a:endParaRPr lang="en-US"/>
          </a:p>
        </p:txBody>
      </p:sp>
      <p:sp>
        <p:nvSpPr>
          <p:cNvPr id="6" name="Fußzeilenplatzhalter 5"/>
          <p:cNvSpPr>
            <a:spLocks noGrp="1"/>
          </p:cNvSpPr>
          <p:nvPr>
            <p:ph type="ftr" sz="quarter" idx="11"/>
          </p:nvPr>
        </p:nvSpPr>
        <p:spPr/>
        <p:txBody>
          <a:bodyPr/>
          <a:lstStyle/>
          <a:p>
            <a:endParaRPr lang="en-US"/>
          </a:p>
        </p:txBody>
      </p:sp>
      <p:sp>
        <p:nvSpPr>
          <p:cNvPr id="7" name="Foliennummernplatzhalter 6"/>
          <p:cNvSpPr>
            <a:spLocks noGrp="1"/>
          </p:cNvSpPr>
          <p:nvPr>
            <p:ph type="sldNum" sz="quarter" idx="12"/>
          </p:nvPr>
        </p:nvSpPr>
        <p:spPr/>
        <p:txBody>
          <a:bodyPr/>
          <a:lstStyle/>
          <a:p>
            <a:fld id="{FA84A37A-AFC2-4A01-80A1-FC20F2C0D5BB}" type="slidenum">
              <a:rPr lang="en-US" smtClean="0"/>
              <a:pPr/>
              <a:t>‹Nr.›</a:t>
            </a:fld>
            <a:endParaRPr lang="en-US"/>
          </a:p>
        </p:txBody>
      </p:sp>
    </p:spTree>
    <p:extLst>
      <p:ext uri="{BB962C8B-B14F-4D97-AF65-F5344CB8AC3E}">
        <p14:creationId xmlns:p14="http://schemas.microsoft.com/office/powerpoint/2010/main" val="21663618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Mastertitelformat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0884C285-8BCE-48FC-97D9-E2837AF38351}" type="datetime1">
              <a:rPr lang="en-US" smtClean="0"/>
              <a:pPr/>
              <a:t>6/30/23</a:t>
            </a:fld>
            <a:endParaRPr lang="en-US"/>
          </a:p>
        </p:txBody>
      </p:sp>
      <p:sp>
        <p:nvSpPr>
          <p:cNvPr id="8" name="Fußzeilenplatzhalter 7"/>
          <p:cNvSpPr>
            <a:spLocks noGrp="1"/>
          </p:cNvSpPr>
          <p:nvPr>
            <p:ph type="ftr" sz="quarter" idx="11"/>
          </p:nvPr>
        </p:nvSpPr>
        <p:spPr/>
        <p:txBody>
          <a:bodyPr/>
          <a:lstStyle/>
          <a:p>
            <a:endParaRPr lang="en-US"/>
          </a:p>
        </p:txBody>
      </p:sp>
      <p:sp>
        <p:nvSpPr>
          <p:cNvPr id="9" name="Foliennummernplatzhalter 8"/>
          <p:cNvSpPr>
            <a:spLocks noGrp="1"/>
          </p:cNvSpPr>
          <p:nvPr>
            <p:ph type="sldNum" sz="quarter" idx="12"/>
          </p:nvPr>
        </p:nvSpPr>
        <p:spPr/>
        <p:txBody>
          <a:bodyPr/>
          <a:lstStyle/>
          <a:p>
            <a:fld id="{FA84A37A-AFC2-4A01-80A1-FC20F2C0D5BB}" type="slidenum">
              <a:rPr lang="en-US" smtClean="0"/>
              <a:pPr/>
              <a:t>‹Nr.›</a:t>
            </a:fld>
            <a:endParaRPr lang="en-US"/>
          </a:p>
        </p:txBody>
      </p:sp>
    </p:spTree>
    <p:extLst>
      <p:ext uri="{BB962C8B-B14F-4D97-AF65-F5344CB8AC3E}">
        <p14:creationId xmlns:p14="http://schemas.microsoft.com/office/powerpoint/2010/main" val="2204809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Datumsplatzhalter 2"/>
          <p:cNvSpPr>
            <a:spLocks noGrp="1"/>
          </p:cNvSpPr>
          <p:nvPr>
            <p:ph type="dt" sz="half" idx="10"/>
          </p:nvPr>
        </p:nvSpPr>
        <p:spPr/>
        <p:txBody>
          <a:bodyPr/>
          <a:lstStyle/>
          <a:p>
            <a:fld id="{0E70D3E6-EF16-4488-94A4-211508FE4682}" type="datetime1">
              <a:rPr lang="en-US" smtClean="0"/>
              <a:pPr/>
              <a:t>6/30/23</a:t>
            </a:fld>
            <a:endParaRPr lang="en-US"/>
          </a:p>
        </p:txBody>
      </p:sp>
      <p:sp>
        <p:nvSpPr>
          <p:cNvPr id="4" name="Fußzeilenplatzhalter 3"/>
          <p:cNvSpPr>
            <a:spLocks noGrp="1"/>
          </p:cNvSpPr>
          <p:nvPr>
            <p:ph type="ftr" sz="quarter" idx="11"/>
          </p:nvPr>
        </p:nvSpPr>
        <p:spPr/>
        <p:txBody>
          <a:bodyPr/>
          <a:lstStyle/>
          <a:p>
            <a:endParaRPr lang="en-US"/>
          </a:p>
        </p:txBody>
      </p:sp>
      <p:sp>
        <p:nvSpPr>
          <p:cNvPr id="5" name="Foliennummernplatzhalter 4"/>
          <p:cNvSpPr>
            <a:spLocks noGrp="1"/>
          </p:cNvSpPr>
          <p:nvPr>
            <p:ph type="sldNum" sz="quarter" idx="12"/>
          </p:nvPr>
        </p:nvSpPr>
        <p:spPr/>
        <p:txBody>
          <a:bodyPr/>
          <a:lstStyle/>
          <a:p>
            <a:fld id="{FA84A37A-AFC2-4A01-80A1-FC20F2C0D5BB}" type="slidenum">
              <a:rPr lang="en-US" smtClean="0"/>
              <a:pPr/>
              <a:t>‹Nr.›</a:t>
            </a:fld>
            <a:endParaRPr lang="en-US"/>
          </a:p>
        </p:txBody>
      </p:sp>
    </p:spTree>
    <p:extLst>
      <p:ext uri="{BB962C8B-B14F-4D97-AF65-F5344CB8AC3E}">
        <p14:creationId xmlns:p14="http://schemas.microsoft.com/office/powerpoint/2010/main" val="16270840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7077FB3B-20DA-4D0E-BF16-8262B7156612}" type="datetime1">
              <a:rPr lang="en-US" smtClean="0"/>
              <a:pPr/>
              <a:t>6/30/23</a:t>
            </a:fld>
            <a:endParaRPr lang="en-US"/>
          </a:p>
        </p:txBody>
      </p:sp>
      <p:sp>
        <p:nvSpPr>
          <p:cNvPr id="3" name="Fußzeilenplatzhalter 2"/>
          <p:cNvSpPr>
            <a:spLocks noGrp="1"/>
          </p:cNvSpPr>
          <p:nvPr>
            <p:ph type="ftr" sz="quarter" idx="11"/>
          </p:nvPr>
        </p:nvSpPr>
        <p:spPr/>
        <p:txBody>
          <a:bodyPr/>
          <a:lstStyle/>
          <a:p>
            <a:endParaRPr lang="en-US"/>
          </a:p>
        </p:txBody>
      </p:sp>
      <p:sp>
        <p:nvSpPr>
          <p:cNvPr id="4" name="Foliennummernplatzhalter 3"/>
          <p:cNvSpPr>
            <a:spLocks noGrp="1"/>
          </p:cNvSpPr>
          <p:nvPr>
            <p:ph type="sldNum" sz="quarter" idx="12"/>
          </p:nvPr>
        </p:nvSpPr>
        <p:spPr/>
        <p:txBody>
          <a:bodyPr/>
          <a:lstStyle/>
          <a:p>
            <a:fld id="{FA84A37A-AFC2-4A01-80A1-FC20F2C0D5BB}" type="slidenum">
              <a:rPr lang="en-US" smtClean="0"/>
              <a:pPr/>
              <a:t>‹Nr.›</a:t>
            </a:fld>
            <a:endParaRPr lang="en-US"/>
          </a:p>
        </p:txBody>
      </p:sp>
    </p:spTree>
    <p:extLst>
      <p:ext uri="{BB962C8B-B14F-4D97-AF65-F5344CB8AC3E}">
        <p14:creationId xmlns:p14="http://schemas.microsoft.com/office/powerpoint/2010/main" val="165635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Mastertitelformat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umsplatzhalter 4"/>
          <p:cNvSpPr>
            <a:spLocks noGrp="1"/>
          </p:cNvSpPr>
          <p:nvPr>
            <p:ph type="dt" sz="half" idx="10"/>
          </p:nvPr>
        </p:nvSpPr>
        <p:spPr/>
        <p:txBody>
          <a:bodyPr/>
          <a:lstStyle/>
          <a:p>
            <a:fld id="{8C273C2C-6BD0-40EC-8D8D-4D51F089C5EB}" type="datetime1">
              <a:rPr lang="en-US" smtClean="0"/>
              <a:pPr/>
              <a:t>6/30/23</a:t>
            </a:fld>
            <a:endParaRPr lang="en-US"/>
          </a:p>
        </p:txBody>
      </p:sp>
      <p:sp>
        <p:nvSpPr>
          <p:cNvPr id="6" name="Fußzeilenplatzhalter 5"/>
          <p:cNvSpPr>
            <a:spLocks noGrp="1"/>
          </p:cNvSpPr>
          <p:nvPr>
            <p:ph type="ftr" sz="quarter" idx="11"/>
          </p:nvPr>
        </p:nvSpPr>
        <p:spPr/>
        <p:txBody>
          <a:bodyPr/>
          <a:lstStyle/>
          <a:p>
            <a:endParaRPr lang="en-US"/>
          </a:p>
        </p:txBody>
      </p:sp>
      <p:sp>
        <p:nvSpPr>
          <p:cNvPr id="7" name="Foliennummernplatzhalter 6"/>
          <p:cNvSpPr>
            <a:spLocks noGrp="1"/>
          </p:cNvSpPr>
          <p:nvPr>
            <p:ph type="sldNum" sz="quarter" idx="12"/>
          </p:nvPr>
        </p:nvSpPr>
        <p:spPr/>
        <p:txBody>
          <a:bodyPr/>
          <a:lstStyle/>
          <a:p>
            <a:fld id="{FA84A37A-AFC2-4A01-80A1-FC20F2C0D5BB}" type="slidenum">
              <a:rPr lang="en-US" smtClean="0"/>
              <a:pPr/>
              <a:t>‹Nr.›</a:t>
            </a:fld>
            <a:endParaRPr lang="en-US"/>
          </a:p>
        </p:txBody>
      </p:sp>
    </p:spTree>
    <p:extLst>
      <p:ext uri="{BB962C8B-B14F-4D97-AF65-F5344CB8AC3E}">
        <p14:creationId xmlns:p14="http://schemas.microsoft.com/office/powerpoint/2010/main" val="219282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Mastertitelformat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umsplatzhalter 4"/>
          <p:cNvSpPr>
            <a:spLocks noGrp="1"/>
          </p:cNvSpPr>
          <p:nvPr>
            <p:ph type="dt" sz="half" idx="10"/>
          </p:nvPr>
        </p:nvSpPr>
        <p:spPr/>
        <p:txBody>
          <a:bodyPr/>
          <a:lstStyle/>
          <a:p>
            <a:fld id="{2D377F5C-EDA7-4864-9756-35769B0E62CF}" type="datetime1">
              <a:rPr lang="en-US" smtClean="0"/>
              <a:pPr/>
              <a:t>6/30/23</a:t>
            </a:fld>
            <a:endParaRPr lang="en-US"/>
          </a:p>
        </p:txBody>
      </p:sp>
      <p:sp>
        <p:nvSpPr>
          <p:cNvPr id="6" name="Fußzeilenplatzhalter 5"/>
          <p:cNvSpPr>
            <a:spLocks noGrp="1"/>
          </p:cNvSpPr>
          <p:nvPr>
            <p:ph type="ftr" sz="quarter" idx="11"/>
          </p:nvPr>
        </p:nvSpPr>
        <p:spPr/>
        <p:txBody>
          <a:bodyPr/>
          <a:lstStyle/>
          <a:p>
            <a:endParaRPr lang="en-US"/>
          </a:p>
        </p:txBody>
      </p:sp>
      <p:sp>
        <p:nvSpPr>
          <p:cNvPr id="7" name="Foliennummernplatzhalter 6"/>
          <p:cNvSpPr>
            <a:spLocks noGrp="1"/>
          </p:cNvSpPr>
          <p:nvPr>
            <p:ph type="sldNum" sz="quarter" idx="12"/>
          </p:nvPr>
        </p:nvSpPr>
        <p:spPr/>
        <p:txBody>
          <a:bodyPr/>
          <a:lstStyle/>
          <a:p>
            <a:fld id="{FA84A37A-AFC2-4A01-80A1-FC20F2C0D5BB}" type="slidenum">
              <a:rPr lang="en-US" smtClean="0"/>
              <a:pPr/>
              <a:t>‹Nr.›</a:t>
            </a:fld>
            <a:endParaRPr lang="en-US"/>
          </a:p>
        </p:txBody>
      </p:sp>
    </p:spTree>
    <p:extLst>
      <p:ext uri="{BB962C8B-B14F-4D97-AF65-F5344CB8AC3E}">
        <p14:creationId xmlns:p14="http://schemas.microsoft.com/office/powerpoint/2010/main" val="4159362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a:t>Mastertitelformat bearbeiten</a:t>
            </a:r>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B99C93-F56F-46AB-9EB8-53614A95B15F}" type="datetime1">
              <a:rPr lang="en-US" smtClean="0"/>
              <a:pPr/>
              <a:t>6/30/23</a:t>
            </a:fld>
            <a:endParaRPr lang="en-US" dirty="0"/>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84A37A-AFC2-4A01-80A1-FC20F2C0D5BB}" type="slidenum">
              <a:rPr lang="en-US" smtClean="0"/>
              <a:pPr/>
              <a:t>‹Nr.›</a:t>
            </a:fld>
            <a:endParaRPr lang="en-US" dirty="0"/>
          </a:p>
        </p:txBody>
      </p:sp>
    </p:spTree>
    <p:extLst>
      <p:ext uri="{BB962C8B-B14F-4D97-AF65-F5344CB8AC3E}">
        <p14:creationId xmlns:p14="http://schemas.microsoft.com/office/powerpoint/2010/main" val="2623714730"/>
      </p:ext>
    </p:extLst>
  </p:cSld>
  <p:clrMap bg1="lt1" tx1="dk1" bg2="lt2" tx2="dk2" accent1="accent1" accent2="accent2" accent3="accent3" accent4="accent4" accent5="accent5" accent6="accent6" hlink="hlink" folHlink="folHlink"/>
  <p:sldLayoutIdLst>
    <p:sldLayoutId id="2147483870" r:id="rId1"/>
    <p:sldLayoutId id="2147483871" r:id="rId2"/>
    <p:sldLayoutId id="2147483872" r:id="rId3"/>
    <p:sldLayoutId id="2147483873" r:id="rId4"/>
    <p:sldLayoutId id="2147483874" r:id="rId5"/>
    <p:sldLayoutId id="2147483875" r:id="rId6"/>
    <p:sldLayoutId id="2147483876" r:id="rId7"/>
    <p:sldLayoutId id="2147483877" r:id="rId8"/>
    <p:sldLayoutId id="2147483878" r:id="rId9"/>
    <p:sldLayoutId id="2147483879" r:id="rId10"/>
    <p:sldLayoutId id="2147483880" r:id="rId11"/>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5.jpg"/></Relationships>
</file>

<file path=ppt/slides/_rels/slide2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29.jpg"/><Relationship Id="rId4" Type="http://schemas.openxmlformats.org/officeDocument/2006/relationships/image" Target="../media/image28.jp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idx="4294967295"/>
          </p:nvPr>
        </p:nvSpPr>
        <p:spPr>
          <a:xfrm>
            <a:off x="1364248" y="1109663"/>
            <a:ext cx="7174071" cy="881062"/>
          </a:xfrm>
        </p:spPr>
        <p:txBody>
          <a:bodyPr>
            <a:normAutofit fontScale="90000"/>
          </a:bodyPr>
          <a:lstStyle/>
          <a:p>
            <a:r>
              <a:rPr lang="de-DE" dirty="0"/>
              <a:t>        Skulptur, Plastik, Installation</a:t>
            </a:r>
          </a:p>
        </p:txBody>
      </p:sp>
      <p:pic>
        <p:nvPicPr>
          <p:cNvPr id="6" name="Bild 5" descr="atelier-08_med.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7900" y="2569439"/>
            <a:ext cx="4158932" cy="3088328"/>
          </a:xfrm>
          <a:prstGeom prst="rect">
            <a:avLst/>
          </a:prstGeom>
        </p:spPr>
      </p:pic>
      <p:pic>
        <p:nvPicPr>
          <p:cNvPr id="8" name="Bild 7"/>
          <p:cNvPicPr>
            <a:picLocks noChangeAspect="1"/>
          </p:cNvPicPr>
          <p:nvPr/>
        </p:nvPicPr>
        <p:blipFill>
          <a:blip r:embed="rId3"/>
          <a:stretch>
            <a:fillRect/>
          </a:stretch>
        </p:blipFill>
        <p:spPr>
          <a:xfrm>
            <a:off x="254000" y="2569438"/>
            <a:ext cx="4152900" cy="3088329"/>
          </a:xfrm>
          <a:prstGeom prst="rect">
            <a:avLst/>
          </a:prstGeom>
        </p:spPr>
      </p:pic>
    </p:spTree>
    <p:extLst>
      <p:ext uri="{BB962C8B-B14F-4D97-AF65-F5344CB8AC3E}">
        <p14:creationId xmlns:p14="http://schemas.microsoft.com/office/powerpoint/2010/main" val="783387956"/>
      </p:ext>
    </p:extLst>
  </p:cSld>
  <p:clrMapOvr>
    <a:masterClrMapping/>
  </p:clrMapOvr>
  <mc:AlternateContent xmlns:mc="http://schemas.openxmlformats.org/markup-compatibility/2006" xmlns:p14="http://schemas.microsoft.com/office/powerpoint/2010/main">
    <mc:Choice Requires="p14">
      <p:transition spd="slow" p14:dur="2000" advTm="5304"/>
    </mc:Choice>
    <mc:Fallback xmlns="">
      <p:transition xmlns:p14="http://schemas.microsoft.com/office/powerpoint/2010/main" spd="slow" advTm="5304"/>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047FC286-D4D8-6D4C-9291-97063C17ACD4}"/>
              </a:ext>
            </a:extLst>
          </p:cNvPr>
          <p:cNvSpPr txBox="1"/>
          <p:nvPr/>
        </p:nvSpPr>
        <p:spPr>
          <a:xfrm>
            <a:off x="1058778" y="514255"/>
            <a:ext cx="7357163" cy="5139869"/>
          </a:xfrm>
          <a:prstGeom prst="rect">
            <a:avLst/>
          </a:prstGeom>
          <a:noFill/>
        </p:spPr>
        <p:txBody>
          <a:bodyPr wrap="square" rtlCol="0">
            <a:spAutoFit/>
          </a:bodyPr>
          <a:lstStyle/>
          <a:p>
            <a:pPr algn="ctr"/>
            <a:r>
              <a:rPr lang="de-DE" sz="2800" b="1" dirty="0"/>
              <a:t>Denkt euch eine fiktive Person aus, der ihr eine Erinnerungsstätte errichten möchtet!</a:t>
            </a:r>
          </a:p>
          <a:p>
            <a:endParaRPr lang="de-DE" sz="2800" dirty="0"/>
          </a:p>
          <a:p>
            <a:endParaRPr lang="de-DE" sz="2800" dirty="0"/>
          </a:p>
          <a:p>
            <a:pPr marL="342900" indent="-342900">
              <a:buFontTx/>
              <a:buChar char="-"/>
            </a:pPr>
            <a:r>
              <a:rPr lang="de-DE" sz="2800" dirty="0"/>
              <a:t>Formuliert ihren Lebenslauf und ihre Verdienste</a:t>
            </a:r>
          </a:p>
          <a:p>
            <a:pPr marL="342900" indent="-342900">
              <a:buFontTx/>
              <a:buChar char="-"/>
            </a:pPr>
            <a:r>
              <a:rPr lang="de-DE" sz="2800" dirty="0"/>
              <a:t>Überlegt, an welchem Ort es stehen und mich welchen Materialien es errichtet werden soll und fertigt eine Entwurfsskizze an</a:t>
            </a:r>
          </a:p>
          <a:p>
            <a:pPr marL="342900" indent="-342900">
              <a:buFontTx/>
              <a:buChar char="-"/>
            </a:pPr>
            <a:r>
              <a:rPr lang="de-DE" sz="2800" dirty="0"/>
              <a:t>Baut ein entsprechendes Modell</a:t>
            </a:r>
          </a:p>
          <a:p>
            <a:pPr marL="342900" indent="-342900">
              <a:buFontTx/>
              <a:buChar char="-"/>
            </a:pPr>
            <a:endParaRPr lang="de-DE" sz="2400" dirty="0"/>
          </a:p>
          <a:p>
            <a:endParaRPr lang="de-DE" sz="2400" dirty="0"/>
          </a:p>
        </p:txBody>
      </p:sp>
    </p:spTree>
    <p:extLst>
      <p:ext uri="{BB962C8B-B14F-4D97-AF65-F5344CB8AC3E}">
        <p14:creationId xmlns:p14="http://schemas.microsoft.com/office/powerpoint/2010/main" val="1132662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AA02E832-ED98-3C42-88BA-5DA649500F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1305" y="695907"/>
            <a:ext cx="5472779" cy="5801146"/>
          </a:xfrm>
          <a:prstGeom prst="rect">
            <a:avLst/>
          </a:prstGeom>
        </p:spPr>
      </p:pic>
      <p:sp>
        <p:nvSpPr>
          <p:cNvPr id="4" name="Textfeld 3">
            <a:extLst>
              <a:ext uri="{FF2B5EF4-FFF2-40B4-BE49-F238E27FC236}">
                <a16:creationId xmlns:a16="http://schemas.microsoft.com/office/drawing/2014/main" id="{BD581127-FF18-0145-9AB5-372C05D1BC9F}"/>
              </a:ext>
            </a:extLst>
          </p:cNvPr>
          <p:cNvSpPr txBox="1"/>
          <p:nvPr/>
        </p:nvSpPr>
        <p:spPr>
          <a:xfrm>
            <a:off x="1347537" y="168442"/>
            <a:ext cx="6661867" cy="369332"/>
          </a:xfrm>
          <a:prstGeom prst="rect">
            <a:avLst/>
          </a:prstGeom>
          <a:noFill/>
        </p:spPr>
        <p:txBody>
          <a:bodyPr wrap="square" rtlCol="0">
            <a:spAutoFit/>
          </a:bodyPr>
          <a:lstStyle/>
          <a:p>
            <a:r>
              <a:rPr lang="de-DE" dirty="0"/>
              <a:t>Georg Baselitz, Modell für eine </a:t>
            </a:r>
            <a:r>
              <a:rPr lang="de-DE" dirty="0" err="1"/>
              <a:t>Skulpur</a:t>
            </a:r>
            <a:r>
              <a:rPr lang="de-DE" dirty="0"/>
              <a:t>, Holz und Tempera, 1979/80</a:t>
            </a:r>
          </a:p>
        </p:txBody>
      </p:sp>
    </p:spTree>
    <p:extLst>
      <p:ext uri="{BB962C8B-B14F-4D97-AF65-F5344CB8AC3E}">
        <p14:creationId xmlns:p14="http://schemas.microsoft.com/office/powerpoint/2010/main" val="29797290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 1" descr="Picasso-Plastiken.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395085"/>
          </a:xfrm>
          <a:prstGeom prst="rect">
            <a:avLst/>
          </a:prstGeom>
        </p:spPr>
      </p:pic>
    </p:spTree>
    <p:extLst>
      <p:ext uri="{BB962C8B-B14F-4D97-AF65-F5344CB8AC3E}">
        <p14:creationId xmlns:p14="http://schemas.microsoft.com/office/powerpoint/2010/main" val="8861274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2362200" y="1371600"/>
            <a:ext cx="184666" cy="369332"/>
          </a:xfrm>
          <a:prstGeom prst="rect">
            <a:avLst/>
          </a:prstGeom>
          <a:noFill/>
        </p:spPr>
        <p:txBody>
          <a:bodyPr wrap="none" rtlCol="0">
            <a:spAutoFit/>
          </a:bodyPr>
          <a:lstStyle/>
          <a:p>
            <a:endParaRPr lang="de-DE" dirty="0"/>
          </a:p>
        </p:txBody>
      </p:sp>
      <p:sp>
        <p:nvSpPr>
          <p:cNvPr id="5" name="Textfeld 4"/>
          <p:cNvSpPr txBox="1"/>
          <p:nvPr/>
        </p:nvSpPr>
        <p:spPr>
          <a:xfrm>
            <a:off x="3467100" y="3695700"/>
            <a:ext cx="184666" cy="369332"/>
          </a:xfrm>
          <a:prstGeom prst="rect">
            <a:avLst/>
          </a:prstGeom>
          <a:noFill/>
        </p:spPr>
        <p:txBody>
          <a:bodyPr wrap="none" rtlCol="0">
            <a:spAutoFit/>
          </a:bodyPr>
          <a:lstStyle/>
          <a:p>
            <a:endParaRPr lang="de-DE" dirty="0"/>
          </a:p>
        </p:txBody>
      </p:sp>
      <p:sp>
        <p:nvSpPr>
          <p:cNvPr id="7" name="Textfeld 6"/>
          <p:cNvSpPr txBox="1"/>
          <p:nvPr/>
        </p:nvSpPr>
        <p:spPr>
          <a:xfrm>
            <a:off x="2070100" y="584200"/>
            <a:ext cx="4991100" cy="95410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de-DE" sz="3600" dirty="0"/>
              <a:t>Alberto</a:t>
            </a:r>
            <a:r>
              <a:rPr lang="de-DE" sz="2000" dirty="0"/>
              <a:t> </a:t>
            </a:r>
            <a:r>
              <a:rPr lang="de-DE" sz="3600" dirty="0"/>
              <a:t>Giacometti</a:t>
            </a:r>
            <a:r>
              <a:rPr lang="de-DE" sz="2000" dirty="0"/>
              <a:t> </a:t>
            </a:r>
          </a:p>
          <a:p>
            <a:pPr algn="ctr"/>
            <a:r>
              <a:rPr lang="de-DE" sz="2000" dirty="0"/>
              <a:t> 1901- 1966 </a:t>
            </a:r>
          </a:p>
        </p:txBody>
      </p:sp>
      <p:pic>
        <p:nvPicPr>
          <p:cNvPr id="10" name="Bild 9"/>
          <p:cNvPicPr>
            <a:picLocks noChangeAspect="1"/>
          </p:cNvPicPr>
          <p:nvPr/>
        </p:nvPicPr>
        <p:blipFill>
          <a:blip r:embed="rId3"/>
          <a:stretch>
            <a:fillRect/>
          </a:stretch>
        </p:blipFill>
        <p:spPr>
          <a:xfrm>
            <a:off x="2362200" y="2260600"/>
            <a:ext cx="4483100" cy="2933700"/>
          </a:xfrm>
          <a:prstGeom prst="rect">
            <a:avLst/>
          </a:prstGeom>
        </p:spPr>
      </p:pic>
    </p:spTree>
    <p:extLst>
      <p:ext uri="{BB962C8B-B14F-4D97-AF65-F5344CB8AC3E}">
        <p14:creationId xmlns:p14="http://schemas.microsoft.com/office/powerpoint/2010/main" val="39944868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2286000" y="-495151"/>
            <a:ext cx="4572000" cy="2585323"/>
          </a:xfrm>
          <a:prstGeom prst="rect">
            <a:avLst/>
          </a:prstGeom>
        </p:spPr>
        <p:txBody>
          <a:bodyPr>
            <a:spAutoFit/>
          </a:bodyPr>
          <a:lstStyle/>
          <a:p>
            <a:endParaRPr lang="de-DE" dirty="0"/>
          </a:p>
          <a:p>
            <a:endParaRPr lang="de-DE" dirty="0"/>
          </a:p>
          <a:p>
            <a:endParaRPr lang="de-DE" dirty="0"/>
          </a:p>
          <a:p>
            <a:pPr algn="ctr"/>
            <a:r>
              <a:rPr lang="de-DE" sz="3600" b="1" dirty="0"/>
              <a:t>Annette Meincke-Nagy</a:t>
            </a:r>
          </a:p>
          <a:p>
            <a:pPr algn="ctr"/>
            <a:endParaRPr lang="de-DE" b="1" dirty="0"/>
          </a:p>
          <a:p>
            <a:pPr algn="ctr"/>
            <a:r>
              <a:rPr lang="de-DE" dirty="0"/>
              <a:t>„Sich in ein Gesicht hineinzubegeben, wie in eine Landschaft, das ist es was mich reizt.“</a:t>
            </a:r>
          </a:p>
          <a:p>
            <a:pPr algn="ctr"/>
            <a:endParaRPr lang="de-DE" dirty="0"/>
          </a:p>
        </p:txBody>
      </p:sp>
      <p:pic>
        <p:nvPicPr>
          <p:cNvPr id="5" name="Bild 4" descr="DSC_0875.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29000" y="2298700"/>
            <a:ext cx="3086100" cy="3924300"/>
          </a:xfrm>
          <a:prstGeom prst="rect">
            <a:avLst/>
          </a:prstGeom>
        </p:spPr>
      </p:pic>
    </p:spTree>
    <p:extLst>
      <p:ext uri="{BB962C8B-B14F-4D97-AF65-F5344CB8AC3E}">
        <p14:creationId xmlns:p14="http://schemas.microsoft.com/office/powerpoint/2010/main" val="26923254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 Film Annette Meincke Nagy.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863600" y="184150"/>
            <a:ext cx="7493000" cy="5143500"/>
          </a:xfrm>
          <a:prstGeom prst="rect">
            <a:avLst/>
          </a:prstGeom>
        </p:spPr>
      </p:pic>
    </p:spTree>
    <p:extLst>
      <p:ext uri="{BB962C8B-B14F-4D97-AF65-F5344CB8AC3E}">
        <p14:creationId xmlns:p14="http://schemas.microsoft.com/office/powerpoint/2010/main" val="338288200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1092200" y="812800"/>
            <a:ext cx="7416800" cy="1446550"/>
          </a:xfrm>
          <a:prstGeom prst="rect">
            <a:avLst/>
          </a:prstGeom>
        </p:spPr>
        <p:txBody>
          <a:bodyPr wrap="square">
            <a:spAutoFit/>
          </a:bodyPr>
          <a:lstStyle/>
          <a:p>
            <a:pPr algn="ctr"/>
            <a:r>
              <a:rPr lang="de-DE" sz="2800" b="1" dirty="0"/>
              <a:t>Die Installation </a:t>
            </a:r>
          </a:p>
          <a:p>
            <a:pPr algn="ctr"/>
            <a:endParaRPr lang="de-DE" sz="2800" b="1" dirty="0"/>
          </a:p>
          <a:p>
            <a:pPr algn="ctr"/>
            <a:r>
              <a:rPr lang="de-DE" sz="1600" dirty="0"/>
              <a:t> In der Bildenden Kunst: ein meist raumgreifendes, ortsgebundenes und oft auch orts- oder situationsbezogenes dreidimensionales Kunstwerk. </a:t>
            </a:r>
          </a:p>
        </p:txBody>
      </p:sp>
      <p:pic>
        <p:nvPicPr>
          <p:cNvPr id="8" name="Bild 7"/>
          <p:cNvPicPr>
            <a:picLocks noChangeAspect="1"/>
          </p:cNvPicPr>
          <p:nvPr/>
        </p:nvPicPr>
        <p:blipFill>
          <a:blip r:embed="rId3"/>
          <a:stretch>
            <a:fillRect/>
          </a:stretch>
        </p:blipFill>
        <p:spPr>
          <a:xfrm>
            <a:off x="2324100" y="3022600"/>
            <a:ext cx="4597400" cy="3187700"/>
          </a:xfrm>
          <a:prstGeom prst="rect">
            <a:avLst/>
          </a:prstGeom>
        </p:spPr>
      </p:pic>
    </p:spTree>
    <p:extLst>
      <p:ext uri="{BB962C8B-B14F-4D97-AF65-F5344CB8AC3E}">
        <p14:creationId xmlns:p14="http://schemas.microsoft.com/office/powerpoint/2010/main" val="23879619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435100" y="472470"/>
            <a:ext cx="6324600" cy="1569660"/>
          </a:xfrm>
          <a:prstGeom prst="rect">
            <a:avLst/>
          </a:prstGeom>
          <a:noFill/>
        </p:spPr>
        <p:txBody>
          <a:bodyPr wrap="square" rtlCol="0">
            <a:spAutoFit/>
          </a:bodyPr>
          <a:lstStyle/>
          <a:p>
            <a:pPr algn="ctr"/>
            <a:r>
              <a:rPr lang="de-DE" sz="2400" b="1" dirty="0"/>
              <a:t>„ Die Installation mag aus keinem Objekt bestehen, ist jedoch eine räumliche Erfahrung, nicht ungleich einer architektonischen Manifestation.“</a:t>
            </a:r>
          </a:p>
        </p:txBody>
      </p:sp>
      <p:pic>
        <p:nvPicPr>
          <p:cNvPr id="11" name="Bild 10" descr="Tent Emin.jpg"/>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bright="40000"/>
                    </a14:imgEffect>
                  </a14:imgLayer>
                </a14:imgProps>
              </a:ext>
              <a:ext uri="{28A0092B-C50C-407E-A947-70E740481C1C}">
                <a14:useLocalDpi xmlns:a14="http://schemas.microsoft.com/office/drawing/2010/main" val="0"/>
              </a:ext>
            </a:extLst>
          </a:blip>
          <a:stretch>
            <a:fillRect/>
          </a:stretch>
        </p:blipFill>
        <p:spPr>
          <a:xfrm>
            <a:off x="2413000" y="2559050"/>
            <a:ext cx="4483100" cy="3143250"/>
          </a:xfrm>
          <a:prstGeom prst="rect">
            <a:avLst/>
          </a:prstGeom>
        </p:spPr>
      </p:pic>
      <p:sp>
        <p:nvSpPr>
          <p:cNvPr id="12" name="Textfeld 11"/>
          <p:cNvSpPr txBox="1"/>
          <p:nvPr/>
        </p:nvSpPr>
        <p:spPr>
          <a:xfrm>
            <a:off x="3238500" y="6032500"/>
            <a:ext cx="5212183" cy="646331"/>
          </a:xfrm>
          <a:prstGeom prst="rect">
            <a:avLst/>
          </a:prstGeom>
          <a:noFill/>
        </p:spPr>
        <p:txBody>
          <a:bodyPr wrap="square" rtlCol="0">
            <a:spAutoFit/>
          </a:bodyPr>
          <a:lstStyle/>
          <a:p>
            <a:pPr algn="ctr"/>
            <a:r>
              <a:rPr lang="en-US" dirty="0"/>
              <a:t>Tracey </a:t>
            </a:r>
            <a:r>
              <a:rPr lang="en-US" dirty="0" err="1"/>
              <a:t>Emin</a:t>
            </a:r>
            <a:r>
              <a:rPr lang="en-US" dirty="0"/>
              <a:t> "Everyone I Have Ever Slept With” 1963-1995"</a:t>
            </a:r>
            <a:endParaRPr lang="de-DE" dirty="0"/>
          </a:p>
        </p:txBody>
      </p:sp>
    </p:spTree>
    <p:extLst>
      <p:ext uri="{BB962C8B-B14F-4D97-AF65-F5344CB8AC3E}">
        <p14:creationId xmlns:p14="http://schemas.microsoft.com/office/powerpoint/2010/main" val="26994277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p:cNvSpPr/>
          <p:nvPr/>
        </p:nvSpPr>
        <p:spPr>
          <a:xfrm>
            <a:off x="1371600" y="797510"/>
            <a:ext cx="6629400" cy="1200329"/>
          </a:xfrm>
          <a:prstGeom prst="rect">
            <a:avLst/>
          </a:prstGeom>
        </p:spPr>
        <p:txBody>
          <a:bodyPr wrap="square">
            <a:spAutoFit/>
          </a:bodyPr>
          <a:lstStyle/>
          <a:p>
            <a:r>
              <a:rPr lang="de-DE" dirty="0"/>
              <a:t>Der Schweizer Künstler wurde 1952 in Locarno geboren, lebt und arbeitet seit 1980 in Paris. Seit Ende der 70er-Jahre arbeitet er an Projekten im öffentlichen Raum und kreiert optisch-malerische Installationen in Innenräumen. </a:t>
            </a:r>
          </a:p>
        </p:txBody>
      </p:sp>
      <p:pic>
        <p:nvPicPr>
          <p:cNvPr id="7" name="Bild 6"/>
          <p:cNvPicPr>
            <a:picLocks noChangeAspect="1"/>
          </p:cNvPicPr>
          <p:nvPr/>
        </p:nvPicPr>
        <p:blipFill>
          <a:blip r:embed="rId3"/>
          <a:stretch>
            <a:fillRect/>
          </a:stretch>
        </p:blipFill>
        <p:spPr>
          <a:xfrm>
            <a:off x="977900" y="2260600"/>
            <a:ext cx="7175500" cy="3505200"/>
          </a:xfrm>
          <a:prstGeom prst="rect">
            <a:avLst/>
          </a:prstGeom>
        </p:spPr>
      </p:pic>
      <p:sp>
        <p:nvSpPr>
          <p:cNvPr id="8" name="Textfeld 7"/>
          <p:cNvSpPr txBox="1"/>
          <p:nvPr/>
        </p:nvSpPr>
        <p:spPr>
          <a:xfrm>
            <a:off x="3733800" y="428178"/>
            <a:ext cx="1484977" cy="400110"/>
          </a:xfrm>
          <a:prstGeom prst="rect">
            <a:avLst/>
          </a:prstGeom>
          <a:noFill/>
        </p:spPr>
        <p:txBody>
          <a:bodyPr wrap="none" rtlCol="0">
            <a:spAutoFit/>
          </a:bodyPr>
          <a:lstStyle/>
          <a:p>
            <a:r>
              <a:rPr lang="de-DE" sz="2000" b="1" dirty="0"/>
              <a:t>Felice </a:t>
            </a:r>
            <a:r>
              <a:rPr lang="de-DE" sz="2000" b="1" dirty="0" err="1"/>
              <a:t>Varini</a:t>
            </a:r>
            <a:r>
              <a:rPr lang="de-DE" sz="2000" b="1" dirty="0"/>
              <a:t> </a:t>
            </a:r>
          </a:p>
        </p:txBody>
      </p:sp>
    </p:spTree>
    <p:extLst>
      <p:ext uri="{BB962C8B-B14F-4D97-AF65-F5344CB8AC3E}">
        <p14:creationId xmlns:p14="http://schemas.microsoft.com/office/powerpoint/2010/main" val="15317263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uite déclats, Felice Varini, Hab Nantes..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168400" y="1041400"/>
            <a:ext cx="6959600" cy="5207000"/>
          </a:xfrm>
          <a:prstGeom prst="rect">
            <a:avLst/>
          </a:prstGeom>
        </p:spPr>
      </p:pic>
    </p:spTree>
    <p:extLst>
      <p:ext uri="{BB962C8B-B14F-4D97-AF65-F5344CB8AC3E}">
        <p14:creationId xmlns:p14="http://schemas.microsoft.com/office/powerpoint/2010/main" val="292447240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26128" y="109761"/>
            <a:ext cx="8260672" cy="1254392"/>
          </a:xfrm>
        </p:spPr>
        <p:txBody>
          <a:bodyPr>
            <a:normAutofit fontScale="90000"/>
          </a:bodyPr>
          <a:lstStyle/>
          <a:p>
            <a:br>
              <a:rPr lang="de-DE" sz="2700" dirty="0"/>
            </a:br>
            <a:br>
              <a:rPr lang="de-DE" sz="2700" dirty="0"/>
            </a:br>
            <a:br>
              <a:rPr lang="de-DE" sz="2700" dirty="0"/>
            </a:br>
            <a:r>
              <a:rPr lang="de-DE" sz="2700" dirty="0"/>
              <a:t>Skulptur</a:t>
            </a:r>
            <a:br>
              <a:rPr lang="de-DE" dirty="0"/>
            </a:br>
            <a:r>
              <a:rPr lang="de-DE" sz="1800" dirty="0">
                <a:solidFill>
                  <a:schemeClr val="tx1"/>
                </a:solidFill>
              </a:rPr>
              <a:t>Skulptur (lat. „</a:t>
            </a:r>
            <a:r>
              <a:rPr lang="de-DE" sz="1800" dirty="0" err="1">
                <a:solidFill>
                  <a:schemeClr val="tx1"/>
                </a:solidFill>
              </a:rPr>
              <a:t>sculpere</a:t>
            </a:r>
            <a:r>
              <a:rPr lang="de-DE" sz="1800" dirty="0">
                <a:solidFill>
                  <a:schemeClr val="tx1"/>
                </a:solidFill>
              </a:rPr>
              <a:t>“-schneiden, schnitzen meißeln) </a:t>
            </a:r>
            <a:br>
              <a:rPr lang="de-DE" sz="1800" dirty="0">
                <a:solidFill>
                  <a:schemeClr val="tx1"/>
                </a:solidFill>
              </a:rPr>
            </a:br>
            <a:r>
              <a:rPr lang="de-DE" sz="1800" dirty="0">
                <a:solidFill>
                  <a:schemeClr val="tx1"/>
                </a:solidFill>
              </a:rPr>
              <a:t>Eine Skulptur wird</a:t>
            </a:r>
            <a:r>
              <a:rPr lang="de-DE" sz="1800" b="1" dirty="0">
                <a:solidFill>
                  <a:schemeClr val="tx1"/>
                </a:solidFill>
              </a:rPr>
              <a:t> subtraktiv </a:t>
            </a:r>
            <a:r>
              <a:rPr lang="de-DE" sz="1800" dirty="0">
                <a:solidFill>
                  <a:schemeClr val="tx1"/>
                </a:solidFill>
              </a:rPr>
              <a:t>wegnehmend oder abtragend hergestellt. Materialien sind u.a. Holz oder Stein </a:t>
            </a:r>
            <a:br>
              <a:rPr lang="de-DE" sz="1800" dirty="0"/>
            </a:br>
            <a:br>
              <a:rPr lang="de-DE" sz="1800" dirty="0"/>
            </a:br>
            <a:br>
              <a:rPr lang="de-DE" dirty="0"/>
            </a:br>
            <a:endParaRPr lang="de-DE" dirty="0"/>
          </a:p>
        </p:txBody>
      </p:sp>
      <p:pic>
        <p:nvPicPr>
          <p:cNvPr id="4" name="Inhaltsplatzhalter 3" descr="'David'_by_Michelangelo_JBU0001.JPG"/>
          <p:cNvPicPr>
            <a:picLocks noGrp="1" noChangeAspect="1"/>
          </p:cNvPicPr>
          <p:nvPr>
            <p:ph idx="1"/>
          </p:nvPr>
        </p:nvPicPr>
        <p:blipFill rotWithShape="1">
          <a:blip r:embed="rId3">
            <a:extLst>
              <a:ext uri="{28A0092B-C50C-407E-A947-70E740481C1C}">
                <a14:useLocalDpi xmlns:a14="http://schemas.microsoft.com/office/drawing/2010/main" val="0"/>
              </a:ext>
            </a:extLst>
          </a:blip>
          <a:srcRect l="-8212" t="9275" r="-3926" b="13812"/>
          <a:stretch/>
        </p:blipFill>
        <p:spPr>
          <a:xfrm>
            <a:off x="1944031" y="1175825"/>
            <a:ext cx="4922788" cy="5197147"/>
          </a:xfrm>
        </p:spPr>
      </p:pic>
    </p:spTree>
    <p:extLst>
      <p:ext uri="{BB962C8B-B14F-4D97-AF65-F5344CB8AC3E}">
        <p14:creationId xmlns:p14="http://schemas.microsoft.com/office/powerpoint/2010/main" val="1850178484"/>
      </p:ext>
    </p:extLst>
  </p:cSld>
  <p:clrMapOvr>
    <a:masterClrMapping/>
  </p:clrMapOvr>
  <mc:AlternateContent xmlns:mc="http://schemas.openxmlformats.org/markup-compatibility/2006" xmlns:p14="http://schemas.microsoft.com/office/powerpoint/2010/main">
    <mc:Choice Requires="p14">
      <p:transition spd="slow" p14:dur="2000" advTm="3218"/>
    </mc:Choice>
    <mc:Fallback xmlns="">
      <p:transition xmlns:p14="http://schemas.microsoft.com/office/powerpoint/2010/main" spd="slow" advTm="3218"/>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 2"/>
          <p:cNvPicPr>
            <a:picLocks noChangeAspect="1"/>
          </p:cNvPicPr>
          <p:nvPr/>
        </p:nvPicPr>
        <p:blipFill>
          <a:blip r:embed="rId3"/>
          <a:stretch>
            <a:fillRect/>
          </a:stretch>
        </p:blipFill>
        <p:spPr>
          <a:xfrm>
            <a:off x="1879600" y="952500"/>
            <a:ext cx="5842000" cy="3390900"/>
          </a:xfrm>
          <a:prstGeom prst="rect">
            <a:avLst/>
          </a:prstGeom>
        </p:spPr>
      </p:pic>
      <p:sp>
        <p:nvSpPr>
          <p:cNvPr id="4" name="Textfeld 3"/>
          <p:cNvSpPr txBox="1"/>
          <p:nvPr/>
        </p:nvSpPr>
        <p:spPr>
          <a:xfrm>
            <a:off x="3213100" y="3784600"/>
            <a:ext cx="3443709" cy="1477328"/>
          </a:xfrm>
          <a:prstGeom prst="rect">
            <a:avLst/>
          </a:prstGeom>
          <a:noFill/>
        </p:spPr>
        <p:txBody>
          <a:bodyPr wrap="none" rtlCol="0">
            <a:spAutoFit/>
          </a:bodyPr>
          <a:lstStyle/>
          <a:p>
            <a:pPr algn="ctr"/>
            <a:endParaRPr lang="de-DE" dirty="0"/>
          </a:p>
          <a:p>
            <a:pPr algn="ctr"/>
            <a:endParaRPr lang="de-DE" dirty="0"/>
          </a:p>
          <a:p>
            <a:pPr algn="ctr"/>
            <a:endParaRPr lang="de-DE" dirty="0"/>
          </a:p>
          <a:p>
            <a:pPr algn="ctr"/>
            <a:endParaRPr lang="de-DE" dirty="0"/>
          </a:p>
          <a:p>
            <a:pPr algn="ctr"/>
            <a:r>
              <a:rPr lang="de-DE" dirty="0"/>
              <a:t>Christo: Floating Piers, Italien 2016</a:t>
            </a:r>
          </a:p>
        </p:txBody>
      </p:sp>
    </p:spTree>
    <p:extLst>
      <p:ext uri="{BB962C8B-B14F-4D97-AF65-F5344CB8AC3E}">
        <p14:creationId xmlns:p14="http://schemas.microsoft.com/office/powerpoint/2010/main" val="17882887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flipH="1">
            <a:off x="1371600" y="841633"/>
            <a:ext cx="6527800" cy="1354217"/>
          </a:xfrm>
          <a:prstGeom prst="rect">
            <a:avLst/>
          </a:prstGeom>
          <a:noFill/>
        </p:spPr>
        <p:txBody>
          <a:bodyPr wrap="square" rtlCol="0">
            <a:spAutoFit/>
          </a:bodyPr>
          <a:lstStyle/>
          <a:p>
            <a:pPr algn="ctr"/>
            <a:r>
              <a:rPr lang="en-US" b="1" i="1" dirty="0"/>
              <a:t>"I am for an art that takes into account the direct effect of the elements as they exist from day to day apart from representation.”</a:t>
            </a:r>
          </a:p>
          <a:p>
            <a:pPr algn="ctr"/>
            <a:endParaRPr lang="en-US" sz="1400" b="1" i="1" dirty="0"/>
          </a:p>
          <a:p>
            <a:pPr algn="ctr"/>
            <a:r>
              <a:rPr lang="en-US" sz="1400" b="1" i="1" dirty="0"/>
              <a:t>                                                                               Robert Smithson </a:t>
            </a:r>
            <a:endParaRPr lang="de-DE" sz="1400" b="1" i="1" dirty="0"/>
          </a:p>
        </p:txBody>
      </p:sp>
      <p:pic>
        <p:nvPicPr>
          <p:cNvPr id="9" name="Bild 8"/>
          <p:cNvPicPr>
            <a:picLocks noChangeAspect="1"/>
          </p:cNvPicPr>
          <p:nvPr/>
        </p:nvPicPr>
        <p:blipFill>
          <a:blip r:embed="rId3"/>
          <a:stretch>
            <a:fillRect/>
          </a:stretch>
        </p:blipFill>
        <p:spPr>
          <a:xfrm>
            <a:off x="1841500" y="2489200"/>
            <a:ext cx="5664200" cy="3454400"/>
          </a:xfrm>
          <a:prstGeom prst="rect">
            <a:avLst/>
          </a:prstGeom>
        </p:spPr>
      </p:pic>
      <p:sp>
        <p:nvSpPr>
          <p:cNvPr id="10" name="Textfeld 9"/>
          <p:cNvSpPr txBox="1"/>
          <p:nvPr/>
        </p:nvSpPr>
        <p:spPr>
          <a:xfrm>
            <a:off x="2235200" y="6210300"/>
            <a:ext cx="5373662" cy="369332"/>
          </a:xfrm>
          <a:prstGeom prst="rect">
            <a:avLst/>
          </a:prstGeom>
          <a:noFill/>
        </p:spPr>
        <p:txBody>
          <a:bodyPr wrap="none" rtlCol="0">
            <a:spAutoFit/>
          </a:bodyPr>
          <a:lstStyle/>
          <a:p>
            <a:r>
              <a:rPr lang="de-DE" dirty="0"/>
              <a:t>                                                                      Spiral </a:t>
            </a:r>
            <a:r>
              <a:rPr lang="de-DE" dirty="0" err="1"/>
              <a:t>Jetty</a:t>
            </a:r>
            <a:r>
              <a:rPr lang="de-DE" dirty="0"/>
              <a:t> 1970</a:t>
            </a:r>
          </a:p>
        </p:txBody>
      </p:sp>
    </p:spTree>
    <p:extLst>
      <p:ext uri="{BB962C8B-B14F-4D97-AF65-F5344CB8AC3E}">
        <p14:creationId xmlns:p14="http://schemas.microsoft.com/office/powerpoint/2010/main" val="3800728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3276600" y="613138"/>
            <a:ext cx="2781300" cy="954107"/>
          </a:xfrm>
          <a:prstGeom prst="rect">
            <a:avLst/>
          </a:prstGeom>
          <a:noFill/>
        </p:spPr>
        <p:txBody>
          <a:bodyPr wrap="square" rtlCol="0">
            <a:spAutoFit/>
          </a:bodyPr>
          <a:lstStyle/>
          <a:p>
            <a:pPr algn="ctr"/>
            <a:r>
              <a:rPr lang="de-DE" sz="2000" b="1" dirty="0"/>
              <a:t>Franz Erhardt Walther</a:t>
            </a:r>
          </a:p>
          <a:p>
            <a:pPr algn="ctr"/>
            <a:r>
              <a:rPr lang="de-DE" dirty="0"/>
              <a:t>„Werkstücke“</a:t>
            </a:r>
          </a:p>
          <a:p>
            <a:pPr algn="ctr"/>
            <a:endParaRPr lang="de-DE" dirty="0"/>
          </a:p>
        </p:txBody>
      </p:sp>
      <p:pic>
        <p:nvPicPr>
          <p:cNvPr id="6" name="Bild 5"/>
          <p:cNvPicPr>
            <a:picLocks noChangeAspect="1"/>
          </p:cNvPicPr>
          <p:nvPr/>
        </p:nvPicPr>
        <p:blipFill>
          <a:blip r:embed="rId3"/>
          <a:stretch>
            <a:fillRect/>
          </a:stretch>
        </p:blipFill>
        <p:spPr>
          <a:xfrm>
            <a:off x="2146300" y="2273300"/>
            <a:ext cx="4978400" cy="3251200"/>
          </a:xfrm>
          <a:prstGeom prst="rect">
            <a:avLst/>
          </a:prstGeom>
        </p:spPr>
      </p:pic>
    </p:spTree>
    <p:extLst>
      <p:ext uri="{BB962C8B-B14F-4D97-AF65-F5344CB8AC3E}">
        <p14:creationId xmlns:p14="http://schemas.microsoft.com/office/powerpoint/2010/main" val="7952426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3276600" y="437118"/>
            <a:ext cx="2540000"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de-DE" sz="2000" b="1" dirty="0"/>
              <a:t>Erwin Wurm</a:t>
            </a:r>
          </a:p>
        </p:txBody>
      </p:sp>
      <p:pic>
        <p:nvPicPr>
          <p:cNvPr id="5" name="Grafik 4">
            <a:extLst>
              <a:ext uri="{FF2B5EF4-FFF2-40B4-BE49-F238E27FC236}">
                <a16:creationId xmlns:a16="http://schemas.microsoft.com/office/drawing/2014/main" id="{4AD316D6-0D51-8E41-B016-7E52FD650A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829" y="1439334"/>
            <a:ext cx="3058638" cy="3335867"/>
          </a:xfrm>
          <a:prstGeom prst="rect">
            <a:avLst/>
          </a:prstGeom>
        </p:spPr>
      </p:pic>
      <p:pic>
        <p:nvPicPr>
          <p:cNvPr id="7" name="Grafik 6">
            <a:extLst>
              <a:ext uri="{FF2B5EF4-FFF2-40B4-BE49-F238E27FC236}">
                <a16:creationId xmlns:a16="http://schemas.microsoft.com/office/drawing/2014/main" id="{145CF1C9-9345-A74E-8B81-82D35F974A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92064" y="1439334"/>
            <a:ext cx="2885135" cy="3335867"/>
          </a:xfrm>
          <a:prstGeom prst="rect">
            <a:avLst/>
          </a:prstGeom>
        </p:spPr>
      </p:pic>
      <p:sp>
        <p:nvSpPr>
          <p:cNvPr id="8" name="Textfeld 7">
            <a:extLst>
              <a:ext uri="{FF2B5EF4-FFF2-40B4-BE49-F238E27FC236}">
                <a16:creationId xmlns:a16="http://schemas.microsoft.com/office/drawing/2014/main" id="{2BC17D83-F4D9-3B46-8B07-DE3894A886B9}"/>
              </a:ext>
            </a:extLst>
          </p:cNvPr>
          <p:cNvSpPr txBox="1"/>
          <p:nvPr/>
        </p:nvSpPr>
        <p:spPr>
          <a:xfrm>
            <a:off x="3335867" y="5740400"/>
            <a:ext cx="2314929" cy="369332"/>
          </a:xfrm>
          <a:prstGeom prst="rect">
            <a:avLst/>
          </a:prstGeom>
          <a:noFill/>
        </p:spPr>
        <p:txBody>
          <a:bodyPr wrap="none" rtlCol="0">
            <a:spAutoFit/>
          </a:bodyPr>
          <a:lstStyle/>
          <a:p>
            <a:r>
              <a:rPr lang="de-DE" dirty="0" err="1"/>
              <a:t>One</a:t>
            </a:r>
            <a:r>
              <a:rPr lang="de-DE" dirty="0"/>
              <a:t> </a:t>
            </a:r>
            <a:r>
              <a:rPr lang="de-DE" dirty="0" err="1"/>
              <a:t>minute</a:t>
            </a:r>
            <a:r>
              <a:rPr lang="de-DE" dirty="0"/>
              <a:t> </a:t>
            </a:r>
            <a:r>
              <a:rPr lang="de-DE" dirty="0" err="1"/>
              <a:t>sculptures</a:t>
            </a:r>
            <a:endParaRPr lang="de-DE" dirty="0"/>
          </a:p>
        </p:txBody>
      </p:sp>
    </p:spTree>
    <p:extLst>
      <p:ext uri="{BB962C8B-B14F-4D97-AF65-F5344CB8AC3E}">
        <p14:creationId xmlns:p14="http://schemas.microsoft.com/office/powerpoint/2010/main" val="29557478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2CD2FB36-3175-3647-97FD-150321C2B0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525" y="1131255"/>
            <a:ext cx="7243011" cy="4812345"/>
          </a:xfrm>
          <a:prstGeom prst="rect">
            <a:avLst/>
          </a:prstGeom>
        </p:spPr>
      </p:pic>
    </p:spTree>
    <p:extLst>
      <p:ext uri="{BB962C8B-B14F-4D97-AF65-F5344CB8AC3E}">
        <p14:creationId xmlns:p14="http://schemas.microsoft.com/office/powerpoint/2010/main" val="19254118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446B0764-9DAB-CD4F-80B5-BBE821F936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3098" y="2980769"/>
            <a:ext cx="6139935" cy="3497288"/>
          </a:xfrm>
          <a:prstGeom prst="rect">
            <a:avLst/>
          </a:prstGeom>
        </p:spPr>
      </p:pic>
      <p:pic>
        <p:nvPicPr>
          <p:cNvPr id="5" name="Grafik 4">
            <a:extLst>
              <a:ext uri="{FF2B5EF4-FFF2-40B4-BE49-F238E27FC236}">
                <a16:creationId xmlns:a16="http://schemas.microsoft.com/office/drawing/2014/main" id="{C520587A-E5F0-8040-B376-71028D413DF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73098" y="168441"/>
            <a:ext cx="6139934" cy="2812327"/>
          </a:xfrm>
          <a:prstGeom prst="rect">
            <a:avLst/>
          </a:prstGeom>
        </p:spPr>
      </p:pic>
      <p:pic>
        <p:nvPicPr>
          <p:cNvPr id="7" name="Grafik 6">
            <a:extLst>
              <a:ext uri="{FF2B5EF4-FFF2-40B4-BE49-F238E27FC236}">
                <a16:creationId xmlns:a16="http://schemas.microsoft.com/office/drawing/2014/main" id="{BC32B189-F2B0-6E4A-ADEB-A4644B52BCE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1321499" y="3532366"/>
            <a:ext cx="3497289" cy="2394094"/>
          </a:xfrm>
          <a:prstGeom prst="rect">
            <a:avLst/>
          </a:prstGeom>
        </p:spPr>
      </p:pic>
    </p:spTree>
    <p:extLst>
      <p:ext uri="{BB962C8B-B14F-4D97-AF65-F5344CB8AC3E}">
        <p14:creationId xmlns:p14="http://schemas.microsoft.com/office/powerpoint/2010/main" val="30907583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FE1D0CF8-DF26-0A4B-A677-944030937FA7}"/>
              </a:ext>
            </a:extLst>
          </p:cNvPr>
          <p:cNvSpPr/>
          <p:nvPr/>
        </p:nvSpPr>
        <p:spPr>
          <a:xfrm>
            <a:off x="649705" y="1443790"/>
            <a:ext cx="7339263" cy="4431983"/>
          </a:xfrm>
          <a:prstGeom prst="rect">
            <a:avLst/>
          </a:prstGeom>
        </p:spPr>
        <p:txBody>
          <a:bodyPr wrap="square">
            <a:spAutoFit/>
          </a:bodyPr>
          <a:lstStyle/>
          <a:p>
            <a:r>
              <a:rPr lang="de-DE" dirty="0">
                <a:solidFill>
                  <a:srgbClr val="202124"/>
                </a:solidFill>
                <a:latin typeface="arial" panose="020B0604020202020204" pitchFamily="34" charset="0"/>
              </a:rPr>
              <a:t> </a:t>
            </a:r>
            <a:endParaRPr lang="de-DE" sz="2400" dirty="0">
              <a:solidFill>
                <a:srgbClr val="202124"/>
              </a:solidFill>
              <a:latin typeface="arial" panose="020B0604020202020204" pitchFamily="34" charset="0"/>
            </a:endParaRPr>
          </a:p>
          <a:p>
            <a:r>
              <a:rPr lang="de-DE" sz="2400" b="1" cap="all" dirty="0">
                <a:solidFill>
                  <a:srgbClr val="202124"/>
                </a:solidFill>
                <a:latin typeface="arial" panose="020B0604020202020204" pitchFamily="34" charset="0"/>
              </a:rPr>
              <a:t>MATHEMATIK</a:t>
            </a:r>
            <a:endParaRPr lang="de-DE" sz="2400" dirty="0">
              <a:solidFill>
                <a:srgbClr val="202124"/>
              </a:solidFill>
              <a:latin typeface="arial" panose="020B0604020202020204" pitchFamily="34" charset="0"/>
            </a:endParaRPr>
          </a:p>
          <a:p>
            <a:r>
              <a:rPr lang="de-DE" sz="2400" dirty="0">
                <a:solidFill>
                  <a:srgbClr val="202124"/>
                </a:solidFill>
                <a:latin typeface="arial" panose="020B0604020202020204" pitchFamily="34" charset="0"/>
              </a:rPr>
              <a:t>(zu den Kegelschnitten gehörende) unendliche ebene Kurve aus zwei getrennten Ästen, die zueinander symmetrisch sind und die der geometrische Ort aller Punkte sind, die von zwei festen Punkten (Brennpunkten) eine gleichbleibende Differenz der Abstände haben</a:t>
            </a:r>
          </a:p>
          <a:p>
            <a:endParaRPr lang="de-DE" sz="2400" dirty="0">
              <a:solidFill>
                <a:srgbClr val="202124"/>
              </a:solidFill>
              <a:latin typeface="arial" panose="020B0604020202020204" pitchFamily="34" charset="0"/>
            </a:endParaRPr>
          </a:p>
          <a:p>
            <a:r>
              <a:rPr lang="de-DE" sz="2400" b="1" cap="all" dirty="0">
                <a:solidFill>
                  <a:srgbClr val="202124"/>
                </a:solidFill>
                <a:latin typeface="arial" panose="020B0604020202020204" pitchFamily="34" charset="0"/>
              </a:rPr>
              <a:t>SPRACHWISSENSCHAFT•RHETORIK</a:t>
            </a:r>
            <a:endParaRPr lang="de-DE" sz="2400" dirty="0">
              <a:solidFill>
                <a:srgbClr val="202124"/>
              </a:solidFill>
              <a:latin typeface="arial" panose="020B0604020202020204" pitchFamily="34" charset="0"/>
            </a:endParaRPr>
          </a:p>
          <a:p>
            <a:pPr>
              <a:buFont typeface="+mj-lt"/>
              <a:buAutoNum type="arabicPeriod"/>
            </a:pPr>
            <a:r>
              <a:rPr lang="de-DE" sz="2400" dirty="0">
                <a:solidFill>
                  <a:srgbClr val="202124"/>
                </a:solidFill>
                <a:latin typeface="arial" panose="020B0604020202020204" pitchFamily="34" charset="0"/>
              </a:rPr>
              <a:t>in einer Übertreibung bestehende rhetorische Figur (z. B. himmelhoch; wie Sand am Meer)</a:t>
            </a:r>
            <a:endParaRPr lang="de-DE" sz="2400" b="0" i="0" u="none" strike="noStrike" dirty="0">
              <a:solidFill>
                <a:srgbClr val="202124"/>
              </a:solidFill>
              <a:effectLst/>
              <a:latin typeface="arial" panose="020B0604020202020204" pitchFamily="34" charset="0"/>
            </a:endParaRPr>
          </a:p>
        </p:txBody>
      </p:sp>
      <p:sp>
        <p:nvSpPr>
          <p:cNvPr id="3" name="Textfeld 2">
            <a:extLst>
              <a:ext uri="{FF2B5EF4-FFF2-40B4-BE49-F238E27FC236}">
                <a16:creationId xmlns:a16="http://schemas.microsoft.com/office/drawing/2014/main" id="{AF44616E-7BF6-3B41-9BEE-F99A1F188938}"/>
              </a:ext>
            </a:extLst>
          </p:cNvPr>
          <p:cNvSpPr txBox="1"/>
          <p:nvPr/>
        </p:nvSpPr>
        <p:spPr>
          <a:xfrm>
            <a:off x="3416968" y="625642"/>
            <a:ext cx="1933543" cy="646331"/>
          </a:xfrm>
          <a:prstGeom prst="rect">
            <a:avLst/>
          </a:prstGeom>
          <a:noFill/>
        </p:spPr>
        <p:txBody>
          <a:bodyPr wrap="none" rtlCol="0">
            <a:spAutoFit/>
          </a:bodyPr>
          <a:lstStyle/>
          <a:p>
            <a:r>
              <a:rPr lang="de-DE" sz="3600" b="1" dirty="0"/>
              <a:t>Hyperbel</a:t>
            </a:r>
          </a:p>
        </p:txBody>
      </p:sp>
    </p:spTree>
    <p:extLst>
      <p:ext uri="{BB962C8B-B14F-4D97-AF65-F5344CB8AC3E}">
        <p14:creationId xmlns:p14="http://schemas.microsoft.com/office/powerpoint/2010/main" val="2403436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3990245"/>
            <a:ext cx="8229600" cy="1143000"/>
          </a:xfrm>
        </p:spPr>
        <p:txBody>
          <a:bodyPr>
            <a:normAutofit/>
          </a:bodyPr>
          <a:lstStyle/>
          <a:p>
            <a:endParaRPr lang="de-DE" sz="1600" dirty="0"/>
          </a:p>
        </p:txBody>
      </p:sp>
      <p:sp>
        <p:nvSpPr>
          <p:cNvPr id="3" name="Inhaltsplatzhalter 2"/>
          <p:cNvSpPr>
            <a:spLocks noGrp="1"/>
          </p:cNvSpPr>
          <p:nvPr>
            <p:ph idx="1"/>
          </p:nvPr>
        </p:nvSpPr>
        <p:spPr>
          <a:xfrm>
            <a:off x="457200" y="1622639"/>
            <a:ext cx="8229600" cy="1481539"/>
          </a:xfrm>
        </p:spPr>
        <p:txBody>
          <a:bodyPr>
            <a:normAutofit/>
          </a:bodyPr>
          <a:lstStyle/>
          <a:p>
            <a:pPr marL="0" indent="0">
              <a:buNone/>
            </a:pPr>
            <a:r>
              <a:rPr lang="de-DE" sz="1600" dirty="0"/>
              <a:t>Eine Plastik wird </a:t>
            </a:r>
            <a:r>
              <a:rPr lang="de-DE" sz="1600" b="1" dirty="0"/>
              <a:t>additiv</a:t>
            </a:r>
            <a:r>
              <a:rPr lang="de-DE" sz="1600" dirty="0"/>
              <a:t> aufbauend, modellierend erschaffen. Materialien sind u.a. Ton, Wachs, und andere formbare Werkstoffe. Eine Plastik wird oft an ein </a:t>
            </a:r>
            <a:r>
              <a:rPr lang="de-DE" sz="1600" dirty="0" err="1"/>
              <a:t>Gerüst</a:t>
            </a:r>
            <a:r>
              <a:rPr lang="de-DE" sz="1600" dirty="0"/>
              <a:t>, einer „Armierung“ aufgetragen. Unterschieden wird in Vollplastik und Relief.</a:t>
            </a:r>
          </a:p>
          <a:p>
            <a:pPr marL="0" indent="0">
              <a:buNone/>
            </a:pPr>
            <a:endParaRPr lang="de-DE" dirty="0"/>
          </a:p>
        </p:txBody>
      </p:sp>
      <p:sp>
        <p:nvSpPr>
          <p:cNvPr id="5" name="Rechteck 4"/>
          <p:cNvSpPr/>
          <p:nvPr/>
        </p:nvSpPr>
        <p:spPr>
          <a:xfrm>
            <a:off x="2314575" y="-542915"/>
            <a:ext cx="2286000" cy="584776"/>
          </a:xfrm>
          <a:prstGeom prst="rect">
            <a:avLst/>
          </a:prstGeom>
        </p:spPr>
        <p:txBody>
          <a:bodyPr>
            <a:spAutoFit/>
          </a:bodyPr>
          <a:lstStyle/>
          <a:p>
            <a:pPr lvl="0" algn="ctr" defTabSz="457200">
              <a:spcBef>
                <a:spcPct val="0"/>
              </a:spcBef>
            </a:pPr>
            <a:r>
              <a:rPr lang="nb-NO" sz="1600" dirty="0">
                <a:solidFill>
                  <a:prstClr val="black"/>
                </a:solidFill>
                <a:ea typeface="+mj-ea"/>
                <a:cs typeface="+mj-cs"/>
              </a:rPr>
              <a:t>, formen) </a:t>
            </a:r>
            <a:br>
              <a:rPr lang="nb-NO" sz="1600" dirty="0">
                <a:solidFill>
                  <a:prstClr val="black"/>
                </a:solidFill>
                <a:ea typeface="+mj-ea"/>
                <a:cs typeface="+mj-cs"/>
              </a:rPr>
            </a:br>
            <a:endParaRPr lang="de-DE" sz="1600" dirty="0">
              <a:solidFill>
                <a:prstClr val="black"/>
              </a:solidFill>
              <a:ea typeface="+mj-ea"/>
              <a:cs typeface="+mj-cs"/>
            </a:endParaRPr>
          </a:p>
        </p:txBody>
      </p:sp>
      <p:sp>
        <p:nvSpPr>
          <p:cNvPr id="6" name="Rechteck 5"/>
          <p:cNvSpPr/>
          <p:nvPr/>
        </p:nvSpPr>
        <p:spPr>
          <a:xfrm>
            <a:off x="1905244" y="637471"/>
            <a:ext cx="5386433" cy="1015663"/>
          </a:xfrm>
          <a:prstGeom prst="rect">
            <a:avLst/>
          </a:prstGeom>
        </p:spPr>
        <p:txBody>
          <a:bodyPr wrap="square">
            <a:spAutoFit/>
          </a:bodyPr>
          <a:lstStyle/>
          <a:p>
            <a:pPr algn="ctr"/>
            <a:r>
              <a:rPr lang="de-DE" sz="4400" dirty="0">
                <a:solidFill>
                  <a:prstClr val="black"/>
                </a:solidFill>
              </a:rPr>
              <a:t>Plastik</a:t>
            </a:r>
            <a:br>
              <a:rPr lang="de-DE" sz="4400" dirty="0">
                <a:solidFill>
                  <a:prstClr val="black"/>
                </a:solidFill>
              </a:rPr>
            </a:br>
            <a:r>
              <a:rPr lang="nb-NO" sz="1600" dirty="0" err="1">
                <a:solidFill>
                  <a:prstClr val="black"/>
                </a:solidFill>
              </a:rPr>
              <a:t>Plastik</a:t>
            </a:r>
            <a:r>
              <a:rPr lang="nb-NO" sz="1600" dirty="0">
                <a:solidFill>
                  <a:prstClr val="black"/>
                </a:solidFill>
              </a:rPr>
              <a:t> (</a:t>
            </a:r>
            <a:r>
              <a:rPr lang="nb-NO" sz="1600" dirty="0" err="1">
                <a:solidFill>
                  <a:prstClr val="black"/>
                </a:solidFill>
              </a:rPr>
              <a:t>grch</a:t>
            </a:r>
            <a:r>
              <a:rPr lang="nb-NO" sz="1600" dirty="0">
                <a:solidFill>
                  <a:prstClr val="black"/>
                </a:solidFill>
              </a:rPr>
              <a:t>. „</a:t>
            </a:r>
            <a:r>
              <a:rPr lang="nb-NO" sz="1600" dirty="0" err="1">
                <a:solidFill>
                  <a:prstClr val="black"/>
                </a:solidFill>
              </a:rPr>
              <a:t>plassein</a:t>
            </a:r>
            <a:r>
              <a:rPr lang="nb-NO" sz="1600" dirty="0">
                <a:solidFill>
                  <a:prstClr val="black"/>
                </a:solidFill>
              </a:rPr>
              <a:t>“- bilden)</a:t>
            </a:r>
            <a:endParaRPr lang="de-DE" dirty="0"/>
          </a:p>
        </p:txBody>
      </p:sp>
      <p:pic>
        <p:nvPicPr>
          <p:cNvPr id="7" name="Bild 6" descr="Hund Gaciometti.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743200"/>
            <a:ext cx="9144000" cy="3276600"/>
          </a:xfrm>
          <a:prstGeom prst="rect">
            <a:avLst/>
          </a:prstGeom>
        </p:spPr>
      </p:pic>
    </p:spTree>
    <p:extLst>
      <p:ext uri="{BB962C8B-B14F-4D97-AF65-F5344CB8AC3E}">
        <p14:creationId xmlns:p14="http://schemas.microsoft.com/office/powerpoint/2010/main" val="1003524281"/>
      </p:ext>
    </p:extLst>
  </p:cSld>
  <p:clrMapOvr>
    <a:masterClrMapping/>
  </p:clrMapOvr>
  <mc:AlternateContent xmlns:mc="http://schemas.openxmlformats.org/markup-compatibility/2006" xmlns:p14="http://schemas.microsoft.com/office/powerpoint/2010/main">
    <mc:Choice Requires="p14">
      <p:transition spd="slow" p14:dur="2000" advTm="3540"/>
    </mc:Choice>
    <mc:Fallback xmlns="">
      <p:transition xmlns:p14="http://schemas.microsoft.com/office/powerpoint/2010/main" spd="slow" advTm="354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 1" descr="Kolossalstatuen.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4500" y="838200"/>
            <a:ext cx="5715000" cy="3810000"/>
          </a:xfrm>
          <a:prstGeom prst="rect">
            <a:avLst/>
          </a:prstGeom>
        </p:spPr>
      </p:pic>
    </p:spTree>
    <p:extLst>
      <p:ext uri="{BB962C8B-B14F-4D97-AF65-F5344CB8AC3E}">
        <p14:creationId xmlns:p14="http://schemas.microsoft.com/office/powerpoint/2010/main" val="26171578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 2" descr="Kontrapost-David-Doryphoro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4500" y="787400"/>
            <a:ext cx="5715000" cy="3937000"/>
          </a:xfrm>
          <a:prstGeom prst="rect">
            <a:avLst/>
          </a:prstGeom>
        </p:spPr>
      </p:pic>
    </p:spTree>
    <p:extLst>
      <p:ext uri="{BB962C8B-B14F-4D97-AF65-F5344CB8AC3E}">
        <p14:creationId xmlns:p14="http://schemas.microsoft.com/office/powerpoint/2010/main" val="5485792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2286000" y="474345"/>
            <a:ext cx="4572000" cy="1600438"/>
          </a:xfrm>
          <a:prstGeom prst="rect">
            <a:avLst/>
          </a:prstGeom>
        </p:spPr>
        <p:txBody>
          <a:bodyPr>
            <a:spAutoFit/>
          </a:bodyPr>
          <a:lstStyle/>
          <a:p>
            <a:r>
              <a:rPr lang="de-DE" sz="2000" b="1" dirty="0"/>
              <a:t>Kolossalstatue</a:t>
            </a:r>
            <a:r>
              <a:rPr lang="de-DE" sz="2000" dirty="0"/>
              <a:t> = überlebensgroße Darstellung eines Menschen, eines Gottes, eines Tieres oder eines mystischen Wesens</a:t>
            </a:r>
          </a:p>
          <a:p>
            <a:endParaRPr lang="de-DE" dirty="0"/>
          </a:p>
        </p:txBody>
      </p:sp>
      <p:pic>
        <p:nvPicPr>
          <p:cNvPr id="4" name="Bild 3"/>
          <p:cNvPicPr>
            <a:picLocks noChangeAspect="1"/>
          </p:cNvPicPr>
          <p:nvPr/>
        </p:nvPicPr>
        <p:blipFill>
          <a:blip r:embed="rId3"/>
          <a:stretch>
            <a:fillRect/>
          </a:stretch>
        </p:blipFill>
        <p:spPr>
          <a:xfrm>
            <a:off x="3124200" y="2019300"/>
            <a:ext cx="3492500" cy="3759200"/>
          </a:xfrm>
          <a:prstGeom prst="rect">
            <a:avLst/>
          </a:prstGeom>
        </p:spPr>
      </p:pic>
    </p:spTree>
    <p:extLst>
      <p:ext uri="{BB962C8B-B14F-4D97-AF65-F5344CB8AC3E}">
        <p14:creationId xmlns:p14="http://schemas.microsoft.com/office/powerpoint/2010/main" val="13579419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 2" descr="ndavid-perspektiven.jpg"/>
          <p:cNvPicPr>
            <a:picLocks noChangeAspect="1"/>
          </p:cNvPicPr>
          <p:nvPr/>
        </p:nvPicPr>
        <p:blipFill>
          <a:blip r:embed="rId3">
            <a:alphaModFix amt="53000"/>
            <a:extLst>
              <a:ext uri="{28A0092B-C50C-407E-A947-70E740481C1C}">
                <a14:useLocalDpi xmlns:a14="http://schemas.microsoft.com/office/drawing/2010/main" val="0"/>
              </a:ext>
            </a:extLst>
          </a:blip>
          <a:stretch>
            <a:fillRect/>
          </a:stretch>
        </p:blipFill>
        <p:spPr>
          <a:xfrm>
            <a:off x="1625600" y="584200"/>
            <a:ext cx="6184900" cy="5588000"/>
          </a:xfrm>
          <a:prstGeom prst="rect">
            <a:avLst/>
          </a:prstGeom>
        </p:spPr>
      </p:pic>
      <p:sp>
        <p:nvSpPr>
          <p:cNvPr id="2" name="Rechteck 1"/>
          <p:cNvSpPr/>
          <p:nvPr/>
        </p:nvSpPr>
        <p:spPr>
          <a:xfrm>
            <a:off x="2286000" y="1859340"/>
            <a:ext cx="4572000" cy="2985433"/>
          </a:xfrm>
          <a:prstGeom prst="rect">
            <a:avLst/>
          </a:prstGeom>
        </p:spPr>
        <p:txBody>
          <a:bodyPr>
            <a:spAutoFit/>
          </a:bodyPr>
          <a:lstStyle/>
          <a:p>
            <a:pPr algn="ctr"/>
            <a:r>
              <a:rPr lang="de-DE" sz="2400" dirty="0"/>
              <a:t>Die Kolosse, aus den verschiedensten Materialien wie Stein, Bronze, Marmor, Holz und Elfenbein gefertigt, dienten der Verehrung, der religiösen Anbetung, der Abschreckung oder auch rein repräsentativen Zwecken</a:t>
            </a:r>
          </a:p>
          <a:p>
            <a:pPr algn="ctr"/>
            <a:endParaRPr lang="de-DE" sz="2000" dirty="0"/>
          </a:p>
        </p:txBody>
      </p:sp>
    </p:spTree>
    <p:extLst>
      <p:ext uri="{BB962C8B-B14F-4D97-AF65-F5344CB8AC3E}">
        <p14:creationId xmlns:p14="http://schemas.microsoft.com/office/powerpoint/2010/main" val="31937665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593849" y="1244600"/>
            <a:ext cx="5956301" cy="1015663"/>
          </a:xfrm>
          <a:prstGeom prst="rect">
            <a:avLst/>
          </a:prstGeom>
          <a:noFill/>
        </p:spPr>
        <p:txBody>
          <a:bodyPr wrap="square" rtlCol="0">
            <a:spAutoFit/>
          </a:bodyPr>
          <a:lstStyle/>
          <a:p>
            <a:r>
              <a:rPr lang="de-DE" sz="2000" b="1" dirty="0"/>
              <a:t>Die Komposition </a:t>
            </a:r>
            <a:r>
              <a:rPr lang="de-DE" sz="2000" dirty="0"/>
              <a:t>(lat. </a:t>
            </a:r>
            <a:r>
              <a:rPr lang="de-DE" sz="2000" dirty="0" err="1"/>
              <a:t>componere</a:t>
            </a:r>
            <a:r>
              <a:rPr lang="de-DE" sz="2000" dirty="0"/>
              <a:t>- „zusammensetzen“) wird  auch </a:t>
            </a:r>
            <a:r>
              <a:rPr lang="de-DE" sz="2000" b="1" dirty="0"/>
              <a:t>Aufbau </a:t>
            </a:r>
            <a:r>
              <a:rPr lang="de-DE" sz="2000" dirty="0"/>
              <a:t>und </a:t>
            </a:r>
            <a:r>
              <a:rPr lang="de-DE" sz="2000" b="1" dirty="0"/>
              <a:t>Gliederung</a:t>
            </a:r>
            <a:r>
              <a:rPr lang="de-DE" sz="2000" dirty="0"/>
              <a:t> genannt. </a:t>
            </a:r>
          </a:p>
          <a:p>
            <a:endParaRPr lang="de-DE" sz="2000" dirty="0"/>
          </a:p>
        </p:txBody>
      </p:sp>
      <p:pic>
        <p:nvPicPr>
          <p:cNvPr id="4" name="Bild 3"/>
          <p:cNvPicPr>
            <a:picLocks noChangeAspect="1"/>
          </p:cNvPicPr>
          <p:nvPr/>
        </p:nvPicPr>
        <p:blipFill>
          <a:blip r:embed="rId3"/>
          <a:stretch>
            <a:fillRect/>
          </a:stretch>
        </p:blipFill>
        <p:spPr>
          <a:xfrm>
            <a:off x="1784350" y="3200400"/>
            <a:ext cx="2324100" cy="2997200"/>
          </a:xfrm>
          <a:prstGeom prst="rect">
            <a:avLst/>
          </a:prstGeom>
        </p:spPr>
      </p:pic>
      <p:pic>
        <p:nvPicPr>
          <p:cNvPr id="6" name="Bild 5"/>
          <p:cNvPicPr>
            <a:picLocks noChangeAspect="1"/>
          </p:cNvPicPr>
          <p:nvPr/>
        </p:nvPicPr>
        <p:blipFill>
          <a:blip r:embed="rId4"/>
          <a:stretch>
            <a:fillRect/>
          </a:stretch>
        </p:blipFill>
        <p:spPr>
          <a:xfrm>
            <a:off x="4381500" y="3200400"/>
            <a:ext cx="3289300" cy="2997200"/>
          </a:xfrm>
          <a:prstGeom prst="rect">
            <a:avLst/>
          </a:prstGeom>
        </p:spPr>
      </p:pic>
    </p:spTree>
    <p:extLst>
      <p:ext uri="{BB962C8B-B14F-4D97-AF65-F5344CB8AC3E}">
        <p14:creationId xmlns:p14="http://schemas.microsoft.com/office/powerpoint/2010/main" val="10288681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24F4E88E-3F3E-264D-AE64-6AF0B5F2D4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1000" y="1238250"/>
            <a:ext cx="5842000" cy="4381500"/>
          </a:xfrm>
          <a:prstGeom prst="rect">
            <a:avLst/>
          </a:prstGeom>
        </p:spPr>
      </p:pic>
      <p:sp>
        <p:nvSpPr>
          <p:cNvPr id="4" name="Textfeld 3">
            <a:extLst>
              <a:ext uri="{FF2B5EF4-FFF2-40B4-BE49-F238E27FC236}">
                <a16:creationId xmlns:a16="http://schemas.microsoft.com/office/drawing/2014/main" id="{ADD7AF90-E9C9-2045-8C1F-A32E2E1E27E1}"/>
              </a:ext>
            </a:extLst>
          </p:cNvPr>
          <p:cNvSpPr txBox="1"/>
          <p:nvPr/>
        </p:nvSpPr>
        <p:spPr>
          <a:xfrm>
            <a:off x="1130968" y="168442"/>
            <a:ext cx="6296963" cy="369332"/>
          </a:xfrm>
          <a:prstGeom prst="rect">
            <a:avLst/>
          </a:prstGeom>
          <a:noFill/>
        </p:spPr>
        <p:txBody>
          <a:bodyPr wrap="square" rtlCol="0">
            <a:spAutoFit/>
          </a:bodyPr>
          <a:lstStyle/>
          <a:p>
            <a:pPr algn="ctr"/>
            <a:r>
              <a:rPr lang="de-DE" dirty="0"/>
              <a:t>Auguste Rodin: Die Bürger von Calais 1886, Bronze</a:t>
            </a:r>
          </a:p>
        </p:txBody>
      </p:sp>
      <p:pic>
        <p:nvPicPr>
          <p:cNvPr id="6" name="Grafik 5">
            <a:extLst>
              <a:ext uri="{FF2B5EF4-FFF2-40B4-BE49-F238E27FC236}">
                <a16:creationId xmlns:a16="http://schemas.microsoft.com/office/drawing/2014/main" id="{51F6EBD4-98D6-A444-AA9C-5F109DA34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1000" y="1238250"/>
            <a:ext cx="5842000" cy="4381500"/>
          </a:xfrm>
          <a:prstGeom prst="rect">
            <a:avLst/>
          </a:prstGeom>
        </p:spPr>
      </p:pic>
    </p:spTree>
    <p:extLst>
      <p:ext uri="{BB962C8B-B14F-4D97-AF65-F5344CB8AC3E}">
        <p14:creationId xmlns:p14="http://schemas.microsoft.com/office/powerpoint/2010/main" val="1841665205"/>
      </p:ext>
    </p:extLst>
  </p:cSld>
  <p:clrMapOvr>
    <a:masterClrMapping/>
  </p:clrMapOvr>
</p:sld>
</file>

<file path=ppt/theme/theme1.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1597</Words>
  <Application>Microsoft Macintosh PowerPoint</Application>
  <PresentationFormat>Bildschirmpräsentation (4:3)</PresentationFormat>
  <Paragraphs>118</Paragraphs>
  <Slides>26</Slides>
  <Notes>22</Notes>
  <HiddenSlides>0</HiddenSlides>
  <MMClips>2</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26</vt:i4>
      </vt:variant>
    </vt:vector>
  </HeadingPairs>
  <TitlesOfParts>
    <vt:vector size="30" baseType="lpstr">
      <vt:lpstr>Arial</vt:lpstr>
      <vt:lpstr>Arial</vt:lpstr>
      <vt:lpstr>Calibri</vt:lpstr>
      <vt:lpstr>Office-Design</vt:lpstr>
      <vt:lpstr>        Skulptur, Plastik, Installation</vt:lpstr>
      <vt:lpstr>   Skulptur Skulptur (lat. „sculpere“-schneiden, schnitzen meißeln)  Eine Skulptur wird subtraktiv wegnehmend oder abtragend hergestellt. Materialien sind u.a. Holz oder Stein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Skulptur Skulptur (lat. „sculpere“-schneiden, schnitzen meißeln)  Eine Skulptur wird subtraktiv wegnehmend oder abtragend hergestellt. Materialien sind u.a. Holz, Stein    </dc:title>
  <dc:creator>Annina Gamp</dc:creator>
  <cp:lastModifiedBy>Microsoft Office User</cp:lastModifiedBy>
  <cp:revision>44</cp:revision>
  <dcterms:created xsi:type="dcterms:W3CDTF">2018-03-07T15:05:01Z</dcterms:created>
  <dcterms:modified xsi:type="dcterms:W3CDTF">2023-06-30T06:49:53Z</dcterms:modified>
</cp:coreProperties>
</file>