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2" r:id="rId3"/>
    <p:sldId id="315" r:id="rId4"/>
    <p:sldId id="313" r:id="rId5"/>
    <p:sldId id="347" r:id="rId6"/>
    <p:sldId id="351" r:id="rId7"/>
    <p:sldId id="314" r:id="rId8"/>
    <p:sldId id="352" r:id="rId9"/>
    <p:sldId id="550" r:id="rId10"/>
    <p:sldId id="582" r:id="rId11"/>
    <p:sldId id="583" r:id="rId12"/>
    <p:sldId id="576" r:id="rId13"/>
    <p:sldId id="581" r:id="rId14"/>
    <p:sldId id="574" r:id="rId15"/>
    <p:sldId id="575" r:id="rId16"/>
    <p:sldId id="579" r:id="rId17"/>
    <p:sldId id="578" r:id="rId18"/>
    <p:sldId id="585" r:id="rId19"/>
    <p:sldId id="586" r:id="rId20"/>
    <p:sldId id="584" r:id="rId21"/>
    <p:sldId id="587" r:id="rId22"/>
    <p:sldId id="580" r:id="rId23"/>
    <p:sldId id="356" r:id="rId24"/>
    <p:sldId id="357" r:id="rId25"/>
    <p:sldId id="577" r:id="rId26"/>
  </p:sldIdLst>
  <p:sldSz cx="9144000" cy="6858000" type="screen4x3"/>
  <p:notesSz cx="6877050" cy="91868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F2"/>
    <a:srgbClr val="45A8D9"/>
    <a:srgbClr val="A4ADB6"/>
    <a:srgbClr val="BBB2AB"/>
    <a:srgbClr val="008CCF"/>
    <a:srgbClr val="006DA2"/>
    <a:srgbClr val="3AB7D5"/>
    <a:srgbClr val="008BCE"/>
    <a:srgbClr val="405B8A"/>
    <a:srgbClr val="74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253" autoAdjust="0"/>
  </p:normalViewPr>
  <p:slideViewPr>
    <p:cSldViewPr snapToGrid="0" showGuides="1">
      <p:cViewPr varScale="1">
        <p:scale>
          <a:sx n="96" d="100"/>
          <a:sy n="96" d="100"/>
        </p:scale>
        <p:origin x="20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ke Schühler" userId="0842e72dfec1ef53" providerId="LiveId" clId="{CDD3D4F1-9AE3-46C4-B4A9-EEF8EDBE70BB}"/>
    <pc:docChg chg="modSld">
      <pc:chgData name="Inke Schühler" userId="0842e72dfec1ef53" providerId="LiveId" clId="{CDD3D4F1-9AE3-46C4-B4A9-EEF8EDBE70BB}" dt="2024-10-07T06:59:15.101" v="13" actId="1076"/>
      <pc:docMkLst>
        <pc:docMk/>
      </pc:docMkLst>
      <pc:sldChg chg="modSp mod">
        <pc:chgData name="Inke Schühler" userId="0842e72dfec1ef53" providerId="LiveId" clId="{CDD3D4F1-9AE3-46C4-B4A9-EEF8EDBE70BB}" dt="2024-10-07T06:59:15.101" v="13" actId="1076"/>
        <pc:sldMkLst>
          <pc:docMk/>
          <pc:sldMk cId="887661321" sldId="256"/>
        </pc:sldMkLst>
        <pc:spChg chg="mod">
          <ac:chgData name="Inke Schühler" userId="0842e72dfec1ef53" providerId="LiveId" clId="{CDD3D4F1-9AE3-46C4-B4A9-EEF8EDBE70BB}" dt="2024-10-07T06:59:15.101" v="13" actId="1076"/>
          <ac:spMkLst>
            <pc:docMk/>
            <pc:sldMk cId="887661321" sldId="256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459343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59343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r">
              <a:defRPr sz="1200"/>
            </a:lvl1pPr>
          </a:lstStyle>
          <a:p>
            <a:fld id="{87407B72-CC3F-40E6-9283-14FFAC76774A}" type="datetimeFigureOut">
              <a:rPr lang="de-DE" smtClean="0"/>
              <a:pPr/>
              <a:t>07.10.2024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725925"/>
            <a:ext cx="2980055" cy="459343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404" y="8725925"/>
            <a:ext cx="2980055" cy="459343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r">
              <a:defRPr sz="1200"/>
            </a:lvl1pPr>
          </a:lstStyle>
          <a:p>
            <a:fld id="{18889BB1-4CAF-4E71-93C9-A9A5CE1AC9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08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460939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60939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r">
              <a:defRPr sz="1200"/>
            </a:lvl1pPr>
          </a:lstStyle>
          <a:p>
            <a:fld id="{62F3CE6E-2B66-4BBF-AA5F-C610821FA37B}" type="datetimeFigureOut">
              <a:rPr lang="de-DE" smtClean="0"/>
              <a:pPr/>
              <a:t>04.10.2024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7763"/>
            <a:ext cx="4137025" cy="3101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4" tIns="45892" rIns="91784" bIns="4589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705" y="4421178"/>
            <a:ext cx="5501640" cy="3617327"/>
          </a:xfrm>
          <a:prstGeom prst="rect">
            <a:avLst/>
          </a:prstGeom>
        </p:spPr>
        <p:txBody>
          <a:bodyPr vert="horz" lIns="91784" tIns="45892" rIns="91784" bIns="4589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725926"/>
            <a:ext cx="2980055" cy="460938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404" y="8725926"/>
            <a:ext cx="2980055" cy="460938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r">
              <a:defRPr sz="1200"/>
            </a:lvl1pPr>
          </a:lstStyle>
          <a:p>
            <a:fld id="{8E61B259-718E-41BC-9A97-1627054B12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Video freischalten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01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22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04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" y="3907144"/>
            <a:ext cx="9144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7556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206978" y="134683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286"/>
            <a:ext cx="77724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6603"/>
            <a:ext cx="77724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2137" y="6173054"/>
            <a:ext cx="36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2137" y="6464163"/>
            <a:ext cx="288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419666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3F28847-7BF0-413E-A4B4-C02469266E58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49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5DF68FC-774B-4D41-A04C-46D2580C019C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97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84060"/>
      </p:ext>
    </p:extLst>
  </p:cSld>
  <p:clrMapOvr>
    <a:masterClrMapping/>
  </p:clrMapOvr>
  <p:transition spd="slow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FF30-77DC-E24C-A0DE-E130EEE06F67}" type="datetimeFigureOut">
              <a:rPr lang="de-DE" smtClean="0"/>
              <a:t>04.10.2024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30E-3269-8C4E-8E4F-CC7017377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5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FF30-77DC-E24C-A0DE-E130EEE06F67}" type="datetimeFigureOut">
              <a:rPr lang="de-DE" smtClean="0"/>
              <a:t>04.10.2024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30E-3269-8C4E-8E4F-CC7017377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1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311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4677"/>
            <a:ext cx="38862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44675"/>
            <a:ext cx="38862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7E6961B8-E763-4621-9D5D-38F66A348052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2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2813" y="225424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B7E06C08-2B17-43F1-A072-02A8688504CF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54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4C555C-37E2-44ED-BE6C-12A21C01C579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2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2F1D57B-2905-4E99-8DD2-DA23D35CE01F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17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44677"/>
            <a:ext cx="78867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B4B845-6DC3-45BC-9049-17AD7992C39F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3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809461"/>
            <a:ext cx="792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026D32B0-575C-43B7-B8BD-48B68FBBD667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44675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9461"/>
            <a:ext cx="386834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4467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835275"/>
            <a:ext cx="3887391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96C799F4-74F0-4B8C-938F-5A0C36883B70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9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2" y="6294708"/>
            <a:ext cx="1613922" cy="47308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401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15A918E5-D937-4385-B3C1-9CE1C1F817BB}" type="datetime1">
              <a:rPr lang="de-DE" smtClean="0"/>
              <a:pPr/>
              <a:t>04.10.2024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27415" y="6356350"/>
            <a:ext cx="378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52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6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67" r:id="rId6"/>
    <p:sldLayoutId id="2147483663" r:id="rId7"/>
    <p:sldLayoutId id="2147483670" r:id="rId8"/>
    <p:sldLayoutId id="2147483665" r:id="rId9"/>
    <p:sldLayoutId id="2147483668" r:id="rId10"/>
    <p:sldLayoutId id="2147483669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andresen@bimi.landsh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ulf.jesper@iqsh.landsh.d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inke.schuehler@iqsh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11342" y="1179486"/>
            <a:ext cx="8121316" cy="200051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dirty="0"/>
              <a:t>Schulwahl: </a:t>
            </a:r>
            <a:br>
              <a:rPr lang="de-DE" sz="6000" dirty="0"/>
            </a:br>
            <a:r>
              <a:rPr lang="de-DE" sz="4000" dirty="0"/>
              <a:t>Gymnasium oder Gemeinschaftsschule mit Oberstufe?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5800" y="2606722"/>
            <a:ext cx="7772400" cy="2483893"/>
          </a:xfrm>
        </p:spPr>
        <p:txBody>
          <a:bodyPr>
            <a:normAutofit/>
          </a:bodyPr>
          <a:lstStyle/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sz="2100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Schühler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Oktober  2024</a:t>
            </a:r>
          </a:p>
        </p:txBody>
      </p:sp>
    </p:spTree>
    <p:extLst>
      <p:ext uri="{BB962C8B-B14F-4D97-AF65-F5344CB8AC3E}">
        <p14:creationId xmlns:p14="http://schemas.microsoft.com/office/powerpoint/2010/main" val="88766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22C1C-5C3F-2F72-8732-2C4A360B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1" y="1703672"/>
            <a:ext cx="8758989" cy="4331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200" b="1" dirty="0"/>
              <a:t>Unterrichtsbesuche: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b="1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12F7C439-BE30-CF62-4692-BDFDFF82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</a:t>
            </a:r>
            <a:r>
              <a:rPr lang="de-DE" sz="3000" b="1" dirty="0"/>
              <a:t>Rahmenbedingungen: Unterrichtsbesuche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D4085CF-2F23-A155-E506-2E95C0EFB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75830"/>
              </p:ext>
            </p:extLst>
          </p:nvPr>
        </p:nvGraphicFramePr>
        <p:xfrm>
          <a:off x="287947" y="2049393"/>
          <a:ext cx="8653922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818">
                  <a:extLst>
                    <a:ext uri="{9D8B030D-6E8A-4147-A177-3AD203B41FA5}">
                      <a16:colId xmlns:a16="http://schemas.microsoft.com/office/drawing/2014/main" val="2290532092"/>
                    </a:ext>
                  </a:extLst>
                </a:gridCol>
                <a:gridCol w="2862470">
                  <a:extLst>
                    <a:ext uri="{9D8B030D-6E8A-4147-A177-3AD203B41FA5}">
                      <a16:colId xmlns:a16="http://schemas.microsoft.com/office/drawing/2014/main" val="586743657"/>
                    </a:ext>
                  </a:extLst>
                </a:gridCol>
                <a:gridCol w="2938634">
                  <a:extLst>
                    <a:ext uri="{9D8B030D-6E8A-4147-A177-3AD203B41FA5}">
                      <a16:colId xmlns:a16="http://schemas.microsoft.com/office/drawing/2014/main" val="63138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 Halbjahr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 Halbjahr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(3. Halbjahr)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02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 </a:t>
                      </a:r>
                      <a:r>
                        <a:rPr lang="de-DE" sz="1500" b="1" baseline="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de-DE" sz="1500" b="0" baseline="0" dirty="0">
                          <a:solidFill>
                            <a:srgbClr val="00B050"/>
                          </a:solidFill>
                          <a:effectLst/>
                        </a:rPr>
                        <a:t>usbildungs</a:t>
                      </a:r>
                      <a:r>
                        <a:rPr lang="de-DE" sz="15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1500" b="0" baseline="0" dirty="0">
                          <a:solidFill>
                            <a:srgbClr val="00B050"/>
                          </a:solidFill>
                          <a:effectLst/>
                        </a:rPr>
                        <a:t>eratung </a:t>
                      </a: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(= </a:t>
                      </a:r>
                      <a:r>
                        <a:rPr lang="de-DE" sz="1500" b="1" baseline="0" dirty="0">
                          <a:solidFill>
                            <a:srgbClr val="FF0000"/>
                          </a:solidFill>
                          <a:effectLst/>
                        </a:rPr>
                        <a:t>AB</a:t>
                      </a: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)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   in Pädagogik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 </a:t>
                      </a:r>
                      <a:r>
                        <a:rPr lang="de-DE" sz="1500" b="1" baseline="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de-DE" sz="1500" b="0" baseline="0" dirty="0">
                          <a:solidFill>
                            <a:srgbClr val="00B050"/>
                          </a:solidFill>
                          <a:effectLst/>
                        </a:rPr>
                        <a:t>usbildungs</a:t>
                      </a:r>
                      <a:r>
                        <a:rPr lang="de-DE" sz="15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1500" b="0" baseline="0" dirty="0">
                          <a:solidFill>
                            <a:srgbClr val="00B050"/>
                          </a:solidFill>
                          <a:effectLst/>
                        </a:rPr>
                        <a:t>eratung </a:t>
                      </a: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(= </a:t>
                      </a:r>
                      <a:r>
                        <a:rPr lang="de-DE" sz="1500" b="1" baseline="0" dirty="0">
                          <a:solidFill>
                            <a:srgbClr val="FF0000"/>
                          </a:solidFill>
                          <a:effectLst/>
                        </a:rPr>
                        <a:t>AB</a:t>
                      </a: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   in Fach 1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 </a:t>
                      </a:r>
                      <a:r>
                        <a:rPr lang="de-DE" sz="1500" b="1" baseline="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de-DE" sz="1500" b="0" baseline="0" dirty="0">
                          <a:solidFill>
                            <a:srgbClr val="00B050"/>
                          </a:solidFill>
                          <a:effectLst/>
                        </a:rPr>
                        <a:t>usbildungs</a:t>
                      </a:r>
                      <a:r>
                        <a:rPr lang="de-DE" sz="15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1500" b="0" baseline="0" dirty="0">
                          <a:solidFill>
                            <a:srgbClr val="00B050"/>
                          </a:solidFill>
                          <a:effectLst/>
                        </a:rPr>
                        <a:t>eratung </a:t>
                      </a: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(= </a:t>
                      </a:r>
                      <a:r>
                        <a:rPr lang="de-DE" sz="1500" b="1" baseline="0" dirty="0">
                          <a:solidFill>
                            <a:srgbClr val="FF0000"/>
                          </a:solidFill>
                          <a:effectLst/>
                        </a:rPr>
                        <a:t>AB</a:t>
                      </a: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5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   in Fach 2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4. erster </a:t>
                      </a:r>
                      <a:r>
                        <a:rPr lang="de-DE" sz="1700" b="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nterrichts</a:t>
                      </a:r>
                      <a:r>
                        <a:rPr lang="de-DE" sz="17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esuch (=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5. Zweiter </a:t>
                      </a:r>
                      <a:r>
                        <a:rPr lang="de-DE" sz="1700" b="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nterrichts</a:t>
                      </a:r>
                      <a:r>
                        <a:rPr lang="de-DE" sz="17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esuch (=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de-DE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dirty="0">
                          <a:effectLst/>
                        </a:rPr>
                        <a:t>1. dritter </a:t>
                      </a:r>
                      <a:r>
                        <a:rPr lang="de-DE" sz="170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1700" dirty="0">
                          <a:effectLst/>
                        </a:rPr>
                        <a:t>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dirty="0">
                          <a:effectLst/>
                        </a:rPr>
                        <a:t>   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1700" dirty="0">
                          <a:effectLst/>
                        </a:rPr>
                        <a:t>nterrichts</a:t>
                      </a:r>
                      <a:r>
                        <a:rPr lang="de-DE" sz="17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1700" dirty="0">
                          <a:effectLst/>
                        </a:rPr>
                        <a:t>esuch 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(=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700" dirty="0">
                        <a:effectLst/>
                      </a:endParaRP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dirty="0">
                          <a:effectLst/>
                        </a:rPr>
                        <a:t>2. vierter </a:t>
                      </a:r>
                      <a:r>
                        <a:rPr lang="de-DE" sz="170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1700" dirty="0">
                          <a:effectLst/>
                        </a:rPr>
                        <a:t> 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    U</a:t>
                      </a:r>
                      <a:r>
                        <a:rPr lang="de-DE" sz="1700" dirty="0">
                          <a:effectLst/>
                        </a:rPr>
                        <a:t>nterrichts</a:t>
                      </a:r>
                      <a:r>
                        <a:rPr lang="de-DE" sz="17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1700" dirty="0">
                          <a:effectLst/>
                        </a:rPr>
                        <a:t>esuch 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(=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dirty="0">
                          <a:effectLst/>
                        </a:rPr>
                        <a:t>(1. fünfter </a:t>
                      </a:r>
                      <a:r>
                        <a:rPr lang="de-DE" sz="170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1700" dirty="0">
                          <a:effectLst/>
                        </a:rPr>
                        <a:t>   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dirty="0">
                          <a:effectLst/>
                        </a:rPr>
                        <a:t>   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1700" dirty="0">
                          <a:effectLst/>
                        </a:rPr>
                        <a:t>nterrichts</a:t>
                      </a:r>
                      <a:r>
                        <a:rPr lang="de-DE" sz="17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1700" dirty="0">
                          <a:effectLst/>
                        </a:rPr>
                        <a:t>esuch 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(=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))</a:t>
                      </a:r>
                      <a:endParaRPr lang="de-DE" sz="1700" dirty="0">
                        <a:effectLst/>
                      </a:endParaRP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dirty="0">
                          <a:effectLst/>
                        </a:rPr>
                        <a:t>(2. sechster </a:t>
                      </a:r>
                      <a:r>
                        <a:rPr lang="de-DE" sz="170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1700" dirty="0">
                          <a:effectLst/>
                        </a:rPr>
                        <a:t>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700" dirty="0">
                          <a:effectLst/>
                        </a:rPr>
                        <a:t>   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1700" dirty="0">
                          <a:effectLst/>
                        </a:rPr>
                        <a:t>nterrichts</a:t>
                      </a:r>
                      <a:r>
                        <a:rPr lang="de-DE" sz="17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1700" dirty="0">
                          <a:effectLst/>
                        </a:rPr>
                        <a:t>esuch 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(= </a:t>
                      </a:r>
                      <a:r>
                        <a:rPr lang="de-DE" sz="17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1700" b="0" dirty="0">
                          <a:solidFill>
                            <a:schemeClr val="tx1"/>
                          </a:solidFill>
                          <a:effectLst/>
                        </a:rPr>
                        <a:t>)) </a:t>
                      </a:r>
                      <a:endParaRPr lang="de-DE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60501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922EC65-1FC1-5415-9141-9D1B965E3CCA}"/>
              </a:ext>
            </a:extLst>
          </p:cNvPr>
          <p:cNvSpPr txBox="1"/>
          <p:nvPr/>
        </p:nvSpPr>
        <p:spPr>
          <a:xfrm>
            <a:off x="268696" y="4899438"/>
            <a:ext cx="858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Ausbildungsberatungen sind im APL fakultativ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APL in zwei Fächern: ein benoteter UB pro Fach pro Halbjahr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APL in einem Fach: zwei benotete UB pro Fach pro Halbjahr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Fach-</a:t>
            </a:r>
            <a:r>
              <a:rPr lang="de-DE" dirty="0" err="1"/>
              <a:t>StL</a:t>
            </a:r>
            <a:r>
              <a:rPr lang="de-DE" dirty="0"/>
              <a:t> dürfen (anders als in Examensprüfungen) Rückmeldungen geben!</a:t>
            </a:r>
          </a:p>
        </p:txBody>
      </p:sp>
    </p:spTree>
    <p:extLst>
      <p:ext uri="{BB962C8B-B14F-4D97-AF65-F5344CB8AC3E}">
        <p14:creationId xmlns:p14="http://schemas.microsoft.com/office/powerpoint/2010/main" val="6796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22C1C-5C3F-2F72-8732-2C4A360B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1773246"/>
            <a:ext cx="8758989" cy="433136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3500" b="1" dirty="0"/>
              <a:t>Bewertungskriterien für die Benotung der Unterrichtsstunden: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900" dirty="0"/>
              <a:t>Hat die Lehrkraft </a:t>
            </a:r>
            <a:r>
              <a:rPr lang="de-DE" sz="2900" b="1" dirty="0"/>
              <a:t>sachlich und fachlich korrekt</a:t>
            </a:r>
            <a:r>
              <a:rPr lang="de-DE" sz="2900" dirty="0"/>
              <a:t> unterrichtet?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900" dirty="0"/>
              <a:t>Hat die Lehrkraft die </a:t>
            </a:r>
            <a:r>
              <a:rPr lang="de-DE" sz="2900" b="1" dirty="0"/>
              <a:t>Selbstständigkeit</a:t>
            </a:r>
            <a:r>
              <a:rPr lang="de-DE" sz="2900" dirty="0"/>
              <a:t> der Lernenden u. a. durch </a:t>
            </a:r>
            <a:r>
              <a:rPr lang="de-DE" sz="2900" b="1" dirty="0"/>
              <a:t>schüleraktivierende Unterrichtsformen</a:t>
            </a:r>
            <a:r>
              <a:rPr lang="de-DE" sz="2900" dirty="0"/>
              <a:t> gefördert?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900" dirty="0"/>
              <a:t>Hat die Lehrkraft die </a:t>
            </a:r>
            <a:r>
              <a:rPr lang="de-DE" sz="2900" b="1" dirty="0"/>
              <a:t>unterschiedlichen Voraussetzungen und Kompetenzen</a:t>
            </a:r>
            <a:r>
              <a:rPr lang="de-DE" sz="2900" dirty="0"/>
              <a:t> der Lernenden berücksichtigt?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900" dirty="0"/>
              <a:t>Hat die Lehrkraft den Unterricht </a:t>
            </a:r>
            <a:r>
              <a:rPr lang="de-DE" sz="2900" b="1" dirty="0"/>
              <a:t>sinnvoll strukturiert </a:t>
            </a:r>
            <a:r>
              <a:rPr lang="de-DE" sz="2900" dirty="0"/>
              <a:t>und </a:t>
            </a:r>
            <a:r>
              <a:rPr lang="de-DE" sz="2900" b="1" dirty="0"/>
              <a:t>flexibel</a:t>
            </a:r>
            <a:r>
              <a:rPr lang="de-DE" sz="2900" dirty="0"/>
              <a:t> auf sich verändernde Situationen </a:t>
            </a:r>
            <a:r>
              <a:rPr lang="de-DE" sz="2900" b="1" dirty="0"/>
              <a:t>reagiert</a:t>
            </a:r>
            <a:r>
              <a:rPr lang="de-DE" sz="29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900" dirty="0"/>
              <a:t>Hat die Lehrkraft </a:t>
            </a:r>
            <a:r>
              <a:rPr lang="de-DE" sz="2900" b="1" dirty="0"/>
              <a:t>präzise</a:t>
            </a:r>
            <a:r>
              <a:rPr lang="de-DE" sz="2900" dirty="0"/>
              <a:t> und </a:t>
            </a:r>
            <a:r>
              <a:rPr lang="de-DE" sz="2900" b="1" dirty="0"/>
              <a:t>verständlich formuliert</a:t>
            </a:r>
            <a:r>
              <a:rPr lang="de-DE" sz="29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900" dirty="0"/>
              <a:t>Ist die Lehrkraft mit den Lernenden </a:t>
            </a:r>
            <a:r>
              <a:rPr lang="de-DE" sz="2900" b="1" dirty="0"/>
              <a:t>respektvoll</a:t>
            </a:r>
            <a:r>
              <a:rPr lang="de-DE" sz="2900" dirty="0"/>
              <a:t> und </a:t>
            </a:r>
            <a:r>
              <a:rPr lang="de-DE" sz="2900" b="1" dirty="0"/>
              <a:t>wertschätzend</a:t>
            </a:r>
            <a:r>
              <a:rPr lang="de-DE" sz="2900" dirty="0"/>
              <a:t> umgegangen?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900" dirty="0"/>
              <a:t>Ist die Lehrkraft </a:t>
            </a:r>
            <a:r>
              <a:rPr lang="de-DE" sz="2900" b="1" dirty="0"/>
              <a:t>überzeugend</a:t>
            </a:r>
            <a:r>
              <a:rPr lang="de-DE" sz="2900" dirty="0"/>
              <a:t> und als </a:t>
            </a:r>
            <a:r>
              <a:rPr lang="de-DE" sz="2900" b="1" dirty="0"/>
              <a:t>Vorbild</a:t>
            </a:r>
            <a:r>
              <a:rPr lang="de-DE" sz="2900" dirty="0"/>
              <a:t> aufgetreten?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900" dirty="0"/>
              <a:t>Konnte die Lehrkraft ihr </a:t>
            </a:r>
            <a:r>
              <a:rPr lang="de-DE" sz="2900" b="1" dirty="0"/>
              <a:t>didaktisches Konzept</a:t>
            </a:r>
            <a:r>
              <a:rPr lang="de-DE" sz="2900" dirty="0"/>
              <a:t> und dessen </a:t>
            </a:r>
            <a:r>
              <a:rPr lang="de-DE" sz="2900" b="1" dirty="0"/>
              <a:t>Realisierung</a:t>
            </a:r>
            <a:r>
              <a:rPr lang="de-DE" sz="2900" dirty="0"/>
              <a:t> angemessen </a:t>
            </a:r>
            <a:r>
              <a:rPr lang="de-DE" sz="2900" b="1" dirty="0"/>
              <a:t>reflektieren</a:t>
            </a:r>
            <a:r>
              <a:rPr lang="de-DE" sz="2900" dirty="0"/>
              <a:t> ?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b="1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12F7C439-BE30-CF62-4692-BDFDFF82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</a:t>
            </a:r>
            <a:r>
              <a:rPr lang="de-DE" sz="3000" b="1" dirty="0"/>
              <a:t>Rahmenbedingungen: Bewertungskriterien</a:t>
            </a:r>
          </a:p>
        </p:txBody>
      </p:sp>
    </p:spTree>
    <p:extLst>
      <p:ext uri="{BB962C8B-B14F-4D97-AF65-F5344CB8AC3E}">
        <p14:creationId xmlns:p14="http://schemas.microsoft.com/office/powerpoint/2010/main" val="8392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22C1C-5C3F-2F72-8732-2C4A360B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1" y="1708311"/>
            <a:ext cx="8758989" cy="4331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400" b="1" dirty="0"/>
              <a:t>Prüfungsleistungen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b="1" dirty="0"/>
          </a:p>
          <a:p>
            <a:pPr marL="0" indent="0">
              <a:spcBef>
                <a:spcPts val="0"/>
              </a:spcBef>
              <a:buNone/>
            </a:pPr>
            <a:endParaRPr lang="de-DE" sz="2400" b="1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12F7C439-BE30-CF62-4692-BDFDFF82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</a:t>
            </a:r>
            <a:r>
              <a:rPr lang="de-DE" sz="3000" b="1" dirty="0"/>
              <a:t>Rahmenbedingungen: Prüfungsleistungen</a:t>
            </a:r>
          </a:p>
        </p:txBody>
      </p:sp>
      <p:pic>
        <p:nvPicPr>
          <p:cNvPr id="19" name="Grafik 18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C2AA739A-7950-0128-8B77-60E0B48D1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" y="2100087"/>
            <a:ext cx="3879512" cy="3823635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7E62D8C-4C97-1BCA-88C8-A54D1552DE2C}"/>
              </a:ext>
            </a:extLst>
          </p:cNvPr>
          <p:cNvCxnSpPr/>
          <p:nvPr/>
        </p:nvCxnSpPr>
        <p:spPr>
          <a:xfrm>
            <a:off x="4353339" y="2788364"/>
            <a:ext cx="1530626" cy="10237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BB54F0C-ADE2-6478-58C5-8291B3D06D2E}"/>
              </a:ext>
            </a:extLst>
          </p:cNvPr>
          <p:cNvCxnSpPr>
            <a:cxnSpLocks/>
          </p:cNvCxnSpPr>
          <p:nvPr/>
        </p:nvCxnSpPr>
        <p:spPr>
          <a:xfrm>
            <a:off x="4353339" y="4069636"/>
            <a:ext cx="15306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4688838-4092-6BEC-25EC-1DF767D216EA}"/>
              </a:ext>
            </a:extLst>
          </p:cNvPr>
          <p:cNvCxnSpPr>
            <a:cxnSpLocks/>
          </p:cNvCxnSpPr>
          <p:nvPr/>
        </p:nvCxnSpPr>
        <p:spPr>
          <a:xfrm flipV="1">
            <a:off x="4345142" y="4293704"/>
            <a:ext cx="1538823" cy="9806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8F8B3F7A-FC8C-319D-2803-E8BAB0AB3E97}"/>
              </a:ext>
            </a:extLst>
          </p:cNvPr>
          <p:cNvSpPr txBox="1"/>
          <p:nvPr/>
        </p:nvSpPr>
        <p:spPr>
          <a:xfrm>
            <a:off x="6072809" y="3469471"/>
            <a:ext cx="2762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Lehrgangsbericht der Schulleitung in Absprache mit dem IQSH</a:t>
            </a:r>
          </a:p>
          <a:p>
            <a:r>
              <a:rPr lang="de-DE" dirty="0"/>
              <a:t>(= Fach-</a:t>
            </a:r>
            <a:r>
              <a:rPr lang="de-DE" dirty="0" err="1"/>
              <a:t>StL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85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22C1C-5C3F-2F72-8732-2C4A360B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" y="1703672"/>
            <a:ext cx="9044609" cy="4331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400" b="1" dirty="0"/>
              <a:t>Der Lehrgangsbericht 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ist das „Äquivalent“ zum Staatsexamenszeugnis im Referendariat.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wird am Ende des APL von der Schulleitung verfasst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muss bis zum 31.01. bzw. bis zum 31.07. an das MBWFK (</a:t>
            </a:r>
            <a:r>
              <a:rPr lang="de-DE" sz="2000" dirty="0">
                <a:hlinkClick r:id="rId3"/>
              </a:rPr>
              <a:t>marie.andresen@bimi.landsh.de</a:t>
            </a:r>
            <a:r>
              <a:rPr lang="de-DE" sz="2000" dirty="0"/>
              <a:t>) und an das IQSH (</a:t>
            </a:r>
            <a:r>
              <a:rPr lang="de-DE" sz="2000" dirty="0">
                <a:hlinkClick r:id="rId4"/>
              </a:rPr>
              <a:t>ulf.jesper@iqsh.landsh.de</a:t>
            </a:r>
            <a:r>
              <a:rPr lang="de-DE" sz="2000" dirty="0"/>
              <a:t>) per Mail verschickt und dem </a:t>
            </a:r>
            <a:r>
              <a:rPr lang="de-DE" sz="2000" dirty="0" err="1"/>
              <a:t>APLer</a:t>
            </a:r>
            <a:r>
              <a:rPr lang="de-DE" sz="2000" dirty="0"/>
              <a:t> / der </a:t>
            </a:r>
            <a:r>
              <a:rPr lang="de-DE" sz="2000" dirty="0" err="1"/>
              <a:t>APLerin</a:t>
            </a:r>
            <a:r>
              <a:rPr lang="de-DE" sz="2000" dirty="0"/>
              <a:t> vorgelegt werden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kann dem </a:t>
            </a:r>
            <a:r>
              <a:rPr lang="de-DE" sz="2000" dirty="0" err="1"/>
              <a:t>APLer</a:t>
            </a:r>
            <a:r>
              <a:rPr lang="de-DE" sz="2000" dirty="0"/>
              <a:t> / der </a:t>
            </a:r>
            <a:r>
              <a:rPr lang="de-DE" sz="2000" dirty="0" err="1"/>
              <a:t>APLerin</a:t>
            </a:r>
            <a:r>
              <a:rPr lang="de-DE" sz="2000" dirty="0"/>
              <a:t> ausgehändigt werden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basiert zu </a:t>
            </a:r>
            <a:r>
              <a:rPr lang="de-DE" sz="2000" b="1" dirty="0">
                <a:solidFill>
                  <a:srgbClr val="FF0000"/>
                </a:solidFill>
              </a:rPr>
              <a:t>ca. 80% </a:t>
            </a:r>
            <a:r>
              <a:rPr lang="de-DE" sz="2000" dirty="0"/>
              <a:t>auf der Durchschnittsnote aus den Unterrichtsbesuchen und zu </a:t>
            </a:r>
            <a:r>
              <a:rPr lang="de-DE" sz="2000" b="1" dirty="0">
                <a:solidFill>
                  <a:srgbClr val="FF0000"/>
                </a:solidFill>
              </a:rPr>
              <a:t>ca. 20% </a:t>
            </a:r>
            <a:r>
              <a:rPr lang="de-DE" sz="2000" dirty="0"/>
              <a:t>auf dem Eindruck, der aus der Arbeit in der Schule gewonnen wurde (Orientierungswerte)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soll eine eventuelle Entwicklung berücksichtigen 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soll den Unterricht in Sek I und Sek II in gleicher Weise berücksichtigen</a:t>
            </a:r>
            <a:endParaRPr lang="de-DE" sz="1600" dirty="0"/>
          </a:p>
          <a:p>
            <a:pPr lvl="1">
              <a:spcBef>
                <a:spcPts val="0"/>
              </a:spcBef>
            </a:pPr>
            <a:r>
              <a:rPr lang="de-DE" sz="2000" dirty="0"/>
              <a:t>endet mit einer auf eine ganze Zahl gerundeten Note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bescheinigt bei einer Note von mindestens 4,0 das Bestehen des APL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12F7C439-BE30-CF62-4692-BDFDFF82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</a:t>
            </a:r>
            <a:r>
              <a:rPr lang="de-DE" sz="3000" b="1" dirty="0"/>
              <a:t>Rahmenbedingungen: der Lehrgangsbericht</a:t>
            </a:r>
          </a:p>
        </p:txBody>
      </p:sp>
    </p:spTree>
    <p:extLst>
      <p:ext uri="{BB962C8B-B14F-4D97-AF65-F5344CB8AC3E}">
        <p14:creationId xmlns:p14="http://schemas.microsoft.com/office/powerpoint/2010/main" val="16609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992A9-BA00-6B7C-1041-E0AA975E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225425"/>
            <a:ext cx="8895520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900" b="1" dirty="0"/>
              <a:t>das Qualifizierungsprogramm des IQSH: </a:t>
            </a:r>
            <a:br>
              <a:rPr lang="de-DE" b="1" dirty="0"/>
            </a:br>
            <a:r>
              <a:rPr lang="de-DE" sz="3200" b="1" dirty="0"/>
              <a:t>Ausbildungsveranstaltungen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BDF3F6-34DC-BBCB-2AC9-B7F803700929}"/>
              </a:ext>
            </a:extLst>
          </p:cNvPr>
          <p:cNvSpPr txBox="1"/>
          <p:nvPr/>
        </p:nvSpPr>
        <p:spPr>
          <a:xfrm>
            <a:off x="208722" y="1808922"/>
            <a:ext cx="87166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Verpflichtung der </a:t>
            </a:r>
            <a:r>
              <a:rPr lang="de-DE" sz="2400" dirty="0" err="1"/>
              <a:t>APLerInnen</a:t>
            </a:r>
            <a:r>
              <a:rPr lang="de-DE" sz="2400" dirty="0"/>
              <a:t> zur Teilnahme an Ausbildungsveranstaltung (= Ausbildung der </a:t>
            </a:r>
            <a:r>
              <a:rPr lang="de-DE" sz="2400" dirty="0" err="1"/>
              <a:t>LiV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APLerInnen</a:t>
            </a:r>
            <a:r>
              <a:rPr lang="de-DE" sz="2400" dirty="0"/>
              <a:t> sind nicht verpflichtet im Rahmen von Ausbildungsveranstaltungen Unterricht zu zeigen.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Umfang: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Fach I: 10 (bei 2 Semestern </a:t>
            </a:r>
            <a:r>
              <a:rPr lang="de-DE" sz="2000" b="1" dirty="0"/>
              <a:t>APL</a:t>
            </a:r>
            <a:r>
              <a:rPr lang="de-DE" sz="2000" dirty="0"/>
              <a:t>) / 15 (bei 3 Semestern </a:t>
            </a:r>
            <a:r>
              <a:rPr lang="de-DE" sz="2000" b="1" dirty="0"/>
              <a:t>APL</a:t>
            </a:r>
            <a:r>
              <a:rPr lang="de-DE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(Fach II: 10 (bei 2 Semestern </a:t>
            </a:r>
            <a:r>
              <a:rPr lang="de-DE" sz="2000" b="1" dirty="0"/>
              <a:t>APL</a:t>
            </a:r>
            <a:r>
              <a:rPr lang="de-DE" sz="2000" dirty="0"/>
              <a:t>) / 15 (bei drei Semestern </a:t>
            </a:r>
            <a:r>
              <a:rPr lang="de-DE" sz="2000" b="1" dirty="0"/>
              <a:t>APL</a:t>
            </a:r>
            <a:r>
              <a:rPr lang="de-DE" sz="2000" dirty="0"/>
              <a:t>))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Pädagogik: 10 (bei 2 Semestern </a:t>
            </a:r>
            <a:r>
              <a:rPr lang="de-DE" sz="2000" b="1" dirty="0"/>
              <a:t>APL</a:t>
            </a:r>
            <a:r>
              <a:rPr lang="de-DE" sz="2000" dirty="0"/>
              <a:t>) / 15 (bei 3 Semestern </a:t>
            </a:r>
            <a:r>
              <a:rPr lang="de-DE" sz="2000" b="1" dirty="0"/>
              <a:t>APL</a:t>
            </a:r>
            <a:r>
              <a:rPr lang="de-DE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kein Recht zum Besuch verpasster Ausbildungsveranstaltungen nach Abschluss des APL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6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1A33D88-97DA-5857-9091-05711C6EB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„Frau Schühler, es ist immer so laut in Ihrem Unterricht. Das geht so nicht. Die Studenten haben keinen Respekt. Deshalb lernen sie auch nicht. </a:t>
            </a:r>
          </a:p>
          <a:p>
            <a:pPr marL="0" indent="0">
              <a:buNone/>
            </a:pPr>
            <a:r>
              <a:rPr lang="de-DE" dirty="0"/>
              <a:t>Sie müssen die Studenten anschreien. Sie müssen sie beleidigen. Sie müssen ihr Papier zerreißen und ihre Stifte zerbrechen. Sonst hören sie nicht zu. Die anderen Lehrer machen das auch so.“</a:t>
            </a:r>
          </a:p>
          <a:p>
            <a:pPr marL="0" indent="0">
              <a:buNone/>
            </a:pPr>
            <a:r>
              <a:rPr lang="de-DE" sz="2000" dirty="0"/>
              <a:t>(Tipp eines Studierenden an der Universität Tirana)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8B0573-FDD5-D856-23CB-C19E2009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" y="196348"/>
            <a:ext cx="8556859" cy="1332000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/>
              <a:t>Herausforderungen im APL</a:t>
            </a:r>
            <a:br>
              <a:rPr lang="de-DE" sz="4000" b="1" dirty="0"/>
            </a:br>
            <a:r>
              <a:rPr lang="de-DE" sz="3200" b="1" dirty="0"/>
              <a:t>ein gut gemeinter Rat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8FC485E-4A4D-454B-0557-062BF963F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69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BF458C-D285-3967-22C5-AAF4B7E4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57" y="1779104"/>
            <a:ext cx="8556859" cy="418437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Viele </a:t>
            </a:r>
            <a:r>
              <a:rPr lang="de-DE" dirty="0" err="1"/>
              <a:t>APLerInnen</a:t>
            </a:r>
            <a:r>
              <a:rPr lang="de-DE" dirty="0"/>
              <a:t> stehen vor (schul- und fach-)sprachlichen Herausforderungen.</a:t>
            </a:r>
          </a:p>
          <a:p>
            <a:pPr>
              <a:lnSpc>
                <a:spcPct val="110000"/>
              </a:lnSpc>
            </a:pPr>
            <a:r>
              <a:rPr lang="de-DE" dirty="0"/>
              <a:t>Einige </a:t>
            </a:r>
            <a:r>
              <a:rPr lang="de-DE" dirty="0" err="1"/>
              <a:t>APLerInnen</a:t>
            </a:r>
            <a:r>
              <a:rPr lang="de-DE" dirty="0"/>
              <a:t> haben noch keine Unterrichtserfahrung (an einer Schule).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dirty="0"/>
              <a:t>Viele </a:t>
            </a:r>
            <a:r>
              <a:rPr lang="de-DE" dirty="0" err="1"/>
              <a:t>APLerInnen</a:t>
            </a:r>
            <a:r>
              <a:rPr lang="de-DE" dirty="0"/>
              <a:t> haben andere verfestigte Konzepte von Unterricht, die sie nicht so leicht ablegen können (Eindruck von Beratungsresistenz), weil Unterricht in vielen Ländern anders als in Deutschland funktioniert: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 dirty="0"/>
              <a:t>Die </a:t>
            </a:r>
            <a:r>
              <a:rPr lang="de-DE" dirty="0" err="1"/>
              <a:t>Lk</a:t>
            </a:r>
            <a:r>
              <a:rPr lang="de-DE" dirty="0"/>
              <a:t> muss Autorität ausstrahlen.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 dirty="0"/>
              <a:t>Die </a:t>
            </a:r>
            <a:r>
              <a:rPr lang="de-DE" dirty="0" err="1"/>
              <a:t>Lk</a:t>
            </a:r>
            <a:r>
              <a:rPr lang="de-DE" dirty="0"/>
              <a:t> hat ein Lehrbuch oder ein Skript, das im Unterricht durchgearbeitet wird.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 dirty="0"/>
              <a:t>Die </a:t>
            </a:r>
            <a:r>
              <a:rPr lang="de-DE" dirty="0" err="1"/>
              <a:t>Lk</a:t>
            </a:r>
            <a:r>
              <a:rPr lang="de-DE" dirty="0"/>
              <a:t> hält einen Vortrag. Die </a:t>
            </a:r>
            <a:r>
              <a:rPr lang="de-DE" dirty="0" err="1"/>
              <a:t>SuS</a:t>
            </a:r>
            <a:r>
              <a:rPr lang="de-DE" dirty="0"/>
              <a:t> schreiben mit und lernen auswendig.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 dirty="0"/>
              <a:t>Fehler sind immer schlecht und wirken sich negativ auf die Benotung aus.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 dirty="0"/>
              <a:t>Die </a:t>
            </a:r>
            <a:r>
              <a:rPr lang="de-DE" dirty="0" err="1"/>
              <a:t>Lk</a:t>
            </a:r>
            <a:r>
              <a:rPr lang="de-DE" dirty="0"/>
              <a:t> hat immer Recht und muss alles wissen. Die </a:t>
            </a:r>
            <a:r>
              <a:rPr lang="de-DE" dirty="0" err="1"/>
              <a:t>SuS</a:t>
            </a:r>
            <a:r>
              <a:rPr lang="de-DE" dirty="0"/>
              <a:t> vollziehen die Gedanken / Ausführungen der </a:t>
            </a:r>
            <a:r>
              <a:rPr lang="de-DE" dirty="0" err="1"/>
              <a:t>Lk</a:t>
            </a:r>
            <a:r>
              <a:rPr lang="de-DE" dirty="0"/>
              <a:t> nach.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dirty="0"/>
              <a:t>Vermutung: Fachdidaktik wird oft nicht so ernst genommen.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dirty="0"/>
              <a:t>psychische Herausforderungen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dirty="0"/>
              <a:t>…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B2E68E-236E-8E3D-D571-3B043492D9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672842B1-F5AE-2764-8526-E05398F8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" y="196348"/>
            <a:ext cx="8556859" cy="1332000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/>
              <a:t>Herausforderungen im APL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77312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BF458C-D285-3967-22C5-AAF4B7E4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844675"/>
            <a:ext cx="8368748" cy="401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Viele </a:t>
            </a:r>
            <a:r>
              <a:rPr lang="de-DE" b="1" dirty="0" err="1"/>
              <a:t>APLerInnen</a:t>
            </a:r>
            <a:r>
              <a:rPr lang="de-DE" b="1" dirty="0"/>
              <a:t> stehen vor (schul- und fach-) sprachlichen Herausforderungen.</a:t>
            </a:r>
          </a:p>
          <a:p>
            <a:r>
              <a:rPr lang="de-DE" sz="2400" dirty="0"/>
              <a:t>alltagssprachliche Herausforderungen:</a:t>
            </a:r>
          </a:p>
          <a:p>
            <a:pPr lvl="1"/>
            <a:r>
              <a:rPr lang="de-DE" sz="2000" dirty="0"/>
              <a:t>Hinweis auf Möglichkeit zum Abbruch ohne Folgen innerhalb der ersten neun Monate des APL</a:t>
            </a:r>
          </a:p>
          <a:p>
            <a:r>
              <a:rPr lang="de-DE" sz="2400" dirty="0"/>
              <a:t>schul- bzw. fachsprachliche Herausforderungen:</a:t>
            </a:r>
          </a:p>
          <a:p>
            <a:pPr lvl="1"/>
            <a:r>
              <a:rPr lang="de-DE" sz="2000" dirty="0"/>
              <a:t>auf den Lehrerberuf vorbereitender Sprachkurs an der Uni Kiel oder Flensburg (online)</a:t>
            </a:r>
          </a:p>
          <a:p>
            <a:pPr lvl="1"/>
            <a:r>
              <a:rPr lang="de-DE" sz="2000" dirty="0"/>
              <a:t>„Vokabeln“ einführen / erklären</a:t>
            </a:r>
          </a:p>
          <a:p>
            <a:pPr lvl="1"/>
            <a:r>
              <a:rPr lang="de-DE" sz="2000" dirty="0" err="1"/>
              <a:t>APlerInnen</a:t>
            </a:r>
            <a:r>
              <a:rPr lang="de-DE" sz="2000" dirty="0"/>
              <a:t> „Vokabeln“ erklären lassen</a:t>
            </a:r>
          </a:p>
          <a:p>
            <a:pPr lvl="1"/>
            <a:r>
              <a:rPr lang="de-DE" sz="2000" dirty="0"/>
              <a:t>Redemittel / Scaffolds geben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B2E68E-236E-8E3D-D571-3B043492D9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672842B1-F5AE-2764-8526-E05398F8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" y="196348"/>
            <a:ext cx="855685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Herausforderungen im APL und Wege des Umgangs mit ihnen</a:t>
            </a:r>
          </a:p>
        </p:txBody>
      </p:sp>
    </p:spTree>
    <p:extLst>
      <p:ext uri="{BB962C8B-B14F-4D97-AF65-F5344CB8AC3E}">
        <p14:creationId xmlns:p14="http://schemas.microsoft.com/office/powerpoint/2010/main" val="307945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2E116-A94E-8BF8-B83A-7C74D51E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425"/>
            <a:ext cx="8537713" cy="1332000"/>
          </a:xfrm>
        </p:spPr>
        <p:txBody>
          <a:bodyPr>
            <a:normAutofit/>
          </a:bodyPr>
          <a:lstStyle/>
          <a:p>
            <a:r>
              <a:rPr lang="de-DE" sz="4000" b="1" dirty="0"/>
              <a:t>Die Notenskala – Ordnen Sie zu!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FAEB33-73CF-5EE0-E05F-128592444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49287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/>
              <a:t>1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/>
              <a:t>2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/>
              <a:t>3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/>
              <a:t>4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/>
              <a:t>5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/>
              <a:t>6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182E33-3AB5-A709-DEB1-78D4EA8F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49287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b="1" dirty="0">
                <a:solidFill>
                  <a:srgbClr val="3333CC"/>
                </a:solidFill>
              </a:rPr>
              <a:t>befriedigend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b="1" dirty="0">
                <a:solidFill>
                  <a:srgbClr val="FF0000"/>
                </a:solidFill>
              </a:rPr>
              <a:t>ungenügend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b="1" dirty="0">
                <a:solidFill>
                  <a:srgbClr val="7030A0"/>
                </a:solidFill>
              </a:rPr>
              <a:t>ausreichend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b="1" dirty="0">
                <a:solidFill>
                  <a:srgbClr val="00B050"/>
                </a:solidFill>
              </a:rPr>
              <a:t>sehr gut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b="1" dirty="0">
                <a:solidFill>
                  <a:srgbClr val="00B0F0"/>
                </a:solidFill>
              </a:rPr>
              <a:t>gut</a:t>
            </a:r>
            <a:endParaRPr lang="de-DE" b="1" dirty="0">
              <a:solidFill>
                <a:srgbClr val="3333CC"/>
              </a:solidFill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b="1" dirty="0">
                <a:solidFill>
                  <a:srgbClr val="FF00FF"/>
                </a:solidFill>
              </a:rPr>
              <a:t>mangelhaft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1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DBF458C-D285-3967-22C5-AAF4B7E4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58" y="1844675"/>
            <a:ext cx="8692216" cy="401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err="1"/>
              <a:t>APLerInnen</a:t>
            </a:r>
            <a:r>
              <a:rPr lang="de-DE" sz="2400" b="1" dirty="0"/>
              <a:t> haben noch keine Unterrichtserfahrung (an einer Schule) und/oder andere verfestigte Konzepte von Unterricht (Eindruck von Beratungsresistenz):</a:t>
            </a:r>
            <a:endParaRPr lang="de-DE" sz="2000" dirty="0"/>
          </a:p>
          <a:p>
            <a:r>
              <a:rPr lang="de-DE" sz="2000" dirty="0"/>
              <a:t>Kleine Schritte und realistische Ziele</a:t>
            </a:r>
          </a:p>
          <a:p>
            <a:r>
              <a:rPr lang="de-DE" sz="2000" dirty="0"/>
              <a:t>Vergleich der Unterrichtskonzepte</a:t>
            </a:r>
          </a:p>
          <a:p>
            <a:r>
              <a:rPr lang="de-DE" sz="2000" dirty="0"/>
              <a:t>Zusatzveranstaltungen des IQSH</a:t>
            </a:r>
          </a:p>
          <a:p>
            <a:r>
              <a:rPr lang="de-DE" sz="2000" dirty="0"/>
              <a:t>Begleitung von Unterrichtsbesuchen und anschließenden Besprechungen der Fach-</a:t>
            </a:r>
            <a:r>
              <a:rPr lang="de-DE" sz="2000" dirty="0" err="1"/>
              <a:t>StL</a:t>
            </a:r>
            <a:r>
              <a:rPr lang="de-DE" sz="2000" dirty="0"/>
              <a:t> durch </a:t>
            </a:r>
            <a:r>
              <a:rPr lang="de-DE" sz="2000" dirty="0" err="1"/>
              <a:t>StL</a:t>
            </a:r>
            <a:r>
              <a:rPr lang="de-DE" sz="2000" dirty="0"/>
              <a:t>-APL mit dem Ziel die Rückmeldungen der Fach-</a:t>
            </a:r>
            <a:r>
              <a:rPr lang="de-DE" sz="2000" dirty="0" err="1"/>
              <a:t>StL</a:t>
            </a:r>
            <a:r>
              <a:rPr lang="de-DE" sz="2000" dirty="0"/>
              <a:t> mit den </a:t>
            </a:r>
            <a:r>
              <a:rPr lang="de-DE" sz="2000" dirty="0" err="1"/>
              <a:t>APLerInnen</a:t>
            </a:r>
            <a:r>
              <a:rPr lang="de-DE" sz="2000" dirty="0"/>
              <a:t> </a:t>
            </a:r>
            <a:r>
              <a:rPr lang="de-DE" sz="2000" dirty="0" err="1"/>
              <a:t>nachzubesprechen</a:t>
            </a:r>
            <a:r>
              <a:rPr lang="de-DE" sz="2000" dirty="0"/>
              <a:t> und sie zu erklären (</a:t>
            </a:r>
            <a:r>
              <a:rPr lang="de-DE" sz="2000" dirty="0">
                <a:solidFill>
                  <a:srgbClr val="FF0000"/>
                </a:solidFill>
              </a:rPr>
              <a:t>NEU!</a:t>
            </a:r>
            <a:r>
              <a:rPr lang="de-DE" sz="2000" dirty="0"/>
              <a:t>) 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B2E68E-236E-8E3D-D571-3B043492D9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672842B1-F5AE-2764-8526-E05398F8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" y="196348"/>
            <a:ext cx="855685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Herausforderungen im APL und Wege des Umgangs mit ihnen</a:t>
            </a:r>
          </a:p>
        </p:txBody>
      </p:sp>
    </p:spTree>
    <p:extLst>
      <p:ext uri="{BB962C8B-B14F-4D97-AF65-F5344CB8AC3E}">
        <p14:creationId xmlns:p14="http://schemas.microsoft.com/office/powerpoint/2010/main" val="245976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1CB09D-11E0-E7B7-DADE-BD383C67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44674"/>
            <a:ext cx="7920000" cy="4135211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AnsprechpartnerInnen</a:t>
            </a:r>
          </a:p>
          <a:p>
            <a:r>
              <a:rPr lang="de-DE" dirty="0"/>
              <a:t>Vorgaben für den Anpassungslehrgang (APL)</a:t>
            </a:r>
          </a:p>
          <a:p>
            <a:pPr lvl="1"/>
            <a:r>
              <a:rPr lang="de-DE" dirty="0"/>
              <a:t>der Weg vor dem Beginn des APL</a:t>
            </a:r>
          </a:p>
          <a:p>
            <a:pPr lvl="1"/>
            <a:r>
              <a:rPr lang="de-DE" dirty="0"/>
              <a:t>Dauer</a:t>
            </a:r>
          </a:p>
          <a:p>
            <a:pPr lvl="1"/>
            <a:r>
              <a:rPr lang="de-DE" dirty="0"/>
              <a:t>Unterricht und Hospitationen</a:t>
            </a:r>
          </a:p>
          <a:p>
            <a:pPr lvl="1"/>
            <a:r>
              <a:rPr lang="de-DE" dirty="0"/>
              <a:t>Betreuung durch AL</a:t>
            </a:r>
          </a:p>
          <a:p>
            <a:pPr lvl="1"/>
            <a:r>
              <a:rPr lang="de-DE" dirty="0"/>
              <a:t>die (benoteten) Unterrichtsbesuche und der Lehrgangsbericht</a:t>
            </a:r>
          </a:p>
          <a:p>
            <a:pPr lvl="1"/>
            <a:r>
              <a:rPr lang="de-DE" dirty="0"/>
              <a:t>das Qualifizierungsprogramm des IQSH</a:t>
            </a:r>
          </a:p>
          <a:p>
            <a:r>
              <a:rPr lang="de-DE" dirty="0"/>
              <a:t>Herausforderungen im APL und Wege des Umgangs mit ihnen</a:t>
            </a:r>
          </a:p>
          <a:p>
            <a:r>
              <a:rPr lang="de-DE" dirty="0"/>
              <a:t>das Unterstützungsprogramm des IQSH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7203CB-A14A-1378-5F96-8D83D434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Inhalt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BF30022-9C55-F3C6-F09B-AE766A6CE5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03266C-6AE2-67CA-266B-502095A3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13" y="329769"/>
            <a:ext cx="2477828" cy="17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3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992A9-BA00-6B7C-1041-E0AA975E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225425"/>
            <a:ext cx="8895520" cy="1332000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/>
              <a:t>Zusatzveranstaltungen des IQSH: Rahmenbedingungen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CC89C9-E0E0-2B4B-8136-BB3D1232284D}"/>
              </a:ext>
            </a:extLst>
          </p:cNvPr>
          <p:cNvSpPr txBox="1"/>
          <p:nvPr/>
        </p:nvSpPr>
        <p:spPr>
          <a:xfrm>
            <a:off x="119271" y="1642959"/>
            <a:ext cx="889552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Die Zusatzveranstaltungen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finden online ungefähr in einem Zwei-Wochen-Rhythmus donnerstags oder freitags von ca. 16 – 18.30 Uhr statt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sind im 1. Semester für alle </a:t>
            </a:r>
            <a:r>
              <a:rPr lang="de-DE" sz="2000" dirty="0" err="1"/>
              <a:t>APLerInnen</a:t>
            </a:r>
            <a:r>
              <a:rPr lang="de-DE" sz="2000" dirty="0"/>
              <a:t> </a:t>
            </a:r>
            <a:r>
              <a:rPr lang="de-DE" sz="2000" b="1" dirty="0">
                <a:solidFill>
                  <a:srgbClr val="00B050"/>
                </a:solidFill>
              </a:rPr>
              <a:t>VERPFLICHTEND! </a:t>
            </a:r>
            <a:r>
              <a:rPr lang="de-DE" sz="2000" dirty="0"/>
              <a:t>In den folgenden Semestern ist die Teilnahme </a:t>
            </a:r>
            <a:r>
              <a:rPr lang="de-DE" sz="2000" b="1" dirty="0">
                <a:solidFill>
                  <a:srgbClr val="00B050"/>
                </a:solidFill>
              </a:rPr>
              <a:t>FREIWILLIG</a:t>
            </a:r>
            <a:r>
              <a:rPr lang="de-D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sind sehr kleinschrittig aufgebaut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sind inhaltlich an den individuellen Bedürfnissen der </a:t>
            </a:r>
            <a:r>
              <a:rPr lang="de-DE" sz="2000" dirty="0" err="1"/>
              <a:t>APLerInnen</a:t>
            </a:r>
            <a:r>
              <a:rPr lang="de-DE" sz="2000" dirty="0"/>
              <a:t> ausgerichtet. Bisherige Themen waren z. B.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/>
              <a:t>Erläuterung der Kriterien für die Bewertung von Unterrichtsstunden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/>
              <a:t>Arbeitsaufträge formulieren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/>
              <a:t>der Unterrichtsentwurf (Didaktik vs. Methodik, eine Hauptintention formulieren, wichtige Elemente der Beschreibung der Lerngruppe)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/>
              <a:t>Unterrichtsreflexion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/>
              <a:t>Phasierung und zur Gestaltung von Übergängen zwischen zwei Unterrichtsphasen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machen immer auch Angebote zu sprachlichen Mitteln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359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992A9-BA00-6B7C-1041-E0AA975E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225425"/>
            <a:ext cx="8895520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Zusatzveranstaltungen des IQSH: </a:t>
            </a:r>
            <a:br>
              <a:rPr lang="de-DE" b="1" dirty="0"/>
            </a:br>
            <a:r>
              <a:rPr lang="de-DE" sz="3200" b="1" dirty="0"/>
              <a:t>erster Plan der Zusatzveranstaltungen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CC89C9-E0E0-2B4B-8136-BB3D1232284D}"/>
              </a:ext>
            </a:extLst>
          </p:cNvPr>
          <p:cNvSpPr txBox="1"/>
          <p:nvPr/>
        </p:nvSpPr>
        <p:spPr>
          <a:xfrm>
            <a:off x="387626" y="1941134"/>
            <a:ext cx="8527774" cy="3836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System Schule in Deutschland / Ankommen in der Schule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Fachanforderungen / Leitfaden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Schulrecht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Jugend in Deutschland: Jungen und Mädchen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Unterrichtskonzepte: nicht instruktive Formen und Differenzierung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Feedback und Kommunikationsmodelle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Sprache in der Schule / Alltagshilfen für Fremdsprachler / Gerüste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Methoden, Rituale, Lernumgebungen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300" dirty="0"/>
              <a:t>Raum für Fragen und Austausch zu aktuellen Anliegen und Herausforderungen, Unterrichtsplanung, Entwürfen …</a:t>
            </a:r>
          </a:p>
        </p:txBody>
      </p:sp>
    </p:spTree>
    <p:extLst>
      <p:ext uri="{BB962C8B-B14F-4D97-AF65-F5344CB8AC3E}">
        <p14:creationId xmlns:p14="http://schemas.microsoft.com/office/powerpoint/2010/main" val="40443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992A9-BA00-6B7C-1041-E0AA975E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72" y="225425"/>
            <a:ext cx="8372256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Zusatzveranstaltungen des IQSH:</a:t>
            </a:r>
            <a:br>
              <a:rPr lang="de-DE" b="1" dirty="0"/>
            </a:br>
            <a:r>
              <a:rPr lang="de-DE" sz="3600" b="1" dirty="0"/>
              <a:t>Termine der Zusatzveranstaltungen (= </a:t>
            </a:r>
            <a:r>
              <a:rPr lang="de-DE" sz="3600" b="1" dirty="0">
                <a:solidFill>
                  <a:srgbClr val="FF0000"/>
                </a:solidFill>
              </a:rPr>
              <a:t>ZV</a:t>
            </a:r>
            <a:r>
              <a:rPr lang="de-DE" sz="3600" b="1" dirty="0"/>
              <a:t>)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B35B118-A671-2B3F-5AA9-4F676B8FC2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3753" y="1810676"/>
          <a:ext cx="8256494" cy="4026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176">
                  <a:extLst>
                    <a:ext uri="{9D8B030D-6E8A-4147-A177-3AD203B41FA5}">
                      <a16:colId xmlns:a16="http://schemas.microsoft.com/office/drawing/2014/main" val="2758145592"/>
                    </a:ext>
                  </a:extLst>
                </a:gridCol>
                <a:gridCol w="4500283">
                  <a:extLst>
                    <a:ext uri="{9D8B030D-6E8A-4147-A177-3AD203B41FA5}">
                      <a16:colId xmlns:a16="http://schemas.microsoft.com/office/drawing/2014/main" val="443267893"/>
                    </a:ext>
                  </a:extLst>
                </a:gridCol>
                <a:gridCol w="2277035">
                  <a:extLst>
                    <a:ext uri="{9D8B030D-6E8A-4147-A177-3AD203B41FA5}">
                      <a16:colId xmlns:a16="http://schemas.microsoft.com/office/drawing/2014/main" val="251708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de-DE" sz="1200" dirty="0"/>
                        <a:t>udien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de-DE" sz="1200" dirty="0"/>
                        <a:t>eitung (= </a:t>
                      </a:r>
                      <a:r>
                        <a:rPr lang="de-DE" sz="1200" b="1" dirty="0" err="1">
                          <a:solidFill>
                            <a:srgbClr val="FF0000"/>
                          </a:solidFill>
                        </a:rPr>
                        <a:t>StL</a:t>
                      </a:r>
                      <a:r>
                        <a:rPr lang="de-DE" sz="120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0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Fr., 13.09.24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Bewertung von Unterrichtsstunden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Schühler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43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Do., 26.09.24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Kompetenzorientierung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Grützmacher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61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Fr., 11.10.24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Freie Themen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Schühler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9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Do., 07.11.24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Freie Themen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Schühler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5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Fr., 22.11.24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Sicht- und Tiefenstrukturen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Groene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47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Do., 05.12.24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Freie Themen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Schühler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3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Do., 12.12.24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Aufbau von UE /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Grützmacher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82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Do., 09.01.25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Freie Themen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Schühler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79431"/>
                  </a:ext>
                </a:extLst>
              </a:tr>
              <a:tr h="3514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1200" dirty="0"/>
                        <a:t>Fr., 17.01.25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Schulrecht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Gröne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1495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Do., 30.01.25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Freie Themen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Schühler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08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8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5E6640-CC92-A959-4056-4F114A71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5" y="1844675"/>
            <a:ext cx="8853714" cy="4012786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DE" sz="2400" dirty="0"/>
              <a:t>Das bedeutet …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Hat die </a:t>
            </a:r>
            <a:r>
              <a:rPr lang="de-DE" sz="2000" b="1" dirty="0" err="1"/>
              <a:t>Lk</a:t>
            </a:r>
            <a:r>
              <a:rPr lang="de-DE" sz="2000" dirty="0"/>
              <a:t> Inhalte des Faches korrekt präsentiert?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Hat die </a:t>
            </a:r>
            <a:r>
              <a:rPr lang="de-DE" sz="2000" b="1" dirty="0" err="1"/>
              <a:t>Lk</a:t>
            </a:r>
            <a:r>
              <a:rPr lang="de-DE" sz="2000" dirty="0"/>
              <a:t> Fachsprache verwendet?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Sind die </a:t>
            </a:r>
            <a:r>
              <a:rPr lang="de-DE" sz="2000" b="1" dirty="0" err="1"/>
              <a:t>SuS</a:t>
            </a:r>
            <a:r>
              <a:rPr lang="de-DE" sz="2000" dirty="0"/>
              <a:t> zu korrekten Arbeitsergebnissen gekommen?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Hat die </a:t>
            </a:r>
            <a:r>
              <a:rPr lang="de-DE" sz="2000" b="1" dirty="0" err="1"/>
              <a:t>Lk</a:t>
            </a:r>
            <a:r>
              <a:rPr lang="de-DE" sz="2000" dirty="0"/>
              <a:t> die </a:t>
            </a:r>
            <a:r>
              <a:rPr lang="de-DE" sz="2000" b="1" dirty="0" err="1"/>
              <a:t>SuS</a:t>
            </a:r>
            <a:r>
              <a:rPr lang="de-DE" sz="2000" dirty="0"/>
              <a:t> an den richtigen Stellen korrigiert?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Hat die </a:t>
            </a:r>
            <a:r>
              <a:rPr lang="de-DE" sz="2000" b="1" dirty="0" err="1"/>
              <a:t>Lk</a:t>
            </a:r>
            <a:r>
              <a:rPr lang="de-DE" sz="2000" dirty="0"/>
              <a:t> angemessen </a:t>
            </a:r>
            <a:r>
              <a:rPr lang="de-DE" sz="2000" b="1" dirty="0">
                <a:solidFill>
                  <a:srgbClr val="FF0000"/>
                </a:solidFill>
              </a:rPr>
              <a:t>didaktisch reduziert</a:t>
            </a:r>
            <a:r>
              <a:rPr lang="de-DE" sz="2000" dirty="0"/>
              <a:t>?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Hat die </a:t>
            </a:r>
            <a:r>
              <a:rPr lang="de-DE" sz="2000" b="1" dirty="0" err="1"/>
              <a:t>Lk</a:t>
            </a:r>
            <a:r>
              <a:rPr lang="de-DE" sz="2000" dirty="0"/>
              <a:t> die wesentlichen Fachinhalte für ihren </a:t>
            </a:r>
            <a:r>
              <a:rPr lang="de-DE" sz="2000" b="1" dirty="0"/>
              <a:t>U</a:t>
            </a:r>
            <a:r>
              <a:rPr lang="de-DE" sz="2000" dirty="0"/>
              <a:t> ausgewählt? 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Können die </a:t>
            </a:r>
            <a:r>
              <a:rPr lang="de-DE" sz="2000" b="1" dirty="0" err="1"/>
              <a:t>SuS</a:t>
            </a:r>
            <a:r>
              <a:rPr lang="de-DE" sz="2000" dirty="0"/>
              <a:t> den Lernstoff in der Stunde verarbeiten? (Ist der Lernstoff nicht zu schwer, nicht zu leicht, nicht zu viel und nicht zu wenig?)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Hat die Lehrkraft die Prinzipien der Fachdidaktik berücksichtigt?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C96A92-5DCD-8B61-7ACC-AEF51DCE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8" y="225425"/>
            <a:ext cx="8607286" cy="1332000"/>
          </a:xfrm>
        </p:spPr>
        <p:txBody>
          <a:bodyPr>
            <a:normAutofit fontScale="90000"/>
          </a:bodyPr>
          <a:lstStyle/>
          <a:p>
            <a:r>
              <a:rPr lang="de-DE" dirty="0"/>
              <a:t>Zusatzveranstaltungen - Beispiel </a:t>
            </a:r>
            <a:r>
              <a:rPr lang="de-DE" sz="3100" dirty="0"/>
              <a:t>Bewertungskriterien: Hat die </a:t>
            </a:r>
            <a:r>
              <a:rPr lang="de-DE" sz="3100" b="1" dirty="0" err="1"/>
              <a:t>Lk</a:t>
            </a:r>
            <a:r>
              <a:rPr lang="de-DE" sz="3100" dirty="0"/>
              <a:t> </a:t>
            </a:r>
            <a:r>
              <a:rPr lang="de-DE" sz="3100" b="1" dirty="0"/>
              <a:t>sachlich und fachlich korrekt</a:t>
            </a:r>
            <a:r>
              <a:rPr lang="de-DE" sz="3100" dirty="0"/>
              <a:t> unterrichtet?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191DCA2-9719-D003-A8AB-B1F9A3C1AB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320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FA92FCC-F2A1-9760-E7C0-9AA12A541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779104"/>
            <a:ext cx="8679542" cy="41843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/>
              <a:t>Was ist </a:t>
            </a:r>
            <a:r>
              <a:rPr lang="de-DE" b="1" i="1" dirty="0">
                <a:solidFill>
                  <a:srgbClr val="FF0000"/>
                </a:solidFill>
              </a:rPr>
              <a:t>didaktische Reduktion</a:t>
            </a:r>
            <a:r>
              <a:rPr lang="de-DE" b="1" dirty="0"/>
              <a:t>?</a:t>
            </a:r>
            <a:endParaRPr lang="de-DE" dirty="0"/>
          </a:p>
          <a:p>
            <a:r>
              <a:rPr lang="de-DE" dirty="0"/>
              <a:t>Sie wollen das Perfekt einführen.</a:t>
            </a:r>
          </a:p>
          <a:p>
            <a:r>
              <a:rPr lang="de-DE" dirty="0"/>
              <a:t>Was müssen die Schüler lernen? (= Analyse des Lerngegenstandes)</a:t>
            </a:r>
          </a:p>
          <a:p>
            <a:pPr lvl="1"/>
            <a:r>
              <a:rPr lang="de-DE" dirty="0"/>
              <a:t>Funktion des Perfekts</a:t>
            </a:r>
          </a:p>
          <a:p>
            <a:pPr lvl="1"/>
            <a:r>
              <a:rPr lang="de-DE" dirty="0"/>
              <a:t>Regelmäßiges Partizip II (</a:t>
            </a:r>
            <a:r>
              <a:rPr lang="de-DE" b="1" dirty="0">
                <a:solidFill>
                  <a:srgbClr val="FF0000"/>
                </a:solidFill>
              </a:rPr>
              <a:t>ge</a:t>
            </a:r>
            <a:r>
              <a:rPr lang="de-DE" dirty="0"/>
              <a:t>sag</a:t>
            </a:r>
            <a:r>
              <a:rPr lang="de-DE" b="1" dirty="0">
                <a:solidFill>
                  <a:srgbClr val="FF0000"/>
                </a:solidFill>
              </a:rPr>
              <a:t>t</a:t>
            </a:r>
            <a:r>
              <a:rPr lang="de-DE" dirty="0"/>
              <a:t>, </a:t>
            </a:r>
            <a:r>
              <a:rPr lang="de-DE" b="1" dirty="0">
                <a:solidFill>
                  <a:srgbClr val="FF0000"/>
                </a:solidFill>
              </a:rPr>
              <a:t>ge</a:t>
            </a:r>
            <a:r>
              <a:rPr lang="de-DE" dirty="0"/>
              <a:t>spiel</a:t>
            </a:r>
            <a:r>
              <a:rPr lang="de-DE" b="1" dirty="0">
                <a:solidFill>
                  <a:srgbClr val="FF0000"/>
                </a:solidFill>
              </a:rPr>
              <a:t>t</a:t>
            </a:r>
            <a:r>
              <a:rPr lang="de-DE" dirty="0"/>
              <a:t>…)</a:t>
            </a:r>
          </a:p>
          <a:p>
            <a:pPr lvl="1"/>
            <a:r>
              <a:rPr lang="de-DE" dirty="0"/>
              <a:t>Unregelmäßiges Partizip II</a:t>
            </a:r>
          </a:p>
          <a:p>
            <a:pPr lvl="2"/>
            <a:r>
              <a:rPr lang="de-DE" dirty="0"/>
              <a:t>Partizip II = Infinitiv (bekommen, geschehen)</a:t>
            </a:r>
          </a:p>
          <a:p>
            <a:pPr lvl="2"/>
            <a:r>
              <a:rPr lang="de-DE" dirty="0"/>
              <a:t>Partizip II = </a:t>
            </a:r>
            <a:r>
              <a:rPr lang="de-DE" dirty="0" err="1"/>
              <a:t>ge</a:t>
            </a:r>
            <a:r>
              <a:rPr lang="de-DE" dirty="0"/>
              <a:t> + Infinitiv (</a:t>
            </a:r>
            <a:r>
              <a:rPr lang="de-DE" b="1" dirty="0">
                <a:solidFill>
                  <a:srgbClr val="FF0000"/>
                </a:solidFill>
              </a:rPr>
              <a:t>ge</a:t>
            </a:r>
            <a:r>
              <a:rPr lang="de-DE" dirty="0"/>
              <a:t>sehen, </a:t>
            </a:r>
            <a:r>
              <a:rPr lang="de-DE" b="1" dirty="0">
                <a:solidFill>
                  <a:srgbClr val="FF0000"/>
                </a:solidFill>
              </a:rPr>
              <a:t>ge</a:t>
            </a:r>
            <a:r>
              <a:rPr lang="de-DE" dirty="0"/>
              <a:t>lesen …)</a:t>
            </a:r>
          </a:p>
          <a:p>
            <a:pPr lvl="2"/>
            <a:r>
              <a:rPr lang="de-DE" dirty="0"/>
              <a:t>Partizip II = </a:t>
            </a:r>
            <a:r>
              <a:rPr lang="de-DE" dirty="0" err="1"/>
              <a:t>ge</a:t>
            </a:r>
            <a:r>
              <a:rPr lang="de-DE" dirty="0"/>
              <a:t> + Wurzel mit verändertem Stammvokal + en (</a:t>
            </a:r>
            <a:r>
              <a:rPr lang="de-DE" b="1" dirty="0">
                <a:solidFill>
                  <a:srgbClr val="FF0000"/>
                </a:solidFill>
              </a:rPr>
              <a:t>ge</a:t>
            </a:r>
            <a:r>
              <a:rPr lang="de-DE" dirty="0"/>
              <a:t>sung</a:t>
            </a:r>
            <a:r>
              <a:rPr lang="de-DE" b="1" dirty="0">
                <a:solidFill>
                  <a:srgbClr val="FF0000"/>
                </a:solidFill>
              </a:rPr>
              <a:t>en</a:t>
            </a:r>
            <a:r>
              <a:rPr lang="de-DE" dirty="0"/>
              <a:t>, </a:t>
            </a:r>
            <a:r>
              <a:rPr lang="de-DE" b="1" dirty="0">
                <a:solidFill>
                  <a:srgbClr val="FF0000"/>
                </a:solidFill>
              </a:rPr>
              <a:t>ge</a:t>
            </a:r>
            <a:r>
              <a:rPr lang="de-DE" dirty="0"/>
              <a:t>sproch</a:t>
            </a:r>
            <a:r>
              <a:rPr lang="de-DE" b="1" dirty="0">
                <a:solidFill>
                  <a:srgbClr val="FF0000"/>
                </a:solidFill>
              </a:rPr>
              <a:t>en</a:t>
            </a:r>
            <a:r>
              <a:rPr lang="de-DE" dirty="0"/>
              <a:t> …)</a:t>
            </a:r>
          </a:p>
          <a:p>
            <a:pPr lvl="1"/>
            <a:r>
              <a:rPr lang="de-DE" dirty="0"/>
              <a:t>Perfekt mit „haben“ und Perfekt mit „sein“</a:t>
            </a:r>
          </a:p>
          <a:p>
            <a:pPr lvl="1"/>
            <a:r>
              <a:rPr lang="de-DE" dirty="0"/>
              <a:t>Verbklammer</a:t>
            </a:r>
          </a:p>
          <a:p>
            <a:pPr lvl="1"/>
            <a:r>
              <a:rPr lang="de-DE" dirty="0"/>
              <a:t>Perfekt Passiv</a:t>
            </a:r>
          </a:p>
          <a:p>
            <a:pPr lvl="1"/>
            <a:r>
              <a:rPr lang="de-DE" dirty="0"/>
              <a:t>…</a:t>
            </a:r>
          </a:p>
          <a:p>
            <a:r>
              <a:rPr lang="de-DE" dirty="0"/>
              <a:t>Was wählen Sie für die erste Stunde zum Perfekt aus? (= didaktische Reduktion)</a:t>
            </a:r>
          </a:p>
          <a:p>
            <a:pPr lvl="1"/>
            <a:r>
              <a:rPr lang="de-DE" dirty="0"/>
              <a:t>z. B.: Funktion des Perfekts, Perfekt mit „haben“ + regelmäßiges Partizip</a:t>
            </a:r>
          </a:p>
          <a:p>
            <a:pPr lvl="1"/>
            <a:r>
              <a:rPr lang="de-DE" dirty="0"/>
              <a:t>z. B.: Funktion des Perfekts, Perfekt mit „haben“ + regelmäßiges Partizip + Verbklammer</a:t>
            </a:r>
          </a:p>
          <a:p>
            <a:pPr marL="0" indent="0">
              <a:buNone/>
            </a:pPr>
            <a:r>
              <a:rPr lang="de-DE" dirty="0"/>
              <a:t>… Und nun noch Beispiele aus dem Unterricht der </a:t>
            </a:r>
            <a:r>
              <a:rPr lang="de-DE" dirty="0" err="1"/>
              <a:t>APLerInnen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9822595-BB32-9CE5-0020-05FFE09D4B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32CB1A4C-1ACD-6869-3195-0848F6FF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8" y="225425"/>
            <a:ext cx="8607286" cy="1332000"/>
          </a:xfrm>
        </p:spPr>
        <p:txBody>
          <a:bodyPr>
            <a:normAutofit fontScale="90000"/>
          </a:bodyPr>
          <a:lstStyle/>
          <a:p>
            <a:r>
              <a:rPr lang="de-DE" dirty="0"/>
              <a:t>Zusatzveranstaltungen - Beispiel </a:t>
            </a:r>
            <a:r>
              <a:rPr lang="de-DE" sz="3100" dirty="0"/>
              <a:t>Bewertungskriterien: Hat die </a:t>
            </a:r>
            <a:r>
              <a:rPr lang="de-DE" sz="3100" b="1" dirty="0" err="1"/>
              <a:t>Lk</a:t>
            </a:r>
            <a:r>
              <a:rPr lang="de-DE" sz="3100" dirty="0"/>
              <a:t> </a:t>
            </a:r>
            <a:r>
              <a:rPr lang="de-DE" sz="3100" b="1" dirty="0"/>
              <a:t>sachlich und fachlich korrekt</a:t>
            </a:r>
            <a:r>
              <a:rPr lang="de-DE" sz="3100" dirty="0"/>
              <a:t> unterrichtet?</a:t>
            </a:r>
          </a:p>
        </p:txBody>
      </p:sp>
    </p:spTree>
    <p:extLst>
      <p:ext uri="{BB962C8B-B14F-4D97-AF65-F5344CB8AC3E}">
        <p14:creationId xmlns:p14="http://schemas.microsoft.com/office/powerpoint/2010/main" val="758015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007DA4-0B86-3FB4-620E-004D0AD93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Bei Rückfragen wenden Sie sich gern an die für Ihre Lehrkraft im APL zuständige Studienleitung.</a:t>
            </a:r>
          </a:p>
          <a:p>
            <a:pPr lvl="1"/>
            <a:r>
              <a:rPr lang="de-DE" dirty="0">
                <a:hlinkClick r:id="rId2"/>
              </a:rPr>
              <a:t>lena.gruetzmacher@iqsh.de</a:t>
            </a:r>
          </a:p>
          <a:p>
            <a:pPr lvl="1"/>
            <a:r>
              <a:rPr lang="de-DE" dirty="0">
                <a:hlinkClick r:id="rId2"/>
              </a:rPr>
              <a:t>carsten.groene@iqsh.de</a:t>
            </a:r>
          </a:p>
          <a:p>
            <a:pPr lvl="1"/>
            <a:r>
              <a:rPr lang="de-DE" dirty="0">
                <a:hlinkClick r:id="rId2"/>
              </a:rPr>
              <a:t>inke.schuehler@iqsh.de</a:t>
            </a:r>
            <a:endParaRPr lang="de-DE" dirty="0"/>
          </a:p>
          <a:p>
            <a:r>
              <a:rPr lang="de-DE" dirty="0"/>
              <a:t>Unser Team freut sich über Anregungen für die Zusatzveranstaltungen.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 algn="ctr">
              <a:buNone/>
            </a:pPr>
            <a:r>
              <a:rPr lang="de-DE" sz="2800" b="1" dirty="0"/>
              <a:t>Vielen Dank für Ihre Aufmerksamkeit!</a:t>
            </a:r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4931AE-673A-B361-4FB7-845870B9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Rückfragen und Anregungen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70E4BD3-B7DA-F23F-525B-E23697390C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00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60D74-97D7-14D2-AAC6-5A40AA37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AnsprechpartnerInnen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E215E-59CC-3647-5E27-C677B3597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141" y="1844675"/>
            <a:ext cx="3886200" cy="4032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Schule:</a:t>
            </a:r>
          </a:p>
          <a:p>
            <a:r>
              <a:rPr lang="de-DE" dirty="0"/>
              <a:t>Schulleitung</a:t>
            </a:r>
          </a:p>
          <a:p>
            <a:r>
              <a:rPr lang="de-DE" dirty="0"/>
              <a:t>Ausbildungslehrkräfte</a:t>
            </a:r>
          </a:p>
          <a:p>
            <a:r>
              <a:rPr lang="de-DE" dirty="0"/>
              <a:t>Ausbildungs-</a:t>
            </a:r>
            <a:r>
              <a:rPr lang="de-DE" dirty="0" err="1"/>
              <a:t>koordinatorIn</a:t>
            </a:r>
            <a:endParaRPr lang="de-DE" dirty="0"/>
          </a:p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7F21C3-7EAA-0581-196F-B29D8A782B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77603FA3-0490-3E93-160D-5624D201C51C}"/>
              </a:ext>
            </a:extLst>
          </p:cNvPr>
          <p:cNvSpPr txBox="1">
            <a:spLocks/>
          </p:cNvSpPr>
          <p:nvPr/>
        </p:nvSpPr>
        <p:spPr>
          <a:xfrm>
            <a:off x="4494119" y="1374772"/>
            <a:ext cx="4518212" cy="5376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IQSH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700" dirty="0"/>
              <a:t>Ulf Jesper 	          Inke Schühler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700" dirty="0"/>
              <a:t>Schulartbeauftragter        Teamleitung APL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700" dirty="0"/>
              <a:t>für Gymnasien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lnSpc>
                <a:spcPct val="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700" dirty="0"/>
              <a:t>Carsten Gröne                Lena Grützmacher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700" dirty="0"/>
              <a:t>Studienleitung APL         Studienleitung APL</a:t>
            </a:r>
            <a:endParaRPr lang="de-DE" sz="11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BEA2639-122A-1BCB-883D-11673296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0919"/>
            <a:ext cx="1033344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35DEE1-F809-2FEC-A757-024938E16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22" y="2150266"/>
            <a:ext cx="981350" cy="133574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59640BD-5059-456D-A32E-9EA467DDD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42671"/>
            <a:ext cx="1054868" cy="12405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7CCEEF-7233-567C-B16F-6C8E27215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626" y="4242671"/>
            <a:ext cx="989570" cy="12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37D842-5158-66AA-A345-5A5484F3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2" y="1844675"/>
            <a:ext cx="8277726" cy="4012786"/>
          </a:xfrm>
        </p:spPr>
        <p:txBody>
          <a:bodyPr/>
          <a:lstStyle/>
          <a:p>
            <a:r>
              <a:rPr lang="de-DE" dirty="0"/>
              <a:t>Bewerbung beim MBWFK</a:t>
            </a:r>
          </a:p>
          <a:p>
            <a:r>
              <a:rPr lang="de-DE" dirty="0"/>
              <a:t>Zuweisung zu einer Schulart durch das MBWFK in Abhängigkeit von der bisherigen Ausbildung und beruflichen Tätigkeit</a:t>
            </a:r>
          </a:p>
          <a:p>
            <a:r>
              <a:rPr lang="de-DE" dirty="0"/>
              <a:t>Beratungsgespräch durch eine </a:t>
            </a:r>
            <a:r>
              <a:rPr lang="de-DE" dirty="0" err="1"/>
              <a:t>StL</a:t>
            </a:r>
            <a:r>
              <a:rPr lang="de-DE" dirty="0"/>
              <a:t> APL</a:t>
            </a:r>
          </a:p>
          <a:p>
            <a:r>
              <a:rPr lang="de-DE" dirty="0"/>
              <a:t>Zuweisung zu einer Schule durch das MBWFK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FF2EDF-67D6-8815-40E5-52D275AF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Der Weg vor dem Beginn des APL 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C4F5503-7AC2-2D18-77A0-15CB71FA98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98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D48A90D-A575-3561-85FB-859756B716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769563-66CF-DDBE-BE0B-B020FE1A0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" y="1745754"/>
            <a:ext cx="5155666" cy="500588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E3FB102-63EB-B99B-1C48-4AFC53C8C3D4}"/>
              </a:ext>
            </a:extLst>
          </p:cNvPr>
          <p:cNvSpPr txBox="1"/>
          <p:nvPr/>
        </p:nvSpPr>
        <p:spPr>
          <a:xfrm>
            <a:off x="5480485" y="1719351"/>
            <a:ext cx="3416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Ziele: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einen Eindruck von den Voraus-setzungen der BewerberInnen und von ihrem Verständnis von „Schule“ und „gutem Unterricht“ gewinnen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Vorbereitung der BewerberInnen auf den APL und seine Herausforderungen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BF1336-E645-EEA4-599D-69D9F081D9E1}"/>
              </a:ext>
            </a:extLst>
          </p:cNvPr>
          <p:cNvSpPr txBox="1"/>
          <p:nvPr/>
        </p:nvSpPr>
        <p:spPr>
          <a:xfrm>
            <a:off x="5480485" y="4027675"/>
            <a:ext cx="35324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Hinweise auf Möglichkeiten zur Vorbereitung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evtl. Vorbereitungskurse der Universitäten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Lektüre fachdidaktischer Grundlagenliteratur und der Fachanforderungen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Praktikum / Hospitation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F5BECB2-3354-4F03-4024-70F3859D51A3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927107" y="5197226"/>
            <a:ext cx="1553378" cy="116955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2">
            <a:extLst>
              <a:ext uri="{FF2B5EF4-FFF2-40B4-BE49-F238E27FC236}">
                <a16:creationId xmlns:a16="http://schemas.microsoft.com/office/drawing/2014/main" id="{0970B395-494D-82E1-04F9-1F5A729E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Der Weg vor dem Beginn des APL </a:t>
            </a:r>
          </a:p>
        </p:txBody>
      </p:sp>
    </p:spTree>
    <p:extLst>
      <p:ext uri="{BB962C8B-B14F-4D97-AF65-F5344CB8AC3E}">
        <p14:creationId xmlns:p14="http://schemas.microsoft.com/office/powerpoint/2010/main" val="216802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0C9FE80-D5DC-8930-E8DC-2CBA9B46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6" y="1760983"/>
            <a:ext cx="6106377" cy="1952898"/>
          </a:xfrm>
          <a:prstGeom prst="rect">
            <a:avLst/>
          </a:prstGeom>
        </p:spPr>
      </p:pic>
      <p:sp>
        <p:nvSpPr>
          <p:cNvPr id="14" name="Titel 2">
            <a:extLst>
              <a:ext uri="{FF2B5EF4-FFF2-40B4-BE49-F238E27FC236}">
                <a16:creationId xmlns:a16="http://schemas.microsoft.com/office/drawing/2014/main" id="{F57992EF-8DBD-4682-59F5-4BA0DE9E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Der Weg vor dem Beginn des APL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BF1336-E645-EEA4-599D-69D9F081D9E1}"/>
              </a:ext>
            </a:extLst>
          </p:cNvPr>
          <p:cNvSpPr txBox="1"/>
          <p:nvPr/>
        </p:nvSpPr>
        <p:spPr>
          <a:xfrm>
            <a:off x="685800" y="3819755"/>
            <a:ext cx="8275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Hinweis auf die VERPFLICHTENDE Einführungsveranstaltung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Hinweis auf VERPFLICHTENDE Modulveranstaltungen und Zusatzveranstaltungen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Aufforderung zur Kontaktaufnahme mit SL, AL und </a:t>
            </a:r>
            <a:r>
              <a:rPr lang="de-DE" dirty="0" err="1"/>
              <a:t>AusbildungskoordinatorIn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Rückmeldung zu Sprachkenntnissen (Vorgabe: mind. Niveau C1, C2 ist anzustreben.)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BF73096-5E3F-151A-5C15-E833306DD3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70572CC-4D7B-4F95-8286-FF3E00D5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87" y="5010968"/>
            <a:ext cx="8264353" cy="930072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0F4DA78-E7B6-C135-5DA0-E2347998C4B1}"/>
              </a:ext>
            </a:extLst>
          </p:cNvPr>
          <p:cNvCxnSpPr>
            <a:cxnSpLocks/>
          </p:cNvCxnSpPr>
          <p:nvPr/>
        </p:nvCxnSpPr>
        <p:spPr>
          <a:xfrm flipH="1" flipV="1">
            <a:off x="2942565" y="3420148"/>
            <a:ext cx="1483661" cy="51278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5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37D842-5158-66AA-A345-5A5484F3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1" y="1761424"/>
            <a:ext cx="8758989" cy="4273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Dauer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1 – 3 Jahre (s. </a:t>
            </a:r>
            <a:r>
              <a:rPr lang="de-DE" dirty="0" err="1"/>
              <a:t>AuslandslehrkräfteVO</a:t>
            </a:r>
            <a:r>
              <a:rPr lang="de-DE" dirty="0"/>
              <a:t>, §9 Absatz 1)</a:t>
            </a:r>
          </a:p>
          <a:p>
            <a:pPr lvl="1"/>
            <a:r>
              <a:rPr lang="de-DE" dirty="0"/>
              <a:t>i.d.R. zwei Semester bei Qualifizierung in einem Fach</a:t>
            </a:r>
          </a:p>
          <a:p>
            <a:pPr lvl="1"/>
            <a:r>
              <a:rPr lang="de-DE" dirty="0"/>
              <a:t>i.d.R. drei Semester bei Qualifizierung in zwei Fächern</a:t>
            </a:r>
          </a:p>
          <a:p>
            <a:pPr lvl="1"/>
            <a:r>
              <a:rPr lang="de-DE" dirty="0"/>
              <a:t>Möglichkeit den APL auf Antrag beim MBWK zu verlängern (Je früher der Antrag gestellt wird, desto höher die Chancen auf Bewilligung.)</a:t>
            </a:r>
          </a:p>
          <a:p>
            <a:pPr lvl="1"/>
            <a:r>
              <a:rPr lang="de-DE" dirty="0"/>
              <a:t>Möglichkeit den APL innerhalb der ersten neun Monate abzubrechen und zu einem späteren Zeitpunkt wiederaufzunehmen</a:t>
            </a:r>
          </a:p>
          <a:p>
            <a:pPr lvl="1"/>
            <a:r>
              <a:rPr lang="de-DE" dirty="0"/>
              <a:t>keine Möglichkeit zur Verlängerung des APL bei Nichtbestehen</a:t>
            </a:r>
          </a:p>
          <a:p>
            <a:pPr lvl="1"/>
            <a:r>
              <a:rPr lang="de-DE" dirty="0"/>
              <a:t>Keine Möglichkeit zum Lehramtswechsel bei Nichtbestehen</a:t>
            </a:r>
          </a:p>
          <a:p>
            <a:pPr marL="0" indent="0">
              <a:buNone/>
            </a:pPr>
            <a:r>
              <a:rPr lang="de-DE" b="1" dirty="0"/>
              <a:t>Arbeitsverhältnis:</a:t>
            </a:r>
          </a:p>
          <a:p>
            <a:pPr lvl="1"/>
            <a:r>
              <a:rPr lang="de-DE" dirty="0"/>
              <a:t>Angestelltenverhältnis</a:t>
            </a:r>
          </a:p>
          <a:p>
            <a:pPr lvl="1"/>
            <a:r>
              <a:rPr lang="de-DE" dirty="0"/>
              <a:t>entsprechend der Vergütung der </a:t>
            </a:r>
            <a:r>
              <a:rPr lang="de-DE" dirty="0" err="1"/>
              <a:t>LiV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→ geringeres Nettogehalt als </a:t>
            </a:r>
            <a:r>
              <a:rPr lang="de-DE" dirty="0" err="1"/>
              <a:t>LiV</a:t>
            </a:r>
            <a:r>
              <a:rPr lang="de-DE" dirty="0"/>
              <a:t> häufig bei höherem </a:t>
            </a:r>
          </a:p>
          <a:p>
            <a:pPr marL="457200" lvl="1" indent="0">
              <a:buNone/>
            </a:pPr>
            <a:r>
              <a:rPr lang="de-DE" dirty="0"/>
              <a:t>    Unterrichtsdeputat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C4F5503-7AC2-2D18-77A0-15CB71FA98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E9EC2CDA-18CF-2395-06B7-97BCE950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</a:t>
            </a:r>
            <a:r>
              <a:rPr lang="de-DE" sz="2800" b="1" dirty="0"/>
              <a:t>Rahmenbedingungen: Dauer und Arbeitsverhältnis</a:t>
            </a:r>
          </a:p>
        </p:txBody>
      </p:sp>
    </p:spTree>
    <p:extLst>
      <p:ext uri="{BB962C8B-B14F-4D97-AF65-F5344CB8AC3E}">
        <p14:creationId xmlns:p14="http://schemas.microsoft.com/office/powerpoint/2010/main" val="254683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37D842-5158-66AA-A345-5A5484F3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1742172"/>
            <a:ext cx="8364353" cy="4431616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/>
              <a:t>Eigenverantwortlicher Unterricht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10 - 17 Stunden (Empfehlung: </a:t>
            </a:r>
            <a:r>
              <a:rPr lang="de-DE" b="1" dirty="0">
                <a:solidFill>
                  <a:srgbClr val="FF0000"/>
                </a:solidFill>
              </a:rPr>
              <a:t>max. 12 Stunden!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bei APL in einem Fach kann der eigenverantwortliche Unterricht IM EINZELFALL  auf 5 – 8 Stunden reduziert werden </a:t>
            </a:r>
          </a:p>
          <a:p>
            <a:pPr lvl="1"/>
            <a:r>
              <a:rPr lang="de-DE" dirty="0"/>
              <a:t>möglichst gleichmäßige Verteilung auf die Fächer</a:t>
            </a:r>
          </a:p>
          <a:p>
            <a:pPr lvl="1"/>
            <a:r>
              <a:rPr lang="de-DE" dirty="0"/>
              <a:t>in der Sek I und in der Sek II </a:t>
            </a:r>
          </a:p>
          <a:p>
            <a:pPr lvl="1"/>
            <a:r>
              <a:rPr lang="de-DE" dirty="0"/>
              <a:t>ggf. als Teamteaching</a:t>
            </a:r>
          </a:p>
          <a:p>
            <a:pPr lvl="1"/>
            <a:r>
              <a:rPr lang="de-DE" dirty="0"/>
              <a:t>angeleiteter Unterricht ist keine Pflicht</a:t>
            </a:r>
          </a:p>
          <a:p>
            <a:pPr lvl="1"/>
            <a:r>
              <a:rPr lang="de-DE" dirty="0"/>
              <a:t>ggf. Einsatz als Klassenleitung (</a:t>
            </a:r>
            <a:r>
              <a:rPr lang="de-DE" dirty="0">
                <a:solidFill>
                  <a:srgbClr val="FF0000"/>
                </a:solidFill>
              </a:rPr>
              <a:t>nicht zu empfehlen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(Vertretungsunterricht, max. 3 Stunden im Monat)</a:t>
            </a:r>
          </a:p>
          <a:p>
            <a:r>
              <a:rPr lang="de-DE" b="1" dirty="0"/>
              <a:t>Hospitationen</a:t>
            </a:r>
            <a:r>
              <a:rPr lang="de-DE" dirty="0"/>
              <a:t> (durchschnittlich eine Stunde pro Woche)</a:t>
            </a:r>
            <a:r>
              <a:rPr lang="de-DE" b="1" dirty="0"/>
              <a:t>:</a:t>
            </a:r>
            <a:endParaRPr lang="de-DE" dirty="0"/>
          </a:p>
          <a:p>
            <a:pPr lvl="1"/>
            <a:r>
              <a:rPr lang="de-DE" dirty="0"/>
              <a:t>möglichst regelmäßig und bei verschiedenen Lehrkräften</a:t>
            </a:r>
          </a:p>
          <a:p>
            <a:pPr lvl="1"/>
            <a:r>
              <a:rPr lang="de-DE" dirty="0"/>
              <a:t>Beobachtungsaufträge können hilfreich sein, z. B.:</a:t>
            </a:r>
          </a:p>
          <a:p>
            <a:pPr lvl="2"/>
            <a:r>
              <a:rPr lang="de-DE" dirty="0"/>
              <a:t>Wie fördert die </a:t>
            </a:r>
            <a:r>
              <a:rPr lang="de-DE" dirty="0" err="1"/>
              <a:t>Lk</a:t>
            </a:r>
            <a:r>
              <a:rPr lang="de-DE" dirty="0"/>
              <a:t> das selbstständige Denken der </a:t>
            </a:r>
            <a:r>
              <a:rPr lang="de-DE" dirty="0" err="1"/>
              <a:t>SuS</a:t>
            </a:r>
            <a:r>
              <a:rPr lang="de-DE" dirty="0"/>
              <a:t>?</a:t>
            </a:r>
          </a:p>
          <a:p>
            <a:pPr lvl="2"/>
            <a:r>
              <a:rPr lang="de-DE" dirty="0"/>
              <a:t>Wie unterstützt die </a:t>
            </a:r>
            <a:r>
              <a:rPr lang="de-DE" dirty="0" err="1"/>
              <a:t>Lk</a:t>
            </a:r>
            <a:r>
              <a:rPr lang="de-DE" dirty="0"/>
              <a:t> die </a:t>
            </a:r>
            <a:r>
              <a:rPr lang="de-DE" dirty="0" err="1"/>
              <a:t>SuS</a:t>
            </a:r>
            <a:r>
              <a:rPr lang="de-DE" dirty="0"/>
              <a:t>?</a:t>
            </a:r>
          </a:p>
          <a:p>
            <a:pPr lvl="2"/>
            <a:r>
              <a:rPr lang="de-DE" dirty="0"/>
              <a:t>Wie formuliert die </a:t>
            </a:r>
            <a:r>
              <a:rPr lang="de-DE" dirty="0" err="1"/>
              <a:t>Lk</a:t>
            </a:r>
            <a:r>
              <a:rPr lang="de-DE" dirty="0"/>
              <a:t> Arbeitsaufträge?</a:t>
            </a:r>
          </a:p>
          <a:p>
            <a:pPr lvl="2"/>
            <a:r>
              <a:rPr lang="de-DE" dirty="0"/>
              <a:t>Welche Phasen erkennen Sie? Wie gestaltet die </a:t>
            </a:r>
            <a:r>
              <a:rPr lang="de-DE" dirty="0" err="1"/>
              <a:t>Lk</a:t>
            </a:r>
            <a:r>
              <a:rPr lang="de-DE" dirty="0"/>
              <a:t> Übergänge zwischen den Phasen?</a:t>
            </a:r>
          </a:p>
          <a:p>
            <a:pPr lvl="2"/>
            <a:r>
              <a:rPr lang="de-DE" dirty="0"/>
              <a:t>…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C4F5503-7AC2-2D18-77A0-15CB71FA98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E9EC2CDA-18CF-2395-06B7-97BCE950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</a:t>
            </a:r>
            <a:r>
              <a:rPr lang="de-DE" sz="2600" b="1" dirty="0"/>
              <a:t>Rahmenbedingungen: Unterricht und Hospitationen</a:t>
            </a:r>
          </a:p>
        </p:txBody>
      </p:sp>
    </p:spTree>
    <p:extLst>
      <p:ext uri="{BB962C8B-B14F-4D97-AF65-F5344CB8AC3E}">
        <p14:creationId xmlns:p14="http://schemas.microsoft.com/office/powerpoint/2010/main" val="25623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22C1C-5C3F-2F72-8732-2C4A360B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840832"/>
            <a:ext cx="8633129" cy="40883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400" b="1" dirty="0"/>
              <a:t>Betreuung durch Ausbildungslehrkräfte</a:t>
            </a:r>
            <a:r>
              <a:rPr lang="de-DE" sz="2400" dirty="0"/>
              <a:t>: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Betreuung im Umfang von zwei Ermäßigungsstunden (analog zur Ausbildung von </a:t>
            </a:r>
            <a:r>
              <a:rPr lang="de-DE" sz="2400" dirty="0" err="1"/>
              <a:t>LiV</a:t>
            </a:r>
            <a:r>
              <a:rPr lang="de-DE" sz="24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≠ tatsächlicher Betreuungsaufwand (Rückmeldung von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</a:t>
            </a:r>
            <a:r>
              <a:rPr lang="de-DE" sz="2400" dirty="0" err="1"/>
              <a:t>GemS</a:t>
            </a:r>
            <a:endParaRPr lang="de-DE" sz="2400" dirty="0"/>
          </a:p>
          <a:p>
            <a:pPr>
              <a:spcBef>
                <a:spcPts val="0"/>
              </a:spcBef>
            </a:pPr>
            <a:r>
              <a:rPr lang="de-DE" sz="2400" dirty="0"/>
              <a:t>keine Orientierungsgespräche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Unterricht unter Anleitung ist FAKULTATIV!</a:t>
            </a:r>
            <a:endParaRPr lang="de-DE" sz="2000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12F7C439-BE30-CF62-4692-BDFDFF82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225425"/>
            <a:ext cx="8758989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Vorgaben für den Anpassungslehrgang </a:t>
            </a:r>
            <a:r>
              <a:rPr lang="de-DE" sz="3000" b="1" dirty="0"/>
              <a:t>Rahmenbedingungen: Betreuung durch AL</a:t>
            </a:r>
          </a:p>
        </p:txBody>
      </p:sp>
    </p:spTree>
    <p:extLst>
      <p:ext uri="{BB962C8B-B14F-4D97-AF65-F5344CB8AC3E}">
        <p14:creationId xmlns:p14="http://schemas.microsoft.com/office/powerpoint/2010/main" val="30520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2051</Words>
  <Application>Microsoft Office PowerPoint</Application>
  <PresentationFormat>Bildschirmpräsentation (4:3)</PresentationFormat>
  <Paragraphs>300</Paragraphs>
  <Slides>25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Arial</vt:lpstr>
      <vt:lpstr>Calibri</vt:lpstr>
      <vt:lpstr>IQSH</vt:lpstr>
      <vt:lpstr>Schulwahl:  Gymnasium oder Gemeinschaftsschule mit Oberstufe? </vt:lpstr>
      <vt:lpstr>Inhalt</vt:lpstr>
      <vt:lpstr>AnsprechpartnerInnen</vt:lpstr>
      <vt:lpstr>Vorgaben für den Anpassungslehrgang Der Weg vor dem Beginn des APL </vt:lpstr>
      <vt:lpstr>Vorgaben für den Anpassungslehrgang Der Weg vor dem Beginn des APL </vt:lpstr>
      <vt:lpstr>Vorgaben für den Anpassungslehrgang Der Weg vor dem Beginn des APL </vt:lpstr>
      <vt:lpstr>Vorgaben für den Anpassungslehrgang Rahmenbedingungen: Dauer und Arbeitsverhältnis</vt:lpstr>
      <vt:lpstr>Vorgaben für den Anpassungslehrgang Rahmenbedingungen: Unterricht und Hospitationen</vt:lpstr>
      <vt:lpstr>Vorgaben für den Anpassungslehrgang Rahmenbedingungen: Betreuung durch AL</vt:lpstr>
      <vt:lpstr>Vorgaben für den Anpassungslehrgang Rahmenbedingungen: Unterrichtsbesuche</vt:lpstr>
      <vt:lpstr>Vorgaben für den Anpassungslehrgang Rahmenbedingungen: Bewertungskriterien</vt:lpstr>
      <vt:lpstr>Vorgaben für den Anpassungslehrgang Rahmenbedingungen: Prüfungsleistungen</vt:lpstr>
      <vt:lpstr>Vorgaben für den Anpassungslehrgang Rahmenbedingungen: der Lehrgangsbericht</vt:lpstr>
      <vt:lpstr>das Qualifizierungsprogramm des IQSH:  Ausbildungsveranstaltungen</vt:lpstr>
      <vt:lpstr>Herausforderungen im APL ein gut gemeinter Rat</vt:lpstr>
      <vt:lpstr>Herausforderungen im APL</vt:lpstr>
      <vt:lpstr>Herausforderungen im APL und Wege des Umgangs mit ihnen</vt:lpstr>
      <vt:lpstr>Die Notenskala – Ordnen Sie zu!</vt:lpstr>
      <vt:lpstr>Herausforderungen im APL und Wege des Umgangs mit ihnen</vt:lpstr>
      <vt:lpstr>Zusatzveranstaltungen des IQSH: Rahmenbedingungen </vt:lpstr>
      <vt:lpstr>Zusatzveranstaltungen des IQSH:  erster Plan der Zusatzveranstaltungen</vt:lpstr>
      <vt:lpstr>Zusatzveranstaltungen des IQSH: Termine der Zusatzveranstaltungen (= ZV)</vt:lpstr>
      <vt:lpstr>Zusatzveranstaltungen - Beispiel Bewertungskriterien: Hat die Lk sachlich und fachlich korrekt unterrichtet?</vt:lpstr>
      <vt:lpstr>Zusatzveranstaltungen - Beispiel Bewertungskriterien: Hat die Lk sachlich und fachlich korrekt unterrichtet?</vt:lpstr>
      <vt:lpstr>Rückfragen und Anregungen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Zertifikatskurs DaZ für LiV  Grundlagenmodul DaZ</dc:title>
  <dc:creator>Danja H</dc:creator>
  <cp:lastModifiedBy>Inke Schühler</cp:lastModifiedBy>
  <cp:revision>64</cp:revision>
  <dcterms:created xsi:type="dcterms:W3CDTF">2021-01-09T16:37:43Z</dcterms:created>
  <dcterms:modified xsi:type="dcterms:W3CDTF">2024-10-07T06:59:16Z</dcterms:modified>
</cp:coreProperties>
</file>