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8.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9.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97"/>
  </p:notesMasterIdLst>
  <p:sldIdLst>
    <p:sldId id="967" r:id="rId2"/>
    <p:sldId id="1224" r:id="rId3"/>
    <p:sldId id="1225" r:id="rId4"/>
    <p:sldId id="1235" r:id="rId5"/>
    <p:sldId id="1227" r:id="rId6"/>
    <p:sldId id="643" r:id="rId7"/>
    <p:sldId id="466" r:id="rId8"/>
    <p:sldId id="1019" r:id="rId9"/>
    <p:sldId id="308" r:id="rId10"/>
    <p:sldId id="1243" r:id="rId11"/>
    <p:sldId id="1244" r:id="rId12"/>
    <p:sldId id="1245" r:id="rId13"/>
    <p:sldId id="348" r:id="rId14"/>
    <p:sldId id="693" r:id="rId15"/>
    <p:sldId id="763" r:id="rId16"/>
    <p:sldId id="1084" r:id="rId17"/>
    <p:sldId id="762" r:id="rId18"/>
    <p:sldId id="1020" r:id="rId19"/>
    <p:sldId id="1023" r:id="rId20"/>
    <p:sldId id="761" r:id="rId21"/>
    <p:sldId id="740" r:id="rId22"/>
    <p:sldId id="1021" r:id="rId23"/>
    <p:sldId id="766" r:id="rId24"/>
    <p:sldId id="767" r:id="rId25"/>
    <p:sldId id="768" r:id="rId26"/>
    <p:sldId id="769" r:id="rId27"/>
    <p:sldId id="1022" r:id="rId28"/>
    <p:sldId id="764" r:id="rId29"/>
    <p:sldId id="1024" r:id="rId30"/>
    <p:sldId id="772" r:id="rId31"/>
    <p:sldId id="1025" r:id="rId32"/>
    <p:sldId id="1026" r:id="rId33"/>
    <p:sldId id="1027" r:id="rId34"/>
    <p:sldId id="1028" r:id="rId35"/>
    <p:sldId id="715" r:id="rId36"/>
    <p:sldId id="696" r:id="rId37"/>
    <p:sldId id="1029" r:id="rId38"/>
    <p:sldId id="1039" r:id="rId39"/>
    <p:sldId id="1030" r:id="rId40"/>
    <p:sldId id="1031" r:id="rId41"/>
    <p:sldId id="707" r:id="rId42"/>
    <p:sldId id="705" r:id="rId43"/>
    <p:sldId id="1253" r:id="rId44"/>
    <p:sldId id="1254" r:id="rId45"/>
    <p:sldId id="1255" r:id="rId46"/>
    <p:sldId id="734" r:id="rId47"/>
    <p:sldId id="735" r:id="rId48"/>
    <p:sldId id="1246" r:id="rId49"/>
    <p:sldId id="1239" r:id="rId50"/>
    <p:sldId id="1238" r:id="rId51"/>
    <p:sldId id="755" r:id="rId52"/>
    <p:sldId id="1033" r:id="rId53"/>
    <p:sldId id="760" r:id="rId54"/>
    <p:sldId id="1042" r:id="rId55"/>
    <p:sldId id="1043" r:id="rId56"/>
    <p:sldId id="1034" r:id="rId57"/>
    <p:sldId id="1036" r:id="rId58"/>
    <p:sldId id="1205" r:id="rId59"/>
    <p:sldId id="1200" r:id="rId60"/>
    <p:sldId id="1221" r:id="rId61"/>
    <p:sldId id="1222" r:id="rId62"/>
    <p:sldId id="1197" r:id="rId63"/>
    <p:sldId id="1223" r:id="rId64"/>
    <p:sldId id="1195" r:id="rId65"/>
    <p:sldId id="1240" r:id="rId66"/>
    <p:sldId id="1201" r:id="rId67"/>
    <p:sldId id="1202" r:id="rId68"/>
    <p:sldId id="1241" r:id="rId69"/>
    <p:sldId id="1226" r:id="rId70"/>
    <p:sldId id="1217" r:id="rId71"/>
    <p:sldId id="1228" r:id="rId72"/>
    <p:sldId id="1204" r:id="rId73"/>
    <p:sldId id="1085" r:id="rId74"/>
    <p:sldId id="1237" r:id="rId75"/>
    <p:sldId id="1249" r:id="rId76"/>
    <p:sldId id="1250" r:id="rId77"/>
    <p:sldId id="1251" r:id="rId78"/>
    <p:sldId id="1242" r:id="rId79"/>
    <p:sldId id="1252" r:id="rId80"/>
    <p:sldId id="1236" r:id="rId81"/>
    <p:sldId id="684" r:id="rId82"/>
    <p:sldId id="747" r:id="rId83"/>
    <p:sldId id="748" r:id="rId84"/>
    <p:sldId id="754" r:id="rId85"/>
    <p:sldId id="752" r:id="rId86"/>
    <p:sldId id="751" r:id="rId87"/>
    <p:sldId id="749" r:id="rId88"/>
    <p:sldId id="750" r:id="rId89"/>
    <p:sldId id="737" r:id="rId90"/>
    <p:sldId id="742" r:id="rId91"/>
    <p:sldId id="743" r:id="rId92"/>
    <p:sldId id="1040" r:id="rId93"/>
    <p:sldId id="744" r:id="rId94"/>
    <p:sldId id="736" r:id="rId95"/>
    <p:sldId id="310" r:id="rId9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95B7"/>
    <a:srgbClr val="CCE9F2"/>
    <a:srgbClr val="45A8D9"/>
    <a:srgbClr val="A4ADB6"/>
    <a:srgbClr val="BBB2AB"/>
    <a:srgbClr val="008CCF"/>
    <a:srgbClr val="006DA2"/>
    <a:srgbClr val="3AB7D5"/>
    <a:srgbClr val="008BCE"/>
    <a:srgbClr val="405B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373" autoAdjust="0"/>
    <p:restoredTop sz="87319" autoAdjust="0"/>
  </p:normalViewPr>
  <p:slideViewPr>
    <p:cSldViewPr snapToGrid="0" showGuides="1">
      <p:cViewPr varScale="1">
        <p:scale>
          <a:sx n="90" d="100"/>
          <a:sy n="90" d="100"/>
        </p:scale>
        <p:origin x="648" y="488"/>
      </p:cViewPr>
      <p:guideLst>
        <p:guide orient="horz" pos="2160"/>
        <p:guide pos="2880"/>
      </p:guideLst>
    </p:cSldViewPr>
  </p:slideViewPr>
  <p:outlineViewPr>
    <p:cViewPr>
      <p:scale>
        <a:sx n="33" d="100"/>
        <a:sy n="33" d="100"/>
      </p:scale>
      <p:origin x="0" y="29016"/>
    </p:cViewPr>
  </p:outlin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0:37:01.336"/>
    </inkml:context>
    <inkml:brush xml:id="br0">
      <inkml:brushProperty name="width" value="0.1" units="cm"/>
      <inkml:brushProperty name="height" value="0.6" units="cm"/>
      <inkml:brushProperty name="color" value="#849398"/>
      <inkml:brushProperty name="inkEffects" value="pencil"/>
    </inkml:brush>
  </inkml:definitions>
  <inkml:trace contextRef="#ctx0" brushRef="#br0">0 2657 16383,'71'0'0,"-33"-4"0,5-5 0,9-3 0,10-5 0,4-2 0,-4-1 0,-9 2 0,-3 0 0,2-3 0,4 0 0,10-2 0,4-1 0,4-2 0,-1 0 0,-2-1 0,-5 2 0,-3-1 0,1-1 0,1 1 0,1 0 0,-7 3 0,1-1 0,1 1 0,0 1 0,1-2 0,1 0 0,5-2 0,0 0 0,1-1 0,1 0 0,0 0 0,2-1 0,-5 3 0,1-2 0,1 1 0,0-1 0,1 1 0,1-1 0,-2 1 0,-8 2 0,1 0 0,-2 1 0,2 0 0,-1-1 0,2 0 0,-1 0 0,2 0 0,-4 1 0,2-1 0,0 1 0,1-1 0,0 1 0,0-1 0,1 0 0,-1-1 0,1 1 0,1-1 0,1-2 0,0 2 0,0-1 0,0-1 0,1 0 0,-1 1 0,1 1 0,1-1 0,0 0 0,1 1 0,1 0 0,-1 0 0,1-1 0,0 2 0,0-2 0,0 1 0,-1-1 0,2 0 0,0-1 0,0-1 0,0 0 0,1 1 0,-2 0 0,-1 0 0,-1 2 0,-3 1 0,2 0 0,-1 2 0,-2 0 0,0 1 0,-2 1 0,1-1 0,1-1 0,3-1 0,2-1 0,0-1 0,-1 1 0,-2 0 0,-6 3 0,-5 3 0,9-1 0,-8 3 0,4-1 0,9-4 0,7-2 0,-1 0 0,-9 4 0,5 1 0,-3 2 0,-11 2 0,2-1 0,-4 0 0,4 0 0,-6 0 0,19-5 0,-27 1 0,-21 6 0,-13-7 0,-7 10 0,0-3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8:35:45.656"/>
    </inkml:context>
    <inkml:brush xml:id="br0">
      <inkml:brushProperty name="width" value="0.1" units="cm"/>
      <inkml:brushProperty name="height" value="0.6" units="cm"/>
      <inkml:brushProperty name="color" value="#849398"/>
      <inkml:brushProperty name="inkEffects" value="pencil"/>
    </inkml:brush>
  </inkml:definitions>
  <inkml:trace contextRef="#ctx0" brushRef="#br0">0 1640 16383,'0'-23'0,"14"-10"0,7-3 0,-5 3 0,4 0 0,9-9 0,5-6 0,1 3 0,-1 6 0,2 0 0,1 0 0,7-9 0,3-1 0,-1-1 0,2 2 0,2-1 0,-1 1 0,-1-2 0,0 2 0,2-1 0,3 2 0,2-1 0,-2 2 0,-6 1 0,-2 0 0,0 4 0,11-6 0,-3 3 0,-3-4 0,-5 1 0,-11 14 0,-2 0 0,2 0 0,-2 0 0,1 1 0,-5 3 0,4-8 0,-8 1 0,-12 14 0,-4 2 0,-4 12 0,1 0 0,-1 3 0,-4 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8:35:46.506"/>
    </inkml:context>
    <inkml:brush xml:id="br0">
      <inkml:brushProperty name="width" value="0.1" units="cm"/>
      <inkml:brushProperty name="height" value="0.6" units="cm"/>
      <inkml:brushProperty name="color" value="#849398"/>
      <inkml:brushProperty name="inkEffects" value="pencil"/>
    </inkml:brush>
  </inkml:definitions>
  <inkml:trace contextRef="#ctx0" brushRef="#br0">0 1870 16383,'0'-31'0,"7"-12"0,8-1 0,6-4 0,1-4 0,5-2 0,1 12 0,5 0 0,0-1 0,0-3 0,1 0 0,1 1 0,4 0 0,2 1 0,0 0 0,5-6 0,0-1 0,-1 3 0,-8 10 0,-2 2 0,2-1 0,0-1 0,2-1 0,1 2 0,2 3 0,2 2 0,-5-1 0,5-7 0,-3 0 0,8 2 0,-3 1 0,8-9 0,-3 3 0,6 5 0,-27 13 0,-1 2 0,13-4 0,-12-1 0,-9 16 0,-3-5 0,-9 14 0,1-21 0,2 12 0,-1-14 0,9 0 0,11-18 0,-6 5 0,5 0 0,1 3 0,-11 11 0,19-15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8:35:47.472"/>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1499 16383,'0'-30'0,"0"-15"0,0-28 0,6 31 0,2-2 0,1-10 0,1 0 0,7 10 0,4-1 0,1-4 0,3-5 0,0 4 0,7-2 0,0 2 0,2-6 0,0 1 0,-4 15 0,0 5 0,10-5 0,-11 10 0,1 1 0,24-14 0,1 2 0,-11 17 0,15-10 0,-13 14 0,-15-1 0,1 2 0,21 2 0,4-23 0,-13 25 0,1-16 0,-9 6 0,-8 6 0,9-17 0,-16 19 0,14-12 0,-19 9 0,5-1 0,-12 6 0,0-3 0,0 12 0,-4-6 0,2 11 0,-7-3 0,3 4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8:35:48.330"/>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1720 16383,'9'-35'0,"24"-16"0,-12 13 0,3-3 0,13-11 0,5-3 0,-11 14 0,2-3 0,0 2 0,2-1 0,1 1 0,1 0 0,7-6 0,1 0 0,0 1 0,-5 6 0,-1 2 0,1 0 0,-2 0 0,1 0 0,0 0 0,9-7 0,3-1 0,-2 0 0,-2 2 0,-2-1 0,2 0 0,1 0 0,1-1 0,-1 3 0,-1 1 0,0 2 0,-6 5 0,-6 5 0,-4 4 0,8-4 0,0 2 0,8-7 0,2-12 0,-10 20 0,-15 1 0,-6 21 0,-12-6 0,6 11 0,-11-3 0,3 4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8:35:49.434"/>
    </inkml:context>
    <inkml:brush xml:id="br0">
      <inkml:brushProperty name="width" value="0.1" units="cm"/>
      <inkml:brushProperty name="height" value="0.6" units="cm"/>
      <inkml:brushProperty name="color" value="#849398"/>
      <inkml:brushProperty name="inkEffects" value="pencil"/>
    </inkml:brush>
  </inkml:definitions>
  <inkml:trace contextRef="#ctx0" brushRef="#br0">0 1408 16383,'10'-27'0,"4"3"0,8-7 0,4-4 0,2 0 0,3-2 0,16-8 0,2-1 0,-4 3 0,-3 1 0,-9 11 0,0 0 0,21-13 0,3-1 0,-7 8 0,1-2 0,-10 8 0,1-3 0,1 3 0,21-8 0,-3 3 0,-19 5 0,-1-1 0,6 2 0,2 2 0,2-2 0,1 0 0,1-5 0,1 2 0,10-1 0,-2 2 0,-18 8 0,-2 2 0,13-8 0,-1 3 0,-17 13 0,1 2 0,10-11 0,0 0 0,20-1 0,-33 6 0,0 1 0,7 4 0,3-10 0,-15 6 0,-5 1 0,-4 1 0,35 9 0,-30 1 0,17 5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8:35:50.881"/>
    </inkml:context>
    <inkml:brush xml:id="br0">
      <inkml:brushProperty name="width" value="0.1" units="cm"/>
      <inkml:brushProperty name="height" value="0.6" units="cm"/>
      <inkml:brushProperty name="color" value="#849398"/>
      <inkml:brushProperty name="inkEffects" value="pencil"/>
    </inkml:brush>
  </inkml:definitions>
  <inkml:trace contextRef="#ctx0" brushRef="#br0">0 1749 16383,'0'-44'0,"13"-5"0,8 1 0,4-5 0,2-3 0,4-3 0,0 5 0,4-3 0,0 0 0,-1-1 0,0-1 0,5-4 0,-3 7 0,4-3 0,2-2 0,0 2 0,-2 4 0,1 3 0,-2 2 0,0 2 0,1-1 0,1-5 0,0 0 0,-1 1 0,-1 6 0,0 3 0,-3 5 0,-4 6 0,14-20 0,-11 16 0,1 1 0,6-9 0,-10 13 0,-6 4 0,-14 17 0,13-3 0,-11 13 0,1-7 0,-3 7 0,-3-6 0,-1 6 0,-1-3 0,1 4 0,-4 0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8:35:51.886"/>
    </inkml:context>
    <inkml:brush xml:id="br0">
      <inkml:brushProperty name="width" value="0.1" units="cm"/>
      <inkml:brushProperty name="height" value="0.6" units="cm"/>
      <inkml:brushProperty name="color" value="#849398"/>
      <inkml:brushProperty name="inkEffects" value="pencil"/>
    </inkml:brush>
  </inkml:definitions>
  <inkml:trace contextRef="#ctx0" brushRef="#br0">1 913 16383,'26'-19'0,"9"-16"0,20-2 0,-22 8 0,2-1 0,5 1 0,2-1 0,6-4 0,-2 0 0,-8 9 0,-2 1 0,9-7 0,-3-1 0,-12 9 0,0 1 0,4-6 0,2 0 0,2 1 0,-2 2 0,24-19 0,-27 22 0,-1 0 0,23-13 0,2-7 0,-5 14 0,5-13 0,-13 14 0,1 0 0,-12 6 0,-10 10 0,-3-4 0,-12 7 0,0 3 0,1-7 0,-1 10 0,-3-7 0,-1 9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8:37:55.137"/>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8:37:55.137"/>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8:37:55.137"/>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0:37:02.162"/>
    </inkml:context>
    <inkml:brush xml:id="br0">
      <inkml:brushProperty name="width" value="0.1" units="cm"/>
      <inkml:brushProperty name="height" value="0.6" units="cm"/>
      <inkml:brushProperty name="color" value="#849398"/>
      <inkml:brushProperty name="inkEffects" value="pencil"/>
    </inkml:brush>
  </inkml:definitions>
  <inkml:trace contextRef="#ctx0" brushRef="#br0">0 2141 16383,'44'-21'0,"4"-6"0,1 2 0,7-4 0,1-3 0,3-2 0,0 1 0,6-3 0,1-2 0,-11 4 0,1 0 0,4-3 0,7 0 0,-15 9 0,5-1 0,3 0 0,4-1 0,0-1 0,0 0 0,0-1 0,-2 1 0,0-1 0,-1-2 0,-1 0 0,-1 0 0,3-1 0,0 1 0,2-1 0,3 1 0,-9 6 0,2-1 0,2 0 0,1 1 0,0-1 0,2 1 0,0-1 0,1 1 0,0 0 0,0-1 0,0 2 0,-1-1 0,2 0 0,0 0 0,2 0 0,-1-1 0,1 2 0,0-1 0,-2 1 0,0 1 0,-3 2 0,-2 0 0,-2 2 0,15-5 0,-5 2 0,-2 3 0,-2 1 0,1 0 0,3-1 0,3 0 0,-8 3 0,4-2 0,3 1 0,1-1 0,1 0 0,-2 2 0,-1 0 0,-3 2 0,-5 1 0,-6 3 0,24-3 0,-10 4 0,-3 1 0,1 1 0,3-2 0,0 0 0,-1 2 0,-2-1 0,-7 2 0,-1 0 0,-3 2 0,-6 1 0,9 1 0,-4 3 0,8 2 0,-4-2 0,-21-5 0,-5-1 0,8-1 0,-24-27 0,-12 22 0,-3-12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0:37:03.144"/>
    </inkml:context>
    <inkml:brush xml:id="br0">
      <inkml:brushProperty name="width" value="0.1" units="cm"/>
      <inkml:brushProperty name="height" value="0.6" units="cm"/>
      <inkml:brushProperty name="color" value="#849398"/>
      <inkml:brushProperty name="inkEffects" value="pencil"/>
    </inkml:brush>
  </inkml:definitions>
  <inkml:trace contextRef="#ctx0" brushRef="#br0">1 2772 16383,'25'0'0,"3"0"0,30-5 0,-13-6 0,5-2 0,7-6 0,6-4 0,-5 0 0,4-4 0,4 1 0,-13 4 0,1 1 0,2-3 0,1 0 0,-3-1 0,2-1 0,1-1 0,1-1 0,1 0 0,7-1 0,0 0 0,2-1 0,1 0 0,1-1 0,-13 6 0,0-1 0,1 0 0,1-1 0,1 0 0,0 0 0,0 0 0,6-3 0,-1 1 0,1-2 0,1 1 0,0 0 0,1 0 0,1 0 0,-7 4 0,0 1 0,1-1 0,1 1 0,0-1 0,0 1 0,1-2 0,1 0 0,-3 1 0,2-1 0,1-1 0,-1 1 0,2-1 0,-1 0 0,0 0 0,-1 1 0,0 1 0,4-2 0,-1 1 0,-1 0 0,2 1 0,-2 0 0,1 0 0,1-1 0,0 0 0,-3 3 0,2 0 0,0 0 0,0 0 0,1-1 0,-1 1 0,-1 0 0,-1-1 0,-2 0 0,1-2 0,0 0 0,-1 0 0,-2-1 0,0 1 0,-1 1 0,-1 0 0,0 3 0,9-1 0,-2 3 0,-1 1 0,0 0 0,-1-1 0,-1-4 0,0-2 0,0-3 0,-1-1 0,-1-1 0,-1 1 0,-2 2 0,3 0 0,-2 1 0,-2 2 0,1-1 0,-2-1 0,2-2 0,-1-1 0,-1-1 0,-1 2 0,-4 0 0,15-8 0,-5 2 0,-7 5 0,-11 4 0,-1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0:38:49.347"/>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0:37:01.336"/>
    </inkml:context>
    <inkml:brush xml:id="br0">
      <inkml:brushProperty name="width" value="0.1" units="cm"/>
      <inkml:brushProperty name="height" value="0.6" units="cm"/>
      <inkml:brushProperty name="color" value="#849398"/>
      <inkml:brushProperty name="inkEffects" value="pencil"/>
    </inkml:brush>
  </inkml:definitions>
  <inkml:trace contextRef="#ctx0" brushRef="#br0">0 2657 16383,'71'0'0,"-33"-4"0,5-5 0,9-3 0,10-5 0,4-2 0,-4-1 0,-9 2 0,-3 0 0,2-3 0,4 0 0,10-2 0,4-1 0,4-2 0,-1 0 0,-2-1 0,-5 2 0,-3-1 0,1-1 0,1 1 0,1 0 0,-7 3 0,1-1 0,1 1 0,0 1 0,1-2 0,1 0 0,5-2 0,0 0 0,1-1 0,1 0 0,0 0 0,2-1 0,-5 3 0,1-2 0,1 1 0,0-1 0,1 1 0,1-1 0,-2 1 0,-8 2 0,1 0 0,-2 1 0,2 0 0,-1-1 0,2 0 0,-1 0 0,2 0 0,-4 1 0,2-1 0,0 1 0,1-1 0,0 1 0,0-1 0,1 0 0,-1-1 0,1 1 0,1-1 0,1-2 0,0 2 0,0-1 0,0-1 0,1 0 0,-1 1 0,1 1 0,1-1 0,0 0 0,1 1 0,1 0 0,-1 0 0,1-1 0,0 2 0,0-2 0,0 1 0,-1-1 0,2 0 0,0-1 0,0-1 0,0 0 0,1 1 0,-2 0 0,-1 0 0,-1 2 0,-3 1 0,2 0 0,-1 2 0,-2 0 0,0 1 0,-2 1 0,1-1 0,1-1 0,3-1 0,2-1 0,0-1 0,-1 1 0,-2 0 0,-6 3 0,-5 3 0,9-1 0,-8 3 0,4-1 0,9-4 0,7-2 0,-1 0 0,-9 4 0,5 1 0,-3 2 0,-11 2 0,2-1 0,-4 0 0,4 0 0,-6 0 0,19-5 0,-27 1 0,-21 6 0,-13-7 0,-7 10 0,0-3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0:37:02.162"/>
    </inkml:context>
    <inkml:brush xml:id="br0">
      <inkml:brushProperty name="width" value="0.1" units="cm"/>
      <inkml:brushProperty name="height" value="0.6" units="cm"/>
      <inkml:brushProperty name="color" value="#849398"/>
      <inkml:brushProperty name="inkEffects" value="pencil"/>
    </inkml:brush>
  </inkml:definitions>
  <inkml:trace contextRef="#ctx0" brushRef="#br0">0 2141 16383,'44'-21'0,"4"-6"0,1 2 0,7-4 0,1-3 0,3-2 0,0 1 0,6-3 0,1-2 0,-11 4 0,1 0 0,4-3 0,7 0 0,-15 9 0,5-1 0,3 0 0,4-1 0,0-1 0,0 0 0,0-1 0,-2 1 0,0-1 0,-1-2 0,-1 0 0,-1 0 0,3-1 0,0 1 0,2-1 0,3 1 0,-9 6 0,2-1 0,2 0 0,1 1 0,0-1 0,2 1 0,0-1 0,1 1 0,0 0 0,0-1 0,0 2 0,-1-1 0,2 0 0,0 0 0,2 0 0,-1-1 0,1 2 0,0-1 0,-2 1 0,0 1 0,-3 2 0,-2 0 0,-2 2 0,15-5 0,-5 2 0,-2 3 0,-2 1 0,1 0 0,3-1 0,3 0 0,-8 3 0,4-2 0,3 1 0,1-1 0,1 0 0,-2 2 0,-1 0 0,-3 2 0,-5 1 0,-6 3 0,24-3 0,-10 4 0,-3 1 0,1 1 0,3-2 0,0 0 0,-1 2 0,-2-1 0,-7 2 0,-1 0 0,-3 2 0,-6 1 0,9 1 0,-4 3 0,8 2 0,-4-2 0,-21-5 0,-5-1 0,8-1 0,-24-27 0,-12 22 0,-3-12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0:37:03.144"/>
    </inkml:context>
    <inkml:brush xml:id="br0">
      <inkml:brushProperty name="width" value="0.1" units="cm"/>
      <inkml:brushProperty name="height" value="0.6" units="cm"/>
      <inkml:brushProperty name="color" value="#849398"/>
      <inkml:brushProperty name="inkEffects" value="pencil"/>
    </inkml:brush>
  </inkml:definitions>
  <inkml:trace contextRef="#ctx0" brushRef="#br0">1 2772 16383,'25'0'0,"3"0"0,30-5 0,-13-6 0,5-2 0,7-6 0,6-4 0,-5 0 0,4-4 0,4 1 0,-13 4 0,1 1 0,2-3 0,1 0 0,-3-1 0,2-1 0,1-1 0,1-1 0,1 0 0,7-1 0,0 0 0,2-1 0,1 0 0,1-1 0,-13 6 0,0-1 0,1 0 0,1-1 0,1 0 0,0 0 0,0 0 0,6-3 0,-1 1 0,1-2 0,1 1 0,0 0 0,1 0 0,1 0 0,-7 4 0,0 1 0,1-1 0,1 1 0,0-1 0,0 1 0,1-2 0,1 0 0,-3 1 0,2-1 0,1-1 0,-1 1 0,2-1 0,-1 0 0,0 0 0,-1 1 0,0 1 0,4-2 0,-1 1 0,-1 0 0,2 1 0,-2 0 0,1 0 0,1-1 0,0 0 0,-3 3 0,2 0 0,0 0 0,0 0 0,1-1 0,-1 1 0,-1 0 0,-1-1 0,-2 0 0,1-2 0,0 0 0,-1 0 0,-2-1 0,0 1 0,-1 1 0,-1 0 0,0 3 0,9-1 0,-2 3 0,-1 1 0,0 0 0,-1-1 0,-1-4 0,0-2 0,0-3 0,-1-1 0,-1-1 0,-1 1 0,-2 2 0,3 0 0,-2 1 0,-2 2 0,1-1 0,-2-1 0,2-2 0,-1-1 0,-1-1 0,-1 2 0,-4 0 0,15-8 0,-5 2 0,-7 5 0,-11 4 0,-1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0:38:49.347"/>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5T18:35:44.517"/>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1878 16383,'26'0'0,"10"-12"0,17-4 0,9-17 0,-21 14 0,1-1 0,-5-5 0,4-4 0,13-5 0,6-6 0,-2 0 0,-14 6 0,-2-1 0,3-1 0,2-2 0,5-1 0,0-1 0,-2 1 0,5-8 0,-2 1 0,0-1 0,-3 1 0,0 1 0,0-2 0,3-3 0,2 0 0,-2-1 0,-3 2 0,-2 0 0,0 0 0,-1 0 0,-1-1 0,-2 3 0,6-7 0,-2 1 0,4-3 0,-4 1 0,-17 13 0,-1 1 0,6 2 0,0 1 0,-10 3 0,-4 1 0,12-10 0,-10-7 0,-12 19 0,7-17 0,-22 45 0,-34 31 0,18-8 0,-20 20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3CE6E-2B66-4BBF-AA5F-C610821FA37B}" type="datetimeFigureOut">
              <a:rPr lang="de-DE" smtClean="0"/>
              <a:pPr/>
              <a:t>19.02.25</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1B259-718E-41BC-9A97-1627054B1256}" type="slidenum">
              <a:rPr lang="de-DE" smtClean="0"/>
              <a:pPr/>
              <a:t>‹Nr.›</a:t>
            </a:fld>
            <a:endParaRPr lang="de-DE"/>
          </a:p>
        </p:txBody>
      </p:sp>
    </p:spTree>
    <p:extLst>
      <p:ext uri="{BB962C8B-B14F-4D97-AF65-F5344CB8AC3E}">
        <p14:creationId xmlns:p14="http://schemas.microsoft.com/office/powerpoint/2010/main" val="998773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None/>
            </a:pPr>
            <a:endParaRPr lang="de-DE" sz="12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637CDFEA-F9EB-2D4F-8341-A64316CE9C7A}" type="slidenum">
              <a:rPr lang="de-DE" smtClean="0"/>
              <a:t>20</a:t>
            </a:fld>
            <a:endParaRPr lang="de-DE"/>
          </a:p>
        </p:txBody>
      </p:sp>
    </p:spTree>
    <p:extLst>
      <p:ext uri="{BB962C8B-B14F-4D97-AF65-F5344CB8AC3E}">
        <p14:creationId xmlns:p14="http://schemas.microsoft.com/office/powerpoint/2010/main" val="2732378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D0D39-4B5E-98C3-C9CA-231EB7D192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C25BCA-2FBA-9343-E328-E2A6F86E79B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CBF9ABE-93F3-AB57-CB92-FE5989ABB430}"/>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C7DCED2-4D8F-5294-0FF7-A60FC2111D9B}"/>
              </a:ext>
            </a:extLst>
          </p:cNvPr>
          <p:cNvSpPr>
            <a:spLocks noGrp="1"/>
          </p:cNvSpPr>
          <p:nvPr>
            <p:ph type="sldNum" sz="quarter" idx="10"/>
          </p:nvPr>
        </p:nvSpPr>
        <p:spPr/>
        <p:txBody>
          <a:bodyPr/>
          <a:lstStyle/>
          <a:p>
            <a:fld id="{8E61B259-718E-41BC-9A97-1627054B1256}" type="slidenum">
              <a:rPr lang="de-DE" smtClean="0"/>
              <a:pPr/>
              <a:t>80</a:t>
            </a:fld>
            <a:endParaRPr lang="de-DE"/>
          </a:p>
        </p:txBody>
      </p:sp>
    </p:spTree>
    <p:extLst>
      <p:ext uri="{BB962C8B-B14F-4D97-AF65-F5344CB8AC3E}">
        <p14:creationId xmlns:p14="http://schemas.microsoft.com/office/powerpoint/2010/main" val="4187576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E61B259-718E-41BC-9A97-1627054B1256}" type="slidenum">
              <a:rPr lang="de-DE" smtClean="0"/>
              <a:pPr/>
              <a:t>95</a:t>
            </a:fld>
            <a:endParaRPr lang="de-DE"/>
          </a:p>
        </p:txBody>
      </p:sp>
    </p:spTree>
    <p:extLst>
      <p:ext uri="{BB962C8B-B14F-4D97-AF65-F5344CB8AC3E}">
        <p14:creationId xmlns:p14="http://schemas.microsoft.com/office/powerpoint/2010/main" val="2204650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pPr/>
              <a:t>43</a:t>
            </a:fld>
            <a:endParaRPr lang="de-DE"/>
          </a:p>
        </p:txBody>
      </p:sp>
    </p:spTree>
    <p:extLst>
      <p:ext uri="{BB962C8B-B14F-4D97-AF65-F5344CB8AC3E}">
        <p14:creationId xmlns:p14="http://schemas.microsoft.com/office/powerpoint/2010/main" val="3770386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9E9E4-6F8F-85FF-4580-03BBD7D0723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BB869D7-95A9-204D-3A39-04447986C11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468406E-E421-1129-5C46-97FCE55432F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BF1BFC7-F32F-3566-F01E-81ADED54790A}"/>
              </a:ext>
            </a:extLst>
          </p:cNvPr>
          <p:cNvSpPr>
            <a:spLocks noGrp="1"/>
          </p:cNvSpPr>
          <p:nvPr>
            <p:ph type="sldNum" sz="quarter" idx="5"/>
          </p:nvPr>
        </p:nvSpPr>
        <p:spPr/>
        <p:txBody>
          <a:bodyPr/>
          <a:lstStyle/>
          <a:p>
            <a:fld id="{8E61B259-718E-41BC-9A97-1627054B1256}" type="slidenum">
              <a:rPr lang="de-DE" smtClean="0"/>
              <a:pPr/>
              <a:t>44</a:t>
            </a:fld>
            <a:endParaRPr lang="de-DE"/>
          </a:p>
        </p:txBody>
      </p:sp>
    </p:spTree>
    <p:extLst>
      <p:ext uri="{BB962C8B-B14F-4D97-AF65-F5344CB8AC3E}">
        <p14:creationId xmlns:p14="http://schemas.microsoft.com/office/powerpoint/2010/main" val="2089596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46783-517F-6071-48C3-7FAE3E8D9BD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092FBED-A2D8-E624-1BB0-DAABB2E316D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0C4E3D9-2731-5171-04B1-2213AD127AA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C3F49E6-3BA9-11B3-98A4-132A5E941487}"/>
              </a:ext>
            </a:extLst>
          </p:cNvPr>
          <p:cNvSpPr>
            <a:spLocks noGrp="1"/>
          </p:cNvSpPr>
          <p:nvPr>
            <p:ph type="sldNum" sz="quarter" idx="5"/>
          </p:nvPr>
        </p:nvSpPr>
        <p:spPr/>
        <p:txBody>
          <a:bodyPr/>
          <a:lstStyle/>
          <a:p>
            <a:fld id="{8E61B259-718E-41BC-9A97-1627054B1256}" type="slidenum">
              <a:rPr lang="de-DE" smtClean="0"/>
              <a:pPr/>
              <a:t>45</a:t>
            </a:fld>
            <a:endParaRPr lang="de-DE"/>
          </a:p>
        </p:txBody>
      </p:sp>
    </p:spTree>
    <p:extLst>
      <p:ext uri="{BB962C8B-B14F-4D97-AF65-F5344CB8AC3E}">
        <p14:creationId xmlns:p14="http://schemas.microsoft.com/office/powerpoint/2010/main" val="1239036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pPr/>
              <a:t>47</a:t>
            </a:fld>
            <a:endParaRPr lang="de-DE"/>
          </a:p>
        </p:txBody>
      </p:sp>
    </p:spTree>
    <p:extLst>
      <p:ext uri="{BB962C8B-B14F-4D97-AF65-F5344CB8AC3E}">
        <p14:creationId xmlns:p14="http://schemas.microsoft.com/office/powerpoint/2010/main" val="3375623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pPr/>
              <a:t>53</a:t>
            </a:fld>
            <a:endParaRPr lang="de-DE"/>
          </a:p>
        </p:txBody>
      </p:sp>
    </p:spTree>
    <p:extLst>
      <p:ext uri="{BB962C8B-B14F-4D97-AF65-F5344CB8AC3E}">
        <p14:creationId xmlns:p14="http://schemas.microsoft.com/office/powerpoint/2010/main" val="250050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pPr/>
              <a:t>54</a:t>
            </a:fld>
            <a:endParaRPr lang="de-DE"/>
          </a:p>
        </p:txBody>
      </p:sp>
    </p:spTree>
    <p:extLst>
      <p:ext uri="{BB962C8B-B14F-4D97-AF65-F5344CB8AC3E}">
        <p14:creationId xmlns:p14="http://schemas.microsoft.com/office/powerpoint/2010/main" val="106029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pPr/>
              <a:t>55</a:t>
            </a:fld>
            <a:endParaRPr lang="de-DE"/>
          </a:p>
        </p:txBody>
      </p:sp>
    </p:spTree>
    <p:extLst>
      <p:ext uri="{BB962C8B-B14F-4D97-AF65-F5344CB8AC3E}">
        <p14:creationId xmlns:p14="http://schemas.microsoft.com/office/powerpoint/2010/main" val="2103647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C51DF-04A0-6B69-CDEA-BF1E62FBDBF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E09318-553E-1761-E36B-D610C0E9ABF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E9AA3B9-E923-5A0D-4992-D5ED3B346EC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C08612C-2450-B471-C0B7-700F46765089}"/>
              </a:ext>
            </a:extLst>
          </p:cNvPr>
          <p:cNvSpPr>
            <a:spLocks noGrp="1"/>
          </p:cNvSpPr>
          <p:nvPr>
            <p:ph type="sldNum" sz="quarter" idx="5"/>
          </p:nvPr>
        </p:nvSpPr>
        <p:spPr/>
        <p:txBody>
          <a:bodyPr/>
          <a:lstStyle/>
          <a:p>
            <a:fld id="{8E61B259-718E-41BC-9A97-1627054B1256}" type="slidenum">
              <a:rPr lang="de-DE" smtClean="0"/>
              <a:pPr/>
              <a:t>74</a:t>
            </a:fld>
            <a:endParaRPr lang="de-DE"/>
          </a:p>
        </p:txBody>
      </p:sp>
    </p:spTree>
    <p:extLst>
      <p:ext uri="{BB962C8B-B14F-4D97-AF65-F5344CB8AC3E}">
        <p14:creationId xmlns:p14="http://schemas.microsoft.com/office/powerpoint/2010/main" val="3235821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5" name="Rechteck 14"/>
          <p:cNvSpPr/>
          <p:nvPr userDrawn="1"/>
        </p:nvSpPr>
        <p:spPr>
          <a:xfrm>
            <a:off x="-1" y="3907144"/>
            <a:ext cx="9144001" cy="22021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800"/>
          </a:p>
        </p:txBody>
      </p:sp>
      <p:sp>
        <p:nvSpPr>
          <p:cNvPr id="8" name="Freihandform 7"/>
          <p:cNvSpPr>
            <a:spLocks noChangeAspect="1"/>
          </p:cNvSpPr>
          <p:nvPr/>
        </p:nvSpPr>
        <p:spPr>
          <a:xfrm>
            <a:off x="-7556" y="0"/>
            <a:ext cx="9159907" cy="5871808"/>
          </a:xfrm>
          <a:custGeom>
            <a:avLst/>
            <a:gdLst>
              <a:gd name="connsiteX0" fmla="*/ 0 w 9151557"/>
              <a:gd name="connsiteY0" fmla="*/ 0 h 5871808"/>
              <a:gd name="connsiteX1" fmla="*/ 9151557 w 9151557"/>
              <a:gd name="connsiteY1" fmla="*/ 0 h 5871808"/>
              <a:gd name="connsiteX2" fmla="*/ 9144000 w 9151557"/>
              <a:gd name="connsiteY2" fmla="*/ 4269719 h 5871808"/>
              <a:gd name="connsiteX3" fmla="*/ 7557 w 9151557"/>
              <a:gd name="connsiteY3" fmla="*/ 5871808 h 5871808"/>
              <a:gd name="connsiteX4" fmla="*/ 0 w 9151557"/>
              <a:gd name="connsiteY4" fmla="*/ 0 h 587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1557" h="5871808">
                <a:moveTo>
                  <a:pt x="0" y="0"/>
                </a:moveTo>
                <a:lnTo>
                  <a:pt x="9151557" y="0"/>
                </a:lnTo>
                <a:lnTo>
                  <a:pt x="9144000" y="4269719"/>
                </a:lnTo>
                <a:lnTo>
                  <a:pt x="7557" y="5871808"/>
                </a:lnTo>
                <a:lnTo>
                  <a:pt x="0" y="0"/>
                </a:lnTo>
                <a:close/>
              </a:path>
            </a:pathLst>
          </a:custGeom>
          <a:solidFill>
            <a:srgbClr val="00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latin typeface="Arial" panose="020B0604020202020204" pitchFamily="34" charset="0"/>
              <a:cs typeface="Arial" panose="020B0604020202020204" pitchFamily="34" charset="0"/>
            </a:endParaRPr>
          </a:p>
        </p:txBody>
      </p:sp>
      <p:sp>
        <p:nvSpPr>
          <p:cNvPr id="10" name="Textfeld 9"/>
          <p:cNvSpPr txBox="1"/>
          <p:nvPr userDrawn="1"/>
        </p:nvSpPr>
        <p:spPr>
          <a:xfrm>
            <a:off x="6206978" y="134683"/>
            <a:ext cx="2937022" cy="276999"/>
          </a:xfrm>
          <a:prstGeom prst="rect">
            <a:avLst/>
          </a:prstGeom>
          <a:noFill/>
        </p:spPr>
        <p:txBody>
          <a:bodyPr wrap="none" rtlCol="0" anchor="ctr" anchorCtr="0">
            <a:spAutoFit/>
          </a:bodyPr>
          <a:lstStyle/>
          <a:p>
            <a:pPr algn="l"/>
            <a:r>
              <a:rPr lang="de-DE" sz="1200" b="1" dirty="0">
                <a:solidFill>
                  <a:srgbClr val="003064"/>
                </a:solidFill>
                <a:latin typeface="Arial" panose="020B0604020202020204" pitchFamily="34" charset="0"/>
                <a:cs typeface="Arial" panose="020B0604020202020204" pitchFamily="34" charset="0"/>
              </a:rPr>
              <a:t>Schleswig-Holstein.</a:t>
            </a:r>
            <a:r>
              <a:rPr lang="de-DE" sz="1200" dirty="0">
                <a:solidFill>
                  <a:srgbClr val="003064"/>
                </a:solidFill>
                <a:latin typeface="Arial" panose="020B0604020202020204" pitchFamily="34" charset="0"/>
                <a:cs typeface="Arial" panose="020B0604020202020204" pitchFamily="34" charset="0"/>
              </a:rPr>
              <a:t> Der echte Norden.</a:t>
            </a:r>
          </a:p>
        </p:txBody>
      </p:sp>
      <p:sp>
        <p:nvSpPr>
          <p:cNvPr id="2" name="Title 1"/>
          <p:cNvSpPr>
            <a:spLocks noGrp="1"/>
          </p:cNvSpPr>
          <p:nvPr>
            <p:ph type="ctrTitle"/>
          </p:nvPr>
        </p:nvSpPr>
        <p:spPr>
          <a:xfrm>
            <a:off x="685800" y="722286"/>
            <a:ext cx="7772400" cy="2000512"/>
          </a:xfrm>
          <a:prstGeom prst="rect">
            <a:avLst/>
          </a:prstGeom>
        </p:spPr>
        <p:txBody>
          <a:bodyPr anchor="ctr">
            <a:normAutofit/>
          </a:bodyPr>
          <a:lstStyle>
            <a:lvl1pPr algn="l">
              <a:defRPr sz="5400">
                <a:solidFill>
                  <a:schemeClr val="bg1"/>
                </a:solidFill>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685800" y="2786603"/>
            <a:ext cx="7772400" cy="1537723"/>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
        <p:nvSpPr>
          <p:cNvPr id="12" name="Textplatzhalter 11"/>
          <p:cNvSpPr>
            <a:spLocks noGrp="1"/>
          </p:cNvSpPr>
          <p:nvPr>
            <p:ph type="body" sz="quarter" idx="13" hasCustomPrompt="1"/>
          </p:nvPr>
        </p:nvSpPr>
        <p:spPr>
          <a:xfrm>
            <a:off x="182137" y="6173054"/>
            <a:ext cx="3600000" cy="288000"/>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Name</a:t>
            </a:r>
          </a:p>
        </p:txBody>
      </p:sp>
      <p:sp>
        <p:nvSpPr>
          <p:cNvPr id="13" name="Textplatzhalter 11"/>
          <p:cNvSpPr>
            <a:spLocks noGrp="1"/>
          </p:cNvSpPr>
          <p:nvPr>
            <p:ph type="body" sz="quarter" idx="14" hasCustomPrompt="1"/>
          </p:nvPr>
        </p:nvSpPr>
        <p:spPr>
          <a:xfrm>
            <a:off x="182137" y="6464163"/>
            <a:ext cx="2880000" cy="286813"/>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Datum</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Tree>
    <p:extLst>
      <p:ext uri="{BB962C8B-B14F-4D97-AF65-F5344CB8AC3E}">
        <p14:creationId xmlns:p14="http://schemas.microsoft.com/office/powerpoint/2010/main" val="4196666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1844676"/>
            <a:ext cx="2949178" cy="2064717"/>
          </a:xfrm>
          <a:prstGeom prst="rect">
            <a:avLst/>
          </a:prstGeom>
        </p:spPr>
        <p:txBody>
          <a:bodyPr anchor="ctr"/>
          <a:lstStyle>
            <a:lvl1pPr>
              <a:defRPr sz="3200"/>
            </a:lvl1pPr>
          </a:lstStyle>
          <a:p>
            <a:r>
              <a:rPr lang="de-DE" dirty="0"/>
              <a:t>Titelmasterformat durch Klicken bearbeiten</a:t>
            </a:r>
            <a:endParaRPr lang="en-US" dirty="0"/>
          </a:p>
        </p:txBody>
      </p:sp>
      <p:sp>
        <p:nvSpPr>
          <p:cNvPr id="3" name="Content Placeholder 2"/>
          <p:cNvSpPr>
            <a:spLocks noGrp="1"/>
          </p:cNvSpPr>
          <p:nvPr>
            <p:ph idx="1"/>
          </p:nvPr>
        </p:nvSpPr>
        <p:spPr>
          <a:xfrm>
            <a:off x="3887391" y="1844675"/>
            <a:ext cx="4629150" cy="401637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4041915"/>
            <a:ext cx="2949178"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33F28847-7BF0-413E-A4B4-C02469266E58}" type="datetime1">
              <a:rPr lang="de-DE" smtClean="0"/>
              <a:pPr/>
              <a:t>19.02.25</a:t>
            </a:fld>
            <a:endParaRPr lang="de-DE" dirty="0"/>
          </a:p>
        </p:txBody>
      </p:sp>
      <p:sp>
        <p:nvSpPr>
          <p:cNvPr id="13"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498491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844675"/>
            <a:ext cx="4629150" cy="4016376"/>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8" name="Title 1"/>
          <p:cNvSpPr>
            <a:spLocks noGrp="1"/>
          </p:cNvSpPr>
          <p:nvPr>
            <p:ph type="title"/>
          </p:nvPr>
        </p:nvSpPr>
        <p:spPr>
          <a:xfrm>
            <a:off x="629841" y="1844676"/>
            <a:ext cx="2949178" cy="2064717"/>
          </a:xfrm>
          <a:prstGeom prst="rect">
            <a:avLst/>
          </a:prstGeom>
        </p:spPr>
        <p:txBody>
          <a:bodyPr anchor="ctr"/>
          <a:lstStyle>
            <a:lvl1pPr>
              <a:defRPr sz="3200"/>
            </a:lvl1pPr>
          </a:lstStyle>
          <a:p>
            <a:r>
              <a:rPr lang="de-DE" dirty="0"/>
              <a:t>Titelmasterformat durch Klicken bearbeiten</a:t>
            </a:r>
            <a:endParaRPr lang="en-US" dirty="0"/>
          </a:p>
        </p:txBody>
      </p:sp>
      <p:sp>
        <p:nvSpPr>
          <p:cNvPr id="9" name="Text Placeholder 3"/>
          <p:cNvSpPr>
            <a:spLocks noGrp="1"/>
          </p:cNvSpPr>
          <p:nvPr>
            <p:ph type="body" sz="half" idx="2"/>
          </p:nvPr>
        </p:nvSpPr>
        <p:spPr>
          <a:xfrm>
            <a:off x="629841" y="4041915"/>
            <a:ext cx="2949178"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35DF68FC-774B-4D41-A04C-46D2580C019C}" type="datetime1">
              <a:rPr lang="de-DE" smtClean="0"/>
              <a:pPr/>
              <a:t>19.02.25</a:t>
            </a:fld>
            <a:endParaRPr lang="de-DE" dirty="0"/>
          </a:p>
        </p:txBody>
      </p:sp>
      <p:sp>
        <p:nvSpPr>
          <p:cNvPr id="15"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466972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02.05.2018</a:t>
            </a:r>
          </a:p>
        </p:txBody>
      </p:sp>
      <p:sp>
        <p:nvSpPr>
          <p:cNvPr id="5" name="Fußzeilenplatzhalter 4"/>
          <p:cNvSpPr>
            <a:spLocks noGrp="1"/>
          </p:cNvSpPr>
          <p:nvPr>
            <p:ph type="ftr" sz="quarter" idx="11"/>
          </p:nvPr>
        </p:nvSpPr>
        <p:spPr/>
        <p:txBody>
          <a:bodyPr/>
          <a:lstStyle/>
          <a:p>
            <a:r>
              <a:rPr lang="de-DE"/>
              <a:t>IQSH Kunst Friederike Rückert</a:t>
            </a:r>
          </a:p>
        </p:txBody>
      </p:sp>
      <p:sp>
        <p:nvSpPr>
          <p:cNvPr id="6" name="Foliennummernplatzhalter 5"/>
          <p:cNvSpPr>
            <a:spLocks noGrp="1"/>
          </p:cNvSpPr>
          <p:nvPr>
            <p:ph type="sldNum" sz="quarter" idx="12"/>
          </p:nvPr>
        </p:nvSpPr>
        <p:spPr/>
        <p:txBody>
          <a:bodyPr/>
          <a:lstStyle/>
          <a:p>
            <a:fld id="{89B1E961-6C87-104A-9F4E-D789E8B037F9}" type="slidenum">
              <a:rPr lang="de-DE" smtClean="0"/>
              <a:pPr/>
              <a:t>‹Nr.›</a:t>
            </a:fld>
            <a:endParaRPr lang="de-DE"/>
          </a:p>
        </p:txBody>
      </p:sp>
    </p:spTree>
    <p:extLst>
      <p:ext uri="{BB962C8B-B14F-4D97-AF65-F5344CB8AC3E}">
        <p14:creationId xmlns:p14="http://schemas.microsoft.com/office/powerpoint/2010/main" val="2348563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2_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A40C4A0-B953-4530-B513-11C877DF318C}" type="datetimeFigureOut">
              <a:rPr lang="de-DE" smtClean="0"/>
              <a:pPr/>
              <a:t>19.02.25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680E84C-36DC-4509-9B9C-68AFB5ADE07F}"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188" y="1844675"/>
            <a:ext cx="792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pPr/>
              <a:t>19.02.25</a:t>
            </a:fld>
            <a:endParaRPr lang="de-DE" dirty="0"/>
          </a:p>
        </p:txBody>
      </p:sp>
      <p:sp>
        <p:nvSpPr>
          <p:cNvPr id="10"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2303114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12813" y="225425"/>
            <a:ext cx="7920000" cy="1332000"/>
          </a:xfrm>
          <a:prstGeom prst="rect">
            <a:avLst/>
          </a:prstGeom>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44677"/>
            <a:ext cx="3886200" cy="4032249"/>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844675"/>
            <a:ext cx="3886200" cy="40322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5"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7E6961B8-E763-4621-9D5D-38F66A348052}" type="datetime1">
              <a:rPr lang="de-DE" smtClean="0"/>
              <a:pPr/>
              <a:t>19.02.25</a:t>
            </a:fld>
            <a:endParaRPr lang="de-DE" dirty="0"/>
          </a:p>
        </p:txBody>
      </p:sp>
      <p:sp>
        <p:nvSpPr>
          <p:cNvPr id="16"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7"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77124885"/>
      </p:ext>
    </p:extLst>
  </p:cSld>
  <p:clrMapOvr>
    <a:masterClrMapping/>
  </p:clrMapOvr>
  <p:extLst>
    <p:ext uri="{DCECCB84-F9BA-43D5-87BE-67443E8EF086}">
      <p15:sldGuideLst xmlns:p15="http://schemas.microsoft.com/office/powerpoint/2012/main">
        <p15:guide id="1" orient="horz" pos="1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12813" y="225424"/>
            <a:ext cx="7920000" cy="1332000"/>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B7E06C08-2B17-43F1-A072-02A8688504CF}" type="datetime1">
              <a:rPr lang="de-DE" smtClean="0"/>
              <a:pPr/>
              <a:t>19.02.25</a:t>
            </a:fld>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980541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7"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514C555C-37E2-44ED-BE6C-12A21C01C579}" type="datetime1">
              <a:rPr lang="de-DE" smtClean="0"/>
              <a:pPr/>
              <a:t>19.02.25</a:t>
            </a:fld>
            <a:endParaRPr lang="de-DE" dirty="0"/>
          </a:p>
        </p:txBody>
      </p:sp>
      <p:sp>
        <p:nvSpPr>
          <p:cNvPr id="8"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9"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05425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Rechteck 3"/>
          <p:cNvSpPr/>
          <p:nvPr userDrawn="1"/>
        </p:nvSpPr>
        <p:spPr>
          <a:xfrm>
            <a:off x="0" y="0"/>
            <a:ext cx="9144000" cy="6032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F2F1D57B-2905-4E99-8DD2-DA23D35CE01F}" type="datetime1">
              <a:rPr lang="de-DE" smtClean="0"/>
              <a:pPr/>
              <a:t>19.02.25</a:t>
            </a:fld>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438175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7" name="Rechteck 6"/>
          <p:cNvSpPr/>
          <p:nvPr userDrawn="1"/>
        </p:nvSpPr>
        <p:spPr>
          <a:xfrm>
            <a:off x="0" y="1683803"/>
            <a:ext cx="9144000" cy="4348518"/>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title" hasCustomPrompt="1"/>
          </p:nvPr>
        </p:nvSpPr>
        <p:spPr>
          <a:xfrm>
            <a:off x="623888" y="1844677"/>
            <a:ext cx="7886700" cy="2717801"/>
          </a:xfrm>
          <a:prstGeom prst="rect">
            <a:avLst/>
          </a:prstGeom>
        </p:spPr>
        <p:txBody>
          <a:bodyPr anchor="ctr">
            <a:normAutofit/>
          </a:bodyPr>
          <a:lstStyle>
            <a:lvl1pPr>
              <a:defRPr sz="4800">
                <a:solidFill>
                  <a:schemeClr val="bg1"/>
                </a:solidFill>
              </a:defRPr>
            </a:lvl1pPr>
          </a:lstStyle>
          <a:p>
            <a:r>
              <a:rPr lang="de-DE" dirty="0"/>
              <a:t>Zwischentitelmasterformat durch Klicken bearbeiten</a:t>
            </a:r>
            <a:endParaRPr lang="en-US" dirty="0"/>
          </a:p>
        </p:txBody>
      </p:sp>
      <p:sp>
        <p:nvSpPr>
          <p:cNvPr id="3" name="Text Placeholder 2"/>
          <p:cNvSpPr>
            <a:spLocks noGrp="1"/>
          </p:cNvSpPr>
          <p:nvPr>
            <p:ph type="body" idx="1"/>
          </p:nvPr>
        </p:nvSpPr>
        <p:spPr>
          <a:xfrm>
            <a:off x="623888" y="4589466"/>
            <a:ext cx="7886700" cy="1287461"/>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F8B4B845-6DC3-45BC-9049-17AD7992C39F}" type="datetime1">
              <a:rPr lang="de-DE" smtClean="0"/>
              <a:pPr/>
              <a:t>19.02.25</a:t>
            </a:fld>
            <a:endParaRPr lang="de-DE" dirty="0"/>
          </a:p>
        </p:txBody>
      </p:sp>
      <p:sp>
        <p:nvSpPr>
          <p:cNvPr id="12"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301341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Zwischen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12000" y="225425"/>
            <a:ext cx="792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611188" y="1844675"/>
            <a:ext cx="7920000"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611188" y="2809461"/>
            <a:ext cx="7920000"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026D32B0-575C-43B7-B8BD-48B68FBBD667}" type="datetime1">
              <a:rPr lang="de-DE" smtClean="0"/>
              <a:pPr/>
              <a:t>19.02.25</a:t>
            </a:fld>
            <a:endParaRPr lang="de-DE" dirty="0"/>
          </a:p>
        </p:txBody>
      </p:sp>
      <p:sp>
        <p:nvSpPr>
          <p:cNvPr id="13" name="Fußzeilenplatzhalter 5"/>
          <p:cNvSpPr>
            <a:spLocks noGrp="1"/>
          </p:cNvSpPr>
          <p:nvPr>
            <p:ph type="ftr" sz="quarter" idx="3"/>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84878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12813" y="225425"/>
            <a:ext cx="792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628651" y="1844675"/>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629842" y="2809461"/>
            <a:ext cx="3868340"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4629151" y="1844675"/>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6" name="Content Placeholder 5"/>
          <p:cNvSpPr>
            <a:spLocks noGrp="1"/>
          </p:cNvSpPr>
          <p:nvPr>
            <p:ph sz="quarter" idx="4"/>
          </p:nvPr>
        </p:nvSpPr>
        <p:spPr>
          <a:xfrm>
            <a:off x="4629151" y="2835275"/>
            <a:ext cx="3887391" cy="3041650"/>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Bildplatzhalter 4"/>
          <p:cNvSpPr>
            <a:spLocks noGrp="1"/>
          </p:cNvSpPr>
          <p:nvPr>
            <p:ph type="pic" sz="quarter" idx="15" hasCustomPrompt="1"/>
          </p:nvPr>
        </p:nvSpPr>
        <p:spPr>
          <a:xfrm>
            <a:off x="6170613" y="6173788"/>
            <a:ext cx="1165225"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96C799F4-74F0-4B8C-938F-5A0C36883B70}" type="datetime1">
              <a:rPr lang="de-DE" smtClean="0"/>
              <a:pPr/>
              <a:t>19.02.25</a:t>
            </a:fld>
            <a:endParaRPr lang="de-DE" dirty="0"/>
          </a:p>
        </p:txBody>
      </p:sp>
      <p:sp>
        <p:nvSpPr>
          <p:cNvPr id="15" name="Fußzeilenplatzhalter 5"/>
          <p:cNvSpPr>
            <a:spLocks noGrp="1"/>
          </p:cNvSpPr>
          <p:nvPr>
            <p:ph type="ftr" sz="quarter" idx="17"/>
          </p:nvPr>
        </p:nvSpPr>
        <p:spPr>
          <a:xfrm>
            <a:off x="2505216" y="6356350"/>
            <a:ext cx="3582318"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18"/>
          </p:nvPr>
        </p:nvSpPr>
        <p:spPr>
          <a:xfrm>
            <a:off x="1683948" y="6356350"/>
            <a:ext cx="703652"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24891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0" y="1683803"/>
            <a:ext cx="9144000" cy="4348518"/>
          </a:xfrm>
          <a:prstGeom prst="rect">
            <a:avLst/>
          </a:prstGeom>
          <a:solidFill>
            <a:srgbClr val="CC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1" name="Title Placeholder 1"/>
          <p:cNvSpPr>
            <a:spLocks noGrp="1"/>
          </p:cNvSpPr>
          <p:nvPr>
            <p:ph type="title"/>
          </p:nvPr>
        </p:nvSpPr>
        <p:spPr>
          <a:xfrm>
            <a:off x="612813" y="225425"/>
            <a:ext cx="7920000" cy="1332000"/>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12" name="Text Placeholder 2"/>
          <p:cNvSpPr>
            <a:spLocks noGrp="1"/>
          </p:cNvSpPr>
          <p:nvPr>
            <p:ph type="body" idx="1"/>
          </p:nvPr>
        </p:nvSpPr>
        <p:spPr>
          <a:xfrm>
            <a:off x="611188" y="1844675"/>
            <a:ext cx="7920000" cy="4012721"/>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3" name="Datumsplatzhalter 2"/>
          <p:cNvSpPr>
            <a:spLocks noGrp="1"/>
          </p:cNvSpPr>
          <p:nvPr>
            <p:ph type="dt" sz="half" idx="2"/>
          </p:nvPr>
        </p:nvSpPr>
        <p:spPr>
          <a:xfrm>
            <a:off x="628650" y="6356350"/>
            <a:ext cx="937683" cy="365125"/>
          </a:xfrm>
          <a:prstGeom prst="rect">
            <a:avLst/>
          </a:prstGeom>
        </p:spPr>
        <p:txBody>
          <a:bodyPr vert="horz" lIns="91440" tIns="45720" rIns="91440" bIns="45720" rtlCol="0" anchor="ctr"/>
          <a:lstStyle>
            <a:lvl1pPr algn="l">
              <a:defRPr sz="1200">
                <a:solidFill>
                  <a:srgbClr val="A4ADB6"/>
                </a:solidFill>
              </a:defRPr>
            </a:lvl1pPr>
          </a:lstStyle>
          <a:p>
            <a:fld id="{15A918E5-D937-4385-B3C1-9CE1C1F817BB}" type="datetime1">
              <a:rPr lang="de-DE" smtClean="0"/>
              <a:pPr/>
              <a:t>19.02.25</a:t>
            </a:fld>
            <a:endParaRPr lang="de-DE" dirty="0"/>
          </a:p>
        </p:txBody>
      </p:sp>
      <p:sp>
        <p:nvSpPr>
          <p:cNvPr id="6" name="Fußzeilenplatzhalter 5"/>
          <p:cNvSpPr>
            <a:spLocks noGrp="1"/>
          </p:cNvSpPr>
          <p:nvPr>
            <p:ph type="ftr" sz="quarter" idx="3"/>
          </p:nvPr>
        </p:nvSpPr>
        <p:spPr>
          <a:xfrm>
            <a:off x="2327415" y="6356350"/>
            <a:ext cx="3787635" cy="365125"/>
          </a:xfrm>
          <a:prstGeom prst="rect">
            <a:avLst/>
          </a:prstGeom>
        </p:spPr>
        <p:txBody>
          <a:bodyPr vert="horz" lIns="91440" tIns="45720" rIns="91440" bIns="45720" rtlCol="0" anchor="ctr"/>
          <a:lstStyle>
            <a:lvl1pPr algn="ctr">
              <a:defRPr sz="1200">
                <a:solidFill>
                  <a:srgbClr val="A4ADB6"/>
                </a:solidFill>
              </a:defRPr>
            </a:lvl1pPr>
          </a:lstStyle>
          <a:p>
            <a:r>
              <a:rPr lang="de-DE" dirty="0"/>
              <a:t>Friederike Rückert, Hauptamtliche Studienleiterin, Landesfachberaterin Kunst IQSH</a:t>
            </a:r>
          </a:p>
        </p:txBody>
      </p:sp>
      <p:sp>
        <p:nvSpPr>
          <p:cNvPr id="13" name="Foliennummernplatzhalter 12"/>
          <p:cNvSpPr>
            <a:spLocks noGrp="1"/>
          </p:cNvSpPr>
          <p:nvPr>
            <p:ph type="sldNum" sz="quarter" idx="4"/>
          </p:nvPr>
        </p:nvSpPr>
        <p:spPr>
          <a:xfrm>
            <a:off x="1683948" y="6356350"/>
            <a:ext cx="525852" cy="365125"/>
          </a:xfrm>
          <a:prstGeom prst="rect">
            <a:avLst/>
          </a:prstGeom>
        </p:spPr>
        <p:txBody>
          <a:bodyPr vert="horz" lIns="91440" tIns="45720" rIns="91440" bIns="45720" rtlCol="0" anchor="ctr"/>
          <a:lstStyle>
            <a:lvl1pPr algn="r">
              <a:defRPr sz="1200">
                <a:solidFill>
                  <a:srgbClr val="A4ADB6"/>
                </a:solidFill>
              </a:defRPr>
            </a:lvl1pPr>
          </a:lstStyle>
          <a:p>
            <a:r>
              <a:rPr lang="de-DE" dirty="0"/>
              <a:t> Folie </a:t>
            </a:r>
            <a:fld id="{812F24F4-33A2-4A6F-87E3-ABC44FA42587}" type="slidenum">
              <a:rPr lang="de-DE" smtClean="0"/>
              <a:pPr/>
              <a:t>‹Nr.›</a:t>
            </a:fld>
            <a:endParaRPr lang="de-DE" dirty="0"/>
          </a:p>
        </p:txBody>
      </p:sp>
      <p:pic>
        <p:nvPicPr>
          <p:cNvPr id="1026"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274740" y="6120654"/>
            <a:ext cx="1245991" cy="602229"/>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4676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71" r:id="rId5"/>
    <p:sldLayoutId id="2147483667" r:id="rId6"/>
    <p:sldLayoutId id="2147483663" r:id="rId7"/>
    <p:sldLayoutId id="2147483670" r:id="rId8"/>
    <p:sldLayoutId id="2147483665" r:id="rId9"/>
    <p:sldLayoutId id="2147483668" r:id="rId10"/>
    <p:sldLayoutId id="2147483669"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F26B43"/>
          </p15:clr>
        </p15:guide>
        <p15:guide id="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customXml" Target="../ink/ink1.xml"/><Relationship Id="rId1" Type="http://schemas.openxmlformats.org/officeDocument/2006/relationships/slideLayout" Target="../slideLayouts/slideLayout12.xml"/><Relationship Id="rId6" Type="http://schemas.openxmlformats.org/officeDocument/2006/relationships/customXml" Target="../ink/ink3.xml"/><Relationship Id="rId5" Type="http://schemas.openxmlformats.org/officeDocument/2006/relationships/image" Target="../media/image6.png"/><Relationship Id="rId4" Type="http://schemas.openxmlformats.org/officeDocument/2006/relationships/customXml" Target="../ink/ink2.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customXml" Target="../ink/ink5.xml"/><Relationship Id="rId1" Type="http://schemas.openxmlformats.org/officeDocument/2006/relationships/slideLayout" Target="../slideLayouts/slideLayout12.xml"/><Relationship Id="rId6" Type="http://schemas.openxmlformats.org/officeDocument/2006/relationships/customXml" Target="../ink/ink7.xml"/><Relationship Id="rId5" Type="http://schemas.openxmlformats.org/officeDocument/2006/relationships/image" Target="../media/image8.png"/><Relationship Id="rId4" Type="http://schemas.openxmlformats.org/officeDocument/2006/relationships/customXml" Target="../ink/ink6.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hyperlink" Target="https://www.google.com/url?sa=i&amp;url=https%3A%2F%2Fwww.horst-janssen-museum.de%2Ffileadmin%2Fuser_upload%2FPDF%2FPublikationen%2FJ_Moster_Hoos_Janssen.pdf&amp;psig=AOvVaw1NcHzIMwikflpiNVSEv5y-&amp;ust=1615897378049000&amp;source=images&amp;cd=vfe&amp;ved=0CAMQjRxqFwoTCNCSu4qlsu8CFQAAAAAdAAAAABAf"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hyperlink" Target="https://www.elblogdetubebe.com/10-juegos-de-playa-para-ninos-originales-y-divertidos/" TargetMode="External"/><Relationship Id="rId13"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hyperlink" Target="https://www.dreamstime.com/chalk-tally-chart-counting-drawing-counting-tally-chart-chalk-marks-groups-five-hand-making-new-ones-video231755698" TargetMode="External"/><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hyperlink" Target="https://de.wikipedia.org/wiki/Cadavre_Exquis#/media/Datei:Exquisitecorpse-birthday-2006-8.jpg" TargetMode="External"/><Relationship Id="rId11" Type="http://schemas.openxmlformats.org/officeDocument/2006/relationships/hyperlink" Target="https://bettinaschoebitz.de/sketchnote-hack-no-1/" TargetMode="External"/><Relationship Id="rId5" Type="http://schemas.openxmlformats.org/officeDocument/2006/relationships/image" Target="../media/image15.png"/><Relationship Id="rId10" Type="http://schemas.openxmlformats.org/officeDocument/2006/relationships/hyperlink" Target="https://instrktiv.com/de/montageanleitung/" TargetMode="External"/><Relationship Id="rId4" Type="http://schemas.openxmlformats.org/officeDocument/2006/relationships/hyperlink" Target="https://www.archaeologie-online.de/nachrichten/vermehrte-interaktionen-zwischen-jungsteinzeitlichen-einwanderern-und-jaeger-sammlern-in-westeuropa/" TargetMode="External"/><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customXml" Target="../ink/ink12.xml"/><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customXml" Target="../ink/ink14.xml"/><Relationship Id="rId17" Type="http://schemas.openxmlformats.org/officeDocument/2006/relationships/image" Target="../media/image32.png"/><Relationship Id="rId2" Type="http://schemas.openxmlformats.org/officeDocument/2006/relationships/customXml" Target="../ink/ink9.xml"/><Relationship Id="rId16" Type="http://schemas.openxmlformats.org/officeDocument/2006/relationships/customXml" Target="../ink/ink16.xml"/><Relationship Id="rId1" Type="http://schemas.openxmlformats.org/officeDocument/2006/relationships/slideLayout" Target="../slideLayouts/slideLayout12.xml"/><Relationship Id="rId6" Type="http://schemas.openxmlformats.org/officeDocument/2006/relationships/customXml" Target="../ink/ink11.xml"/><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1.png"/><Relationship Id="rId10" Type="http://schemas.openxmlformats.org/officeDocument/2006/relationships/customXml" Target="../ink/ink13.xml"/><Relationship Id="rId4" Type="http://schemas.openxmlformats.org/officeDocument/2006/relationships/customXml" Target="../ink/ink10.xml"/><Relationship Id="rId9" Type="http://schemas.openxmlformats.org/officeDocument/2006/relationships/image" Target="../media/image28.png"/><Relationship Id="rId14" Type="http://schemas.openxmlformats.org/officeDocument/2006/relationships/customXml" Target="../ink/ink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ustomXml" Target="../ink/ink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hyperlink" Target="https://www.ub.uni-heidelberg.de/ausstellungen/zeichenbuecher2015/sektion2.html"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hyperlink" Target="https://www.ub.uni-heidelberg.de/ausstellungen/zeichenbuecher2015/sektion2/II_2-2.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hyperlink" Target="https://www.ub.uni-heidelberg.de/ausstellungen/zeichenbuecher2015/sektion2/II_4-2.html" TargetMode="External"/><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hyperlink" Target="http://www.abgussmuseum.de/de/infoblaetter/wozu-gipsabguesse" TargetMode="Externa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df"/><Relationship Id="rId1" Type="http://schemas.openxmlformats.org/officeDocument/2006/relationships/slideLayout" Target="../slideLayouts/slideLayout12.xml"/><Relationship Id="rId5" Type="http://schemas.openxmlformats.org/officeDocument/2006/relationships/hyperlink" Target="https://www.ub.uni-heidelberg.de/ausstellungen/zeichenbuecher2015/sektion2/II_8-3.html" TargetMode="Externa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kunstlinks.de/material/walch/galerie/netzzeichnen/" TargetMode="Externa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hyperlink" Target="https://digi.ub.uni-heidelberg.de/diglit/ruskin1901/0103/image" TargetMode="External"/><Relationship Id="rId1" Type="http://schemas.openxmlformats.org/officeDocument/2006/relationships/slideLayout" Target="../slideLayouts/slideLayout12.xml"/><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df"/><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hyperlink" Target="https://www.ub.uni-heidelberg.de/ausstellungen/zeichenbuecher2015/sektion2.html" TargetMode="Externa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3.jpg"/></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5.jpg"/></Relationships>
</file>

<file path=ppt/slides/_rels/slide4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7.jp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MXa8r0By6hc" TargetMode="External"/><Relationship Id="rId2" Type="http://schemas.openxmlformats.org/officeDocument/2006/relationships/hyperlink" Target="https://www.youtube.com/watch?v=w0EwRrLWigE" TargetMode="External"/><Relationship Id="rId1" Type="http://schemas.openxmlformats.org/officeDocument/2006/relationships/slideLayout" Target="../slideLayouts/slideLayout12.xml"/><Relationship Id="rId6" Type="http://schemas.openxmlformats.org/officeDocument/2006/relationships/image" Target="../media/image24.png"/><Relationship Id="rId4" Type="http://schemas.openxmlformats.org/officeDocument/2006/relationships/customXml" Target="../ink/ink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12.xml"/><Relationship Id="rId5" Type="http://schemas.openxmlformats.org/officeDocument/2006/relationships/image" Target="../media/image64.jpeg"/><Relationship Id="rId4" Type="http://schemas.openxmlformats.org/officeDocument/2006/relationships/hyperlink" Target="https://archive.org/stream/artisticanatomyo00cuyeuoft#page/5/mode/1up"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customXml" Target="../ink/ink19.xml"/><Relationship Id="rId1" Type="http://schemas.openxmlformats.org/officeDocument/2006/relationships/slideLayout" Target="../slideLayouts/slideLayout12.xml"/><Relationship Id="rId4" Type="http://schemas.openxmlformats.org/officeDocument/2006/relationships/image" Target="../media/image66.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wikiart.org/de/richard-long/a-line-made-by-walking-1967" TargetMode="Externa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jorindevoigt.com/" TargetMode="Externa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hyperlink" Target="https://cfa-berlin.de/exhibitions/12344/bonkers/works/290053/ohne-titel" TargetMode="External"/><Relationship Id="rId2" Type="http://schemas.openxmlformats.org/officeDocument/2006/relationships/hyperlink" Target="http://mooonriver.blogspot.com/2009/05/transparent-head.html" TargetMode="Externa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84.xml.rels><?xml version="1.0" encoding="UTF-8" standalone="yes"?>
<Relationships xmlns="http://schemas.openxmlformats.org/package/2006/relationships"><Relationship Id="rId3" Type="http://schemas.openxmlformats.org/officeDocument/2006/relationships/hyperlink" Target="https://www.robertlongo.com/series/chandelier" TargetMode="External"/><Relationship Id="rId2" Type="http://schemas.openxmlformats.org/officeDocument/2006/relationships/hyperlink" Target="https://www.robertlongo.com/studio/2017.html" TargetMode="External"/><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1.png"/></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heikeweber.net/installations_de.html" TargetMode="External"/><Relationship Id="rId1" Type="http://schemas.openxmlformats.org/officeDocument/2006/relationships/slideLayout" Target="../slideLayouts/slideLayout12.xml"/><Relationship Id="rId4" Type="http://schemas.openxmlformats.org/officeDocument/2006/relationships/image" Target="../media/image74.jpeg"/></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s://www.wochenblatt-reporter.de/kaiserslautern/c-ausgehen-geniessen/am-saum-des-raumes_a159490" TargetMode="Externa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kogler.net/" TargetMode="Externa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www.kogler.net/" TargetMode="Externa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vimeo.com/993998"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jitter-magazin.de/drawing-now" TargetMode="Externa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hyperlink" Target="https://www.albertina.at/presse/ausstellungen/drawing-now-2015" TargetMode="External"/><Relationship Id="rId2" Type="http://schemas.openxmlformats.org/officeDocument/2006/relationships/hyperlink" Target="https://vimeo.com/64810889" TargetMode="Externa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3" Type="http://schemas.openxmlformats.org/officeDocument/2006/relationships/hyperlink" Target="https://www.pinterest.de/pin/345088390176459006" TargetMode="External"/><Relationship Id="rId2" Type="http://schemas.openxmlformats.org/officeDocument/2006/relationships/hyperlink" Target="https://www.albertina.at/presse/ausstellungen/drawing-now-2015" TargetMode="External"/><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82.png"/></Relationships>
</file>

<file path=ppt/slides/_rels/slide94.xml.rels><?xml version="1.0" encoding="UTF-8" standalone="yes"?>
<Relationships xmlns="http://schemas.openxmlformats.org/package/2006/relationships"><Relationship Id="rId3" Type="http://schemas.openxmlformats.org/officeDocument/2006/relationships/hyperlink" Target="https://www.noz.de/lokales/lingen/artikel/553974/ausstellung-voller-bewegung-in-der-kunsthalle-lingen#gallery&amp;0&amp;0&amp;553974" TargetMode="External"/><Relationship Id="rId2" Type="http://schemas.openxmlformats.org/officeDocument/2006/relationships/hyperlink" Target="https://www.lempertz.com/de/kataloge/lot/1032-1/710-harry-kramer.html" TargetMode="Externa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p:txBody>
          <a:bodyPr/>
          <a:lstStyle/>
          <a:p>
            <a:r>
              <a:rPr lang="de-DE" dirty="0"/>
              <a:t>Zeichnen</a:t>
            </a:r>
          </a:p>
        </p:txBody>
      </p:sp>
      <p:sp>
        <p:nvSpPr>
          <p:cNvPr id="9" name="Untertitel 8"/>
          <p:cNvSpPr>
            <a:spLocks noGrp="1"/>
          </p:cNvSpPr>
          <p:nvPr>
            <p:ph type="subTitle" idx="1"/>
          </p:nvPr>
        </p:nvSpPr>
        <p:spPr>
          <a:xfrm>
            <a:off x="685800" y="2786603"/>
            <a:ext cx="7772400" cy="2018153"/>
          </a:xfrm>
        </p:spPr>
        <p:txBody>
          <a:bodyPr>
            <a:normAutofit fontScale="92500" lnSpcReduction="10000"/>
          </a:bodyPr>
          <a:lstStyle/>
          <a:p>
            <a:pPr defTabSz="804672">
              <a:spcBef>
                <a:spcPts val="800"/>
              </a:spcBef>
              <a:defRPr sz="2112">
                <a:solidFill>
                  <a:srgbClr val="FFFFFF"/>
                </a:solidFill>
              </a:defRPr>
            </a:pPr>
            <a:r>
              <a:rPr lang="de-DE" dirty="0"/>
              <a:t>Modul Nr. 1</a:t>
            </a:r>
          </a:p>
          <a:p>
            <a:pPr defTabSz="804672">
              <a:spcBef>
                <a:spcPts val="800"/>
              </a:spcBef>
              <a:defRPr sz="2112">
                <a:solidFill>
                  <a:srgbClr val="FFFFFF"/>
                </a:solidFill>
              </a:defRPr>
            </a:pPr>
            <a:r>
              <a:rPr lang="de-DE" dirty="0"/>
              <a:t>Halbjahresthema: Zeichnen</a:t>
            </a:r>
          </a:p>
          <a:p>
            <a:pPr defTabSz="804672">
              <a:spcBef>
                <a:spcPts val="800"/>
              </a:spcBef>
              <a:defRPr sz="2112">
                <a:solidFill>
                  <a:srgbClr val="FFFFFF"/>
                </a:solidFill>
              </a:defRPr>
            </a:pPr>
            <a:r>
              <a:rPr lang="de-DE" dirty="0" err="1"/>
              <a:t>StudienleiterInnen</a:t>
            </a:r>
            <a:r>
              <a:rPr lang="de-DE" dirty="0"/>
              <a:t>: </a:t>
            </a:r>
          </a:p>
          <a:p>
            <a:pPr defTabSz="804672">
              <a:spcBef>
                <a:spcPts val="800"/>
              </a:spcBef>
              <a:defRPr sz="2112">
                <a:solidFill>
                  <a:srgbClr val="FFFFFF"/>
                </a:solidFill>
              </a:defRPr>
            </a:pPr>
            <a:r>
              <a:rPr lang="de-DE" dirty="0"/>
              <a:t>Johanna Ludwig, Eva-Maria Sahle, Hans-Hinnerk Rohde, Dorothee Meyer, Vincent Schubarth</a:t>
            </a:r>
          </a:p>
          <a:p>
            <a:pPr defTabSz="804672">
              <a:spcBef>
                <a:spcPts val="800"/>
              </a:spcBef>
              <a:defRPr sz="2112">
                <a:solidFill>
                  <a:srgbClr val="FFFFFF"/>
                </a:solidFill>
              </a:defRPr>
            </a:pPr>
            <a:r>
              <a:rPr lang="de-DE" sz="2112" dirty="0"/>
              <a:t>5. März 2025 (Schiene 1)</a:t>
            </a:r>
          </a:p>
        </p:txBody>
      </p:sp>
      <p:sp>
        <p:nvSpPr>
          <p:cNvPr id="10" name="Textplatzhalter 9"/>
          <p:cNvSpPr>
            <a:spLocks noGrp="1"/>
          </p:cNvSpPr>
          <p:nvPr>
            <p:ph type="body" sz="quarter" idx="13"/>
          </p:nvPr>
        </p:nvSpPr>
        <p:spPr>
          <a:xfrm>
            <a:off x="182136" y="5816256"/>
            <a:ext cx="5277759" cy="1041744"/>
          </a:xfrm>
        </p:spPr>
        <p:txBody>
          <a:bodyPr>
            <a:normAutofit/>
          </a:bodyPr>
          <a:lstStyle/>
          <a:p>
            <a:r>
              <a:rPr lang="de-DE" dirty="0"/>
              <a:t>Johanna Ludwig, hauptamtliche Studienleiterin</a:t>
            </a:r>
          </a:p>
          <a:p>
            <a:pPr>
              <a:spcBef>
                <a:spcPts val="0"/>
              </a:spcBef>
            </a:pPr>
            <a:r>
              <a:rPr lang="de-DE" dirty="0"/>
              <a:t>Eva-Maria-Sahle, nebenamtliche Studienleiterin</a:t>
            </a:r>
          </a:p>
          <a:p>
            <a:pPr>
              <a:spcBef>
                <a:spcPts val="0"/>
              </a:spcBef>
            </a:pPr>
            <a:r>
              <a:rPr lang="de-DE" dirty="0"/>
              <a:t>Dorothee Meyer, nebenamtliche Studienleiterin</a:t>
            </a:r>
          </a:p>
          <a:p>
            <a:pPr>
              <a:spcBef>
                <a:spcPts val="0"/>
              </a:spcBef>
            </a:pPr>
            <a:r>
              <a:rPr lang="de-DE" dirty="0"/>
              <a:t>Hans-Hinnerk Rohde, nebenamtlicher Studienleiter</a:t>
            </a:r>
          </a:p>
          <a:p>
            <a:pPr>
              <a:spcBef>
                <a:spcPts val="0"/>
              </a:spcBef>
            </a:pPr>
            <a:r>
              <a:rPr lang="de-DE" dirty="0"/>
              <a:t>Vincent Schubarth, nebenamtlicher Studienleiter</a:t>
            </a:r>
          </a:p>
        </p:txBody>
      </p:sp>
    </p:spTree>
    <p:extLst>
      <p:ext uri="{BB962C8B-B14F-4D97-AF65-F5344CB8AC3E}">
        <p14:creationId xmlns:p14="http://schemas.microsoft.com/office/powerpoint/2010/main" val="1854880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56FCE0F-4AC1-7014-8C95-3E279A0DA914}"/>
              </a:ext>
            </a:extLst>
          </p:cNvPr>
          <p:cNvSpPr>
            <a:spLocks noGrp="1"/>
          </p:cNvSpPr>
          <p:nvPr>
            <p:ph type="title"/>
          </p:nvPr>
        </p:nvSpPr>
        <p:spPr/>
        <p:txBody>
          <a:bodyPr/>
          <a:lstStyle/>
          <a:p>
            <a:r>
              <a:rPr lang="de-DE" dirty="0"/>
              <a:t>Auswertung der Hausaufgabe</a:t>
            </a:r>
          </a:p>
        </p:txBody>
      </p:sp>
      <p:sp>
        <p:nvSpPr>
          <p:cNvPr id="5" name="Textplatzhalter 4">
            <a:extLst>
              <a:ext uri="{FF2B5EF4-FFF2-40B4-BE49-F238E27FC236}">
                <a16:creationId xmlns:a16="http://schemas.microsoft.com/office/drawing/2014/main" id="{DCC18BDD-4D35-9FCF-8EBC-1E9793A4A106}"/>
              </a:ext>
            </a:extLst>
          </p:cNvPr>
          <p:cNvSpPr>
            <a:spLocks noGrp="1"/>
          </p:cNvSpPr>
          <p:nvPr>
            <p:ph type="body" idx="1"/>
          </p:nvPr>
        </p:nvSpPr>
        <p:spPr/>
        <p:txBody>
          <a:bodyPr/>
          <a:lstStyle/>
          <a:p>
            <a:r>
              <a:rPr lang="de-DE"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Lesen Sie den </a:t>
            </a:r>
            <a:r>
              <a:rPr lang="de-DE"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Runderlass „Lernen am anderen Ort“ </a:t>
            </a:r>
            <a:r>
              <a:rPr lang="de-DE"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(2006 und den </a:t>
            </a:r>
            <a:r>
              <a:rPr lang="de-DE"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Leitfaden „Lernen am anderen Ort“</a:t>
            </a:r>
            <a:r>
              <a:rPr lang="de-DE"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(2007) </a:t>
            </a:r>
          </a:p>
        </p:txBody>
      </p:sp>
      <p:sp>
        <p:nvSpPr>
          <p:cNvPr id="6" name="Bildplatzhalter 5">
            <a:extLst>
              <a:ext uri="{FF2B5EF4-FFF2-40B4-BE49-F238E27FC236}">
                <a16:creationId xmlns:a16="http://schemas.microsoft.com/office/drawing/2014/main" id="{A5600343-9D45-E05E-C5C0-52B62A7CB384}"/>
              </a:ext>
            </a:extLst>
          </p:cNvPr>
          <p:cNvSpPr>
            <a:spLocks noGrp="1"/>
          </p:cNvSpPr>
          <p:nvPr>
            <p:ph type="pic" sz="quarter" idx="15"/>
          </p:nvPr>
        </p:nvSpPr>
        <p:spPr/>
        <p:txBody>
          <a:bodyPr/>
          <a:lstStyle/>
          <a:p>
            <a:endParaRPr lang="de-DE"/>
          </a:p>
        </p:txBody>
      </p:sp>
    </p:spTree>
    <p:extLst>
      <p:ext uri="{BB962C8B-B14F-4D97-AF65-F5344CB8AC3E}">
        <p14:creationId xmlns:p14="http://schemas.microsoft.com/office/powerpoint/2010/main" val="3543636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755EC54E-8543-2519-76E7-6E10C84FB67E}"/>
              </a:ext>
            </a:extLst>
          </p:cNvPr>
          <p:cNvSpPr>
            <a:spLocks noGrp="1"/>
          </p:cNvSpPr>
          <p:nvPr>
            <p:ph idx="1"/>
          </p:nvPr>
        </p:nvSpPr>
        <p:spPr>
          <a:xfrm>
            <a:off x="611188" y="1844675"/>
            <a:ext cx="7920000" cy="4277156"/>
          </a:xfrm>
        </p:spPr>
        <p:txBody>
          <a:bodyPr>
            <a:normAutofit fontScale="92500" lnSpcReduction="10000"/>
          </a:bodyPr>
          <a:lstStyle/>
          <a:p>
            <a:pPr marL="342900" indent="-342900">
              <a:buFont typeface="Arial" panose="020B0604020202020204" pitchFamily="34" charset="0"/>
              <a:buChar char="⁃"/>
              <a:tabLst>
                <a:tab pos="12700" algn="l"/>
                <a:tab pos="152400" algn="l"/>
              </a:tabLst>
            </a:pPr>
            <a:r>
              <a:rPr lang="de-DE" sz="1800" kern="0" dirty="0">
                <a:solidFill>
                  <a:srgbClr val="000000"/>
                </a:solidFill>
                <a:effectLst/>
                <a:ea typeface="Aptos" panose="020B0004020202020204" pitchFamily="34" charset="0"/>
              </a:rPr>
              <a:t>Darf ich Zecken entfernen? </a:t>
            </a:r>
            <a:r>
              <a:rPr lang="de-DE" sz="1800" kern="0" dirty="0">
                <a:solidFill>
                  <a:srgbClr val="FF0000"/>
                </a:solidFill>
                <a:effectLst/>
                <a:ea typeface="Aptos" panose="020B0004020202020204" pitchFamily="34" charset="0"/>
              </a:rPr>
              <a:t>-&gt; Leitfaden S. 23</a:t>
            </a:r>
            <a:endParaRPr lang="de-DE" sz="1800" kern="100" dirty="0">
              <a:effectLst/>
              <a:ea typeface="Aptos" panose="020B0004020202020204" pitchFamily="34" charset="0"/>
            </a:endParaRPr>
          </a:p>
          <a:p>
            <a:pPr marL="342900" indent="-342900">
              <a:buFont typeface="Arial" panose="020B0604020202020204" pitchFamily="34" charset="0"/>
              <a:buChar char="⁃"/>
              <a:tabLst>
                <a:tab pos="12700" algn="l"/>
                <a:tab pos="152400" algn="l"/>
              </a:tabLst>
            </a:pPr>
            <a:r>
              <a:rPr lang="de-DE" sz="1800" kern="0" dirty="0">
                <a:solidFill>
                  <a:srgbClr val="000000"/>
                </a:solidFill>
                <a:effectLst/>
                <a:ea typeface="Aptos" panose="020B0004020202020204" pitchFamily="34" charset="0"/>
              </a:rPr>
              <a:t>Darf ich eine Schnittwunde mit Pflaster versorgen? </a:t>
            </a:r>
            <a:r>
              <a:rPr lang="de-DE" sz="1800" kern="0" dirty="0">
                <a:solidFill>
                  <a:srgbClr val="FF0000"/>
                </a:solidFill>
                <a:effectLst/>
                <a:ea typeface="Aptos" panose="020B0004020202020204" pitchFamily="34" charset="0"/>
              </a:rPr>
              <a:t>-&gt; Leitfaden S. 20</a:t>
            </a:r>
            <a:endParaRPr lang="de-DE" sz="1800" kern="100" dirty="0">
              <a:effectLst/>
              <a:ea typeface="Aptos" panose="020B0004020202020204" pitchFamily="34" charset="0"/>
            </a:endParaRPr>
          </a:p>
          <a:p>
            <a:pPr marL="342900" lvl="0" indent="-342900">
              <a:buFont typeface="Arial" panose="020B0604020202020204" pitchFamily="34" charset="0"/>
              <a:buChar char="⁃"/>
              <a:tabLst>
                <a:tab pos="12700" algn="l"/>
                <a:tab pos="152400" algn="l"/>
              </a:tabLst>
            </a:pPr>
            <a:r>
              <a:rPr lang="de-DE" sz="1800" kern="0" dirty="0">
                <a:solidFill>
                  <a:srgbClr val="000000"/>
                </a:solidFill>
                <a:effectLst/>
                <a:ea typeface="Aptos" panose="020B0004020202020204" pitchFamily="34" charset="0"/>
              </a:rPr>
              <a:t>Was sind die Kennzeichen guter Aufsicht? </a:t>
            </a:r>
            <a:r>
              <a:rPr lang="de-DE" sz="1800" kern="0" dirty="0">
                <a:solidFill>
                  <a:srgbClr val="FF0000"/>
                </a:solidFill>
                <a:effectLst/>
                <a:ea typeface="Aptos" panose="020B0004020202020204" pitchFamily="34" charset="0"/>
              </a:rPr>
              <a:t>-&gt; Leitfaden S. 20</a:t>
            </a:r>
            <a:endParaRPr lang="de-DE" sz="1800" kern="100" dirty="0">
              <a:effectLst/>
              <a:ea typeface="Aptos" panose="020B0004020202020204" pitchFamily="34" charset="0"/>
            </a:endParaRPr>
          </a:p>
          <a:p>
            <a:pPr marL="342900" lvl="0" indent="-342900">
              <a:buFont typeface="Arial" panose="020B0604020202020204" pitchFamily="34" charset="0"/>
              <a:buChar char="⁃"/>
              <a:tabLst>
                <a:tab pos="12700" algn="l"/>
                <a:tab pos="152400" algn="l"/>
              </a:tabLst>
            </a:pPr>
            <a:r>
              <a:rPr lang="de-DE" sz="1800" kern="0" dirty="0">
                <a:solidFill>
                  <a:srgbClr val="000000"/>
                </a:solidFill>
                <a:effectLst/>
                <a:ea typeface="Aptos" panose="020B0004020202020204" pitchFamily="34" charset="0"/>
              </a:rPr>
              <a:t>Darf ich die </a:t>
            </a:r>
            <a:r>
              <a:rPr lang="de-DE" sz="1800" kern="0" dirty="0" err="1">
                <a:solidFill>
                  <a:srgbClr val="000000"/>
                </a:solidFill>
                <a:effectLst/>
                <a:ea typeface="Aptos" panose="020B0004020202020204" pitchFamily="34" charset="0"/>
              </a:rPr>
              <a:t>SuS</a:t>
            </a:r>
            <a:r>
              <a:rPr lang="de-DE" sz="1800" kern="0" dirty="0">
                <a:solidFill>
                  <a:srgbClr val="000000"/>
                </a:solidFill>
                <a:effectLst/>
                <a:ea typeface="Aptos" panose="020B0004020202020204" pitchFamily="34" charset="0"/>
              </a:rPr>
              <a:t> selbständig zum Museum gehen/ fahren lassen? </a:t>
            </a:r>
            <a:r>
              <a:rPr lang="de-DE" sz="1800" kern="0" dirty="0">
                <a:solidFill>
                  <a:srgbClr val="FF0000"/>
                </a:solidFill>
                <a:effectLst/>
                <a:ea typeface="Aptos" panose="020B0004020202020204" pitchFamily="34" charset="0"/>
              </a:rPr>
              <a:t>-&gt; Leitfaden S. 21</a:t>
            </a:r>
            <a:endParaRPr lang="de-DE" sz="1800" kern="100" dirty="0">
              <a:solidFill>
                <a:srgbClr val="FF0000"/>
              </a:solidFill>
              <a:effectLst/>
              <a:ea typeface="Aptos" panose="020B0004020202020204" pitchFamily="34" charset="0"/>
            </a:endParaRPr>
          </a:p>
          <a:p>
            <a:pPr marL="342900" lvl="0" indent="-342900">
              <a:buFont typeface="Arial" panose="020B0604020202020204" pitchFamily="34" charset="0"/>
              <a:buChar char="⁃"/>
              <a:tabLst>
                <a:tab pos="12700" algn="l"/>
                <a:tab pos="152400" algn="l"/>
              </a:tabLst>
            </a:pPr>
            <a:r>
              <a:rPr lang="de-DE" sz="1800" kern="0" dirty="0">
                <a:solidFill>
                  <a:srgbClr val="000000"/>
                </a:solidFill>
                <a:effectLst/>
                <a:ea typeface="Aptos" panose="020B0004020202020204" pitchFamily="34" charset="0"/>
              </a:rPr>
              <a:t>Darf ich die Kinder bei heißem Wetter im knietiefen Wasser im Meer planschen lassen? </a:t>
            </a:r>
            <a:r>
              <a:rPr lang="de-DE" sz="1800" kern="0" dirty="0">
                <a:solidFill>
                  <a:srgbClr val="FF0000"/>
                </a:solidFill>
                <a:effectLst/>
                <a:ea typeface="Aptos" panose="020B0004020202020204" pitchFamily="34" charset="0"/>
              </a:rPr>
              <a:t>-&gt; Leitfaden S. </a:t>
            </a:r>
            <a:r>
              <a:rPr lang="de-DE" sz="1800" kern="0" dirty="0">
                <a:solidFill>
                  <a:srgbClr val="FF0000"/>
                </a:solidFill>
                <a:ea typeface="Aptos" panose="020B0004020202020204" pitchFamily="34" charset="0"/>
              </a:rPr>
              <a:t>37</a:t>
            </a:r>
            <a:endParaRPr lang="de-DE" sz="1800" kern="100" dirty="0">
              <a:effectLst/>
              <a:ea typeface="Aptos" panose="020B0004020202020204" pitchFamily="34" charset="0"/>
            </a:endParaRPr>
          </a:p>
          <a:p>
            <a:pPr marL="342900" lvl="0" indent="-342900">
              <a:buFont typeface="Arial" panose="020B0604020202020204" pitchFamily="34" charset="0"/>
              <a:buChar char="⁃"/>
              <a:tabLst>
                <a:tab pos="12700" algn="l"/>
                <a:tab pos="152400" algn="l"/>
              </a:tabLst>
            </a:pPr>
            <a:r>
              <a:rPr lang="de-DE" sz="1800" kern="0" dirty="0">
                <a:solidFill>
                  <a:srgbClr val="000000"/>
                </a:solidFill>
                <a:effectLst/>
                <a:ea typeface="Aptos" panose="020B0004020202020204" pitchFamily="34" charset="0"/>
              </a:rPr>
              <a:t>Muss bei einem Tagesausflug eine zweite Lehrkraft dabei sein? </a:t>
            </a:r>
            <a:r>
              <a:rPr lang="de-DE" sz="1800" kern="0" dirty="0">
                <a:solidFill>
                  <a:srgbClr val="FF0000"/>
                </a:solidFill>
                <a:effectLst/>
                <a:ea typeface="Aptos" panose="020B0004020202020204" pitchFamily="34" charset="0"/>
              </a:rPr>
              <a:t>-&gt; Erlass (7.2.) und Leitfaden S. 21</a:t>
            </a:r>
            <a:endParaRPr lang="de-DE" sz="1800" kern="100" dirty="0">
              <a:solidFill>
                <a:srgbClr val="FF0000"/>
              </a:solidFill>
              <a:effectLst/>
              <a:ea typeface="Aptos" panose="020B0004020202020204" pitchFamily="34" charset="0"/>
            </a:endParaRPr>
          </a:p>
          <a:p>
            <a:pPr marL="342900" lvl="0" indent="-342900">
              <a:buFont typeface="Arial" panose="020B0604020202020204" pitchFamily="34" charset="0"/>
              <a:buChar char="⁃"/>
              <a:tabLst>
                <a:tab pos="12700" algn="l"/>
                <a:tab pos="152400" algn="l"/>
              </a:tabLst>
            </a:pPr>
            <a:r>
              <a:rPr lang="de-DE" sz="1800" kern="0" dirty="0">
                <a:solidFill>
                  <a:srgbClr val="000000"/>
                </a:solidFill>
                <a:effectLst/>
                <a:ea typeface="Aptos" panose="020B0004020202020204" pitchFamily="34" charset="0"/>
              </a:rPr>
              <a:t>Ich möchte spontan meine Doppelstunde im nah gelegenen Park durchführen. Muss ich das von der Schulleitung genehmigen lassen? </a:t>
            </a:r>
            <a:r>
              <a:rPr lang="de-DE" sz="1800" kern="0" dirty="0">
                <a:solidFill>
                  <a:srgbClr val="FF0000"/>
                </a:solidFill>
                <a:effectLst/>
                <a:ea typeface="Aptos" panose="020B0004020202020204" pitchFamily="34" charset="0"/>
              </a:rPr>
              <a:t>-&gt; Erlass (1.3) und Leitfaden S. </a:t>
            </a:r>
            <a:r>
              <a:rPr lang="de-DE" sz="1800" kern="0" dirty="0">
                <a:solidFill>
                  <a:srgbClr val="FF0000"/>
                </a:solidFill>
                <a:ea typeface="Aptos" panose="020B0004020202020204" pitchFamily="34" charset="0"/>
              </a:rPr>
              <a:t>9</a:t>
            </a:r>
            <a:endParaRPr lang="de-DE" sz="1800" kern="100" dirty="0">
              <a:solidFill>
                <a:srgbClr val="FF0000"/>
              </a:solidFill>
              <a:effectLst/>
              <a:ea typeface="Aptos" panose="020B0004020202020204" pitchFamily="34" charset="0"/>
            </a:endParaRPr>
          </a:p>
          <a:p>
            <a:pPr marL="342900" lvl="0" indent="-342900">
              <a:buFont typeface="Arial" panose="020B0604020202020204" pitchFamily="34" charset="0"/>
              <a:buChar char="⁃"/>
              <a:tabLst>
                <a:tab pos="12700" algn="l"/>
                <a:tab pos="152400" algn="l"/>
              </a:tabLst>
            </a:pPr>
            <a:r>
              <a:rPr lang="de-DE" sz="1800" kern="0" dirty="0">
                <a:solidFill>
                  <a:srgbClr val="000000"/>
                </a:solidFill>
                <a:effectLst/>
                <a:ea typeface="Aptos" panose="020B0004020202020204" pitchFamily="34" charset="0"/>
              </a:rPr>
              <a:t>Eine Lehrkraft an der Schule hat keine Lust Tagesausflüge oder Klassenfahrten zu unternehmen. Darf sie sich so entscheiden?   </a:t>
            </a:r>
            <a:r>
              <a:rPr lang="de-DE" sz="1800" kern="0" dirty="0">
                <a:solidFill>
                  <a:srgbClr val="FF0000"/>
                </a:solidFill>
                <a:effectLst/>
                <a:ea typeface="Aptos" panose="020B0004020202020204" pitchFamily="34" charset="0"/>
              </a:rPr>
              <a:t>-&gt; Leitfaden S. 8</a:t>
            </a:r>
            <a:endParaRPr lang="de-DE" sz="1800" kern="100" dirty="0">
              <a:solidFill>
                <a:srgbClr val="FF0000"/>
              </a:solidFill>
              <a:effectLst/>
              <a:ea typeface="Aptos" panose="020B0004020202020204" pitchFamily="34" charset="0"/>
            </a:endParaRPr>
          </a:p>
          <a:p>
            <a:pPr marL="0" indent="0">
              <a:buNone/>
            </a:pPr>
            <a:endParaRPr lang="de-DE" dirty="0"/>
          </a:p>
        </p:txBody>
      </p:sp>
      <p:sp>
        <p:nvSpPr>
          <p:cNvPr id="5" name="Titel 4">
            <a:extLst>
              <a:ext uri="{FF2B5EF4-FFF2-40B4-BE49-F238E27FC236}">
                <a16:creationId xmlns:a16="http://schemas.microsoft.com/office/drawing/2014/main" id="{88DCA887-104A-E0FD-9F09-925478A9E361}"/>
              </a:ext>
            </a:extLst>
          </p:cNvPr>
          <p:cNvSpPr>
            <a:spLocks noGrp="1"/>
          </p:cNvSpPr>
          <p:nvPr>
            <p:ph type="title"/>
          </p:nvPr>
        </p:nvSpPr>
        <p:spPr/>
        <p:txBody>
          <a:bodyPr>
            <a:normAutofit/>
          </a:bodyPr>
          <a:lstStyle/>
          <a:p>
            <a:r>
              <a:rPr lang="de-DE" sz="2400" b="1" kern="0" dirty="0">
                <a:solidFill>
                  <a:srgbClr val="000000"/>
                </a:solidFill>
                <a:effectLst/>
                <a:latin typeface="Calibri" panose="020F0502020204030204" pitchFamily="34" charset="0"/>
                <a:ea typeface="Aptos" panose="020B0004020202020204" pitchFamily="34" charset="0"/>
                <a:cs typeface="Calibri" panose="020F0502020204030204" pitchFamily="34" charset="0"/>
              </a:rPr>
              <a:t>Fragenkatalog Außerschulischer Lernort (Erlass und Leitfaden)</a:t>
            </a:r>
            <a:endParaRPr lang="de-D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9237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DF27A51-3E1F-7E95-B20E-B55AF08C0758}"/>
              </a:ext>
            </a:extLst>
          </p:cNvPr>
          <p:cNvSpPr>
            <a:spLocks noGrp="1"/>
          </p:cNvSpPr>
          <p:nvPr>
            <p:ph type="title"/>
          </p:nvPr>
        </p:nvSpPr>
        <p:spPr/>
        <p:txBody>
          <a:bodyPr/>
          <a:lstStyle/>
          <a:p>
            <a:r>
              <a:rPr lang="de-DE" dirty="0"/>
              <a:t>Zeichnen</a:t>
            </a:r>
          </a:p>
        </p:txBody>
      </p:sp>
      <p:sp>
        <p:nvSpPr>
          <p:cNvPr id="6" name="Textplatzhalter 5">
            <a:extLst>
              <a:ext uri="{FF2B5EF4-FFF2-40B4-BE49-F238E27FC236}">
                <a16:creationId xmlns:a16="http://schemas.microsoft.com/office/drawing/2014/main" id="{A19C5A35-1717-0430-8ED6-7B4F925D8A34}"/>
              </a:ext>
            </a:extLst>
          </p:cNvPr>
          <p:cNvSpPr>
            <a:spLocks noGrp="1"/>
          </p:cNvSpPr>
          <p:nvPr>
            <p:ph type="body" idx="1"/>
          </p:nvPr>
        </p:nvSpPr>
        <p:spPr/>
        <p:txBody>
          <a:bodyPr>
            <a:normAutofit lnSpcReduction="10000"/>
          </a:bodyPr>
          <a:lstStyle/>
          <a:p>
            <a:r>
              <a:rPr lang="de-DE" sz="2400" strike="noStrike" kern="1200" dirty="0">
                <a:solidFill>
                  <a:schemeClr val="bg1"/>
                </a:solidFill>
                <a:latin typeface="Arial" panose="020B0604020202020204" pitchFamily="34" charset="0"/>
                <a:ea typeface="+mn-ea"/>
                <a:cs typeface="Arial" panose="020B0604020202020204" pitchFamily="34" charset="0"/>
              </a:rPr>
              <a:t>Fachanforderungen</a:t>
            </a:r>
          </a:p>
          <a:p>
            <a:r>
              <a:rPr lang="de-DE" sz="2400" strike="noStrike" kern="1200" dirty="0">
                <a:solidFill>
                  <a:schemeClr val="bg1"/>
                </a:solidFill>
                <a:latin typeface="Arial" panose="020B0604020202020204" pitchFamily="34" charset="0"/>
                <a:ea typeface="+mn-ea"/>
                <a:cs typeface="Arial" panose="020B0604020202020204" pitchFamily="34" charset="0"/>
              </a:rPr>
              <a:t>Bedeutung, Definition, Funktionen, zeichnerische Mittel</a:t>
            </a:r>
          </a:p>
          <a:p>
            <a:r>
              <a:rPr lang="de-DE" sz="2400" strike="noStrike" kern="1200" dirty="0">
                <a:solidFill>
                  <a:schemeClr val="bg1"/>
                </a:solidFill>
                <a:latin typeface="Arial" panose="020B0604020202020204" pitchFamily="34" charset="0"/>
                <a:ea typeface="+mn-ea"/>
                <a:cs typeface="Arial" panose="020B0604020202020204" pitchFamily="34" charset="0"/>
              </a:rPr>
              <a:t>Zeichendidaktische Ansätze</a:t>
            </a:r>
          </a:p>
          <a:p>
            <a:endParaRPr lang="de-DE" dirty="0"/>
          </a:p>
        </p:txBody>
      </p:sp>
    </p:spTree>
    <p:extLst>
      <p:ext uri="{BB962C8B-B14F-4D97-AF65-F5344CB8AC3E}">
        <p14:creationId xmlns:p14="http://schemas.microsoft.com/office/powerpoint/2010/main" val="3622978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a:t>Bezug zu den Fachanforderungen</a:t>
            </a:r>
            <a:br>
              <a:rPr lang="de-DE" sz="2800" dirty="0"/>
            </a:br>
            <a:r>
              <a:rPr lang="de-DE" sz="2800" b="1" dirty="0"/>
              <a:t>Arbeitsfeld 1 Zeichnen</a:t>
            </a:r>
            <a:endParaRPr lang="de-DE" sz="2800" dirty="0"/>
          </a:p>
        </p:txBody>
      </p:sp>
      <p:sp>
        <p:nvSpPr>
          <p:cNvPr id="3" name="Inhaltsplatzhalter 2"/>
          <p:cNvSpPr>
            <a:spLocks noGrp="1"/>
          </p:cNvSpPr>
          <p:nvPr>
            <p:ph idx="1"/>
          </p:nvPr>
        </p:nvSpPr>
        <p:spPr>
          <a:xfrm>
            <a:off x="611188" y="1844675"/>
            <a:ext cx="7920000" cy="4012721"/>
          </a:xfrm>
        </p:spPr>
        <p:txBody>
          <a:bodyPr>
            <a:normAutofit fontScale="25000" lnSpcReduction="20000"/>
          </a:bodyPr>
          <a:lstStyle/>
          <a:p>
            <a:pPr marL="0" indent="0">
              <a:lnSpc>
                <a:spcPct val="110000"/>
              </a:lnSpc>
              <a:buNone/>
            </a:pPr>
            <a:r>
              <a:rPr lang="de-DE" sz="7200" dirty="0"/>
              <a:t>"Zeichnen ist wie Schreiben eine </a:t>
            </a:r>
            <a:r>
              <a:rPr lang="de-DE" sz="7200" b="1" dirty="0"/>
              <a:t>grundlegende Kulturtechnik</a:t>
            </a:r>
            <a:r>
              <a:rPr lang="de-DE" sz="7200" dirty="0"/>
              <a:t>. Die Zeichnung wird hier weit gefasst und berücksichtigt sowohl Zeichnen im alltäglichen Gebrauch, in Denk- und Entwurfsprozessen, in der Veranschaulichung von Sachverhalten wie in der künstlerischen Verwendung. Als Ausdrucks- und Kommunikationsmedium ist Zeichnen im Alltag von Jugendlichen wie von Erwachsenen allgegenwärtig – als schnelle Wegskizze zur Orientierung, als Ideen- oder Gedankenskizze zur Veranschaulichung von Denkprozessen, als Erinnerungsskizze, als Cluster zur räumlichen Vergegenwärtigung von Inhalten oder Argumenten auf der Fläche, als Tabelle zur Organisation und Präsentation von Befunden, als Sachzeichnung. Zentraler Bestandteil vieler gestalterischer Arbeiten auf dem Weg von der Idee zum Produkt ist das </a:t>
            </a:r>
            <a:r>
              <a:rPr lang="de-DE" sz="7200" b="1" dirty="0"/>
              <a:t>zeichnerische Denken</a:t>
            </a:r>
            <a:r>
              <a:rPr lang="de-DE" sz="7200" dirty="0"/>
              <a:t>."</a:t>
            </a:r>
          </a:p>
          <a:p>
            <a:pPr>
              <a:lnSpc>
                <a:spcPts val="2017"/>
              </a:lnSpc>
              <a:spcBef>
                <a:spcPts val="0"/>
              </a:spcBef>
              <a:buNone/>
            </a:pPr>
            <a:endParaRPr lang="de-DE" sz="1400" dirty="0"/>
          </a:p>
          <a:p>
            <a:pPr>
              <a:lnSpc>
                <a:spcPts val="2017"/>
              </a:lnSpc>
              <a:spcBef>
                <a:spcPts val="0"/>
              </a:spcBef>
              <a:buNone/>
            </a:pPr>
            <a:endParaRPr lang="de-DE" sz="1800" dirty="0"/>
          </a:p>
          <a:p>
            <a:pPr>
              <a:buNone/>
            </a:pPr>
            <a:endParaRPr lang="de-DE" sz="1800" dirty="0"/>
          </a:p>
          <a:p>
            <a:pPr>
              <a:buNone/>
            </a:pPr>
            <a:r>
              <a:rPr lang="de-DE" sz="4000" dirty="0"/>
              <a:t>Fachanforderungen Kunst, 2015, S. 16.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dirty="0"/>
              <a:t>Bezug zu den Fachanforderungen</a:t>
            </a:r>
            <a:br>
              <a:rPr lang="de-DE" sz="2800" dirty="0"/>
            </a:br>
            <a:r>
              <a:rPr lang="de-DE" sz="2800" b="1" dirty="0"/>
              <a:t>Arbeitsfeld 1 Zeichnen</a:t>
            </a:r>
            <a:endParaRPr lang="de-DE" sz="2800" dirty="0"/>
          </a:p>
        </p:txBody>
      </p:sp>
      <p:sp>
        <p:nvSpPr>
          <p:cNvPr id="3" name="Inhaltsplatzhalter 2"/>
          <p:cNvSpPr>
            <a:spLocks noGrp="1"/>
          </p:cNvSpPr>
          <p:nvPr>
            <p:ph idx="1"/>
          </p:nvPr>
        </p:nvSpPr>
        <p:spPr>
          <a:xfrm>
            <a:off x="611188" y="1844675"/>
            <a:ext cx="7920000" cy="4224821"/>
          </a:xfrm>
        </p:spPr>
        <p:txBody>
          <a:bodyPr>
            <a:normAutofit fontScale="77500" lnSpcReduction="20000"/>
          </a:bodyPr>
          <a:lstStyle/>
          <a:p>
            <a:pPr marL="0" indent="0">
              <a:lnSpc>
                <a:spcPct val="110000"/>
              </a:lnSpc>
              <a:buNone/>
            </a:pPr>
            <a:r>
              <a:rPr lang="de-DE" sz="2300" dirty="0"/>
              <a:t>"Für Schülerinnen und Schüler ist </a:t>
            </a:r>
            <a:r>
              <a:rPr lang="de-DE" sz="2300" b="1" dirty="0"/>
              <a:t>Zeichnen ein Mittel der Welterschließung, Identitätsbildung </a:t>
            </a:r>
            <a:r>
              <a:rPr lang="de-DE" sz="2300" dirty="0"/>
              <a:t>und Positionierung in der Welt. Es dient der </a:t>
            </a:r>
            <a:r>
              <a:rPr lang="de-DE" sz="2300" b="1" dirty="0"/>
              <a:t>Wahrnehmungsschulun</a:t>
            </a:r>
            <a:r>
              <a:rPr lang="de-DE" sz="2300" dirty="0"/>
              <a:t>g und </a:t>
            </a:r>
            <a:r>
              <a:rPr lang="de-DE" sz="2300" b="1" dirty="0"/>
              <a:t>Übung der feinmotorischen Fertigkeiten</a:t>
            </a:r>
            <a:r>
              <a:rPr lang="de-DE" sz="2300" dirty="0"/>
              <a:t>, ist ein besonders spontanes und </a:t>
            </a:r>
            <a:r>
              <a:rPr lang="de-DE" sz="2300" b="1" dirty="0"/>
              <a:t>unmittelbares Ausdrucksmittel </a:t>
            </a:r>
            <a:r>
              <a:rPr lang="de-DE" sz="2300" dirty="0"/>
              <a:t>und kann zur </a:t>
            </a:r>
            <a:r>
              <a:rPr lang="de-DE" sz="2300" b="1" dirty="0"/>
              <a:t>individuellen zeichnerischen Handschrift </a:t>
            </a:r>
            <a:r>
              <a:rPr lang="de-DE" sz="2300" dirty="0"/>
              <a:t>weiterentwickelt werden. Einfache zeichnerische Ausdrucks- und Kommunikationsformen befähigen Schülerinnen und Schüler, sich effizient mitzuteilen. Darauf aufbauend werden technische, materialabhängige und ästhetische Möglichkeiten der Zeichnung erprobt und reflektiert. Damit fördert das Arbeitsfeld auch zeichnerische Formen der </a:t>
            </a:r>
            <a:r>
              <a:rPr lang="de-DE" sz="2300" b="1" dirty="0"/>
              <a:t>Erkenntnis</a:t>
            </a:r>
            <a:r>
              <a:rPr lang="de-DE" sz="2300" dirty="0"/>
              <a:t>, </a:t>
            </a:r>
            <a:r>
              <a:rPr lang="de-DE" sz="2300" b="1" dirty="0"/>
              <a:t>des Ausdrucks und der Kommunikation in anderen Fächern</a:t>
            </a:r>
            <a:r>
              <a:rPr lang="de-DE" sz="2300" dirty="0"/>
              <a:t>. Aufgrund seiner übergeordneten Bedeutung wird Zeichnen aus dem Arbeitsfeld Grafik ausgegliedert, sodass es in allen Arbeitsfeldern integriert vermittelt werden kann."</a:t>
            </a:r>
          </a:p>
          <a:p>
            <a:pPr>
              <a:buNone/>
            </a:pPr>
            <a:endParaRPr lang="de-DE" sz="1000" dirty="0"/>
          </a:p>
          <a:p>
            <a:pPr>
              <a:buNone/>
            </a:pPr>
            <a:endParaRPr lang="de-DE" sz="1000" dirty="0"/>
          </a:p>
          <a:p>
            <a:pPr>
              <a:buNone/>
            </a:pPr>
            <a:r>
              <a:rPr lang="de-DE" sz="1300" dirty="0"/>
              <a:t>Fachanforderungen Kunst, 2015, S. 16.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b="1" dirty="0"/>
              <a:t>Bedeutung des Zeichnens</a:t>
            </a:r>
          </a:p>
        </p:txBody>
      </p:sp>
      <p:sp>
        <p:nvSpPr>
          <p:cNvPr id="3" name="Inhaltsplatzhalter 2"/>
          <p:cNvSpPr>
            <a:spLocks noGrp="1"/>
          </p:cNvSpPr>
          <p:nvPr>
            <p:ph idx="1"/>
          </p:nvPr>
        </p:nvSpPr>
        <p:spPr>
          <a:xfrm>
            <a:off x="451692" y="1844674"/>
            <a:ext cx="8079496" cy="4327525"/>
          </a:xfrm>
        </p:spPr>
        <p:txBody>
          <a:bodyPr>
            <a:normAutofit lnSpcReduction="10000"/>
          </a:bodyPr>
          <a:lstStyle/>
          <a:p>
            <a:pPr marL="0" indent="0">
              <a:lnSpc>
                <a:spcPct val="100000"/>
              </a:lnSpc>
              <a:buNone/>
            </a:pPr>
            <a:r>
              <a:rPr lang="de-DE" sz="1800" dirty="0"/>
              <a:t>"Das </a:t>
            </a:r>
            <a:r>
              <a:rPr lang="de-DE" sz="1800" b="1" dirty="0"/>
              <a:t>Zeichnen</a:t>
            </a:r>
            <a:r>
              <a:rPr lang="de-DE" sz="1800" dirty="0"/>
              <a:t> </a:t>
            </a:r>
            <a:r>
              <a:rPr lang="de-DE" sz="1800" dirty="0" err="1"/>
              <a:t>gehört</a:t>
            </a:r>
            <a:r>
              <a:rPr lang="de-DE" sz="1800" dirty="0"/>
              <a:t> vom 15. bis ins </a:t>
            </a:r>
            <a:r>
              <a:rPr lang="de-DE" sz="1800" dirty="0" err="1"/>
              <a:t>frühe</a:t>
            </a:r>
            <a:r>
              <a:rPr lang="de-DE" sz="1800" dirty="0"/>
              <a:t> 20. Jahrhundert als </a:t>
            </a:r>
            <a:r>
              <a:rPr lang="de-DE" sz="1800" b="1" dirty="0"/>
              <a:t>zentrale Form des Wissens(</a:t>
            </a:r>
            <a:r>
              <a:rPr lang="de-DE" sz="1800" b="1" dirty="0" err="1"/>
              <a:t>erwerbs</a:t>
            </a:r>
            <a:r>
              <a:rPr lang="de-DE" sz="1800" b="1" dirty="0"/>
              <a:t>)</a:t>
            </a:r>
            <a:r>
              <a:rPr lang="de-DE" sz="1800" dirty="0"/>
              <a:t>, als Praxis in verschieden Ausbildungsbereichen und als </a:t>
            </a:r>
            <a:r>
              <a:rPr lang="de-DE" sz="1800" b="1" dirty="0"/>
              <a:t>Zeitvertreib</a:t>
            </a:r>
            <a:r>
              <a:rPr lang="de-DE" sz="1800" dirty="0"/>
              <a:t> fest zur Lebenswirklichkeit der </a:t>
            </a:r>
            <a:r>
              <a:rPr lang="de-DE" sz="1800" dirty="0" err="1"/>
              <a:t>europäischen</a:t>
            </a:r>
            <a:r>
              <a:rPr lang="de-DE" sz="1800" dirty="0"/>
              <a:t> Gesellschaft."</a:t>
            </a:r>
          </a:p>
          <a:p>
            <a:pPr marL="0" indent="0">
              <a:buNone/>
            </a:pPr>
            <a:r>
              <a:rPr lang="de-DE" sz="1000" dirty="0"/>
              <a:t>Maria Heilmann / Nino </a:t>
            </a:r>
            <a:r>
              <a:rPr lang="de-DE" sz="1000" dirty="0" err="1"/>
              <a:t>Nanobashvili</a:t>
            </a:r>
            <a:r>
              <a:rPr lang="de-DE" sz="1000" dirty="0"/>
              <a:t> / Ulrich Pfisterer / Tobias </a:t>
            </a:r>
            <a:r>
              <a:rPr lang="de-DE" sz="1000" dirty="0" err="1"/>
              <a:t>Teutenberg</a:t>
            </a:r>
            <a:r>
              <a:rPr lang="de-DE" sz="1000" dirty="0"/>
              <a:t> (</a:t>
            </a:r>
            <a:r>
              <a:rPr lang="de-DE" sz="1000" dirty="0" err="1"/>
              <a:t>Hg</a:t>
            </a:r>
            <a:r>
              <a:rPr lang="de-DE" sz="1000" dirty="0"/>
              <a:t>.): Punkt, Punkt, Komma, Strich | Zeichenbücher in Europa | ca. 1525 – 1925, München 2014, Vorwort.</a:t>
            </a:r>
          </a:p>
          <a:p>
            <a:pPr marL="0" indent="0">
              <a:lnSpc>
                <a:spcPct val="100000"/>
              </a:lnSpc>
              <a:buNone/>
            </a:pPr>
            <a:r>
              <a:rPr lang="de-DE" sz="1800" dirty="0">
                <a:effectLst/>
                <a:latin typeface="Arial" panose="020B0604020202020204" pitchFamily="34" charset="0"/>
                <a:ea typeface="Calibri" panose="020F0502020204030204" pitchFamily="34" charset="0"/>
                <a:cs typeface="Times New Roman" panose="02020603050405020304" pitchFamily="18" charset="0"/>
              </a:rPr>
              <a:t>„Die erste offizielle europäische Kunstakademie, die Florentiner „Accademia del Disegno“ (1563), gegründet von Cosimo de’ Medici, trug die Zeichnung („</a:t>
            </a:r>
            <a:r>
              <a:rPr lang="de-DE" sz="1800" dirty="0" err="1">
                <a:effectLst/>
                <a:latin typeface="Arial" panose="020B0604020202020204" pitchFamily="34" charset="0"/>
                <a:ea typeface="Calibri" panose="020F0502020204030204" pitchFamily="34" charset="0"/>
                <a:cs typeface="Times New Roman" panose="02020603050405020304" pitchFamily="18" charset="0"/>
              </a:rPr>
              <a:t>disegno</a:t>
            </a:r>
            <a:r>
              <a:rPr lang="de-DE" sz="1800" dirty="0">
                <a:effectLst/>
                <a:latin typeface="Arial" panose="020B0604020202020204" pitchFamily="34" charset="0"/>
                <a:ea typeface="Calibri" panose="020F0502020204030204" pitchFamily="34" charset="0"/>
                <a:cs typeface="Times New Roman" panose="02020603050405020304" pitchFamily="18" charset="0"/>
              </a:rPr>
              <a:t>“) in ihrem Titel. Der Künstler und Kunstschriftsteller Giorgio Vasari wollte die Zeichnung als eine Art </a:t>
            </a:r>
            <a:r>
              <a:rPr lang="de-DE" sz="1800" b="1" dirty="0">
                <a:effectLst/>
                <a:latin typeface="Arial" panose="020B0604020202020204" pitchFamily="34" charset="0"/>
                <a:ea typeface="Calibri" panose="020F0502020204030204" pitchFamily="34" charset="0"/>
                <a:cs typeface="Times New Roman" panose="02020603050405020304" pitchFamily="18" charset="0"/>
              </a:rPr>
              <a:t>Metadisziplin</a:t>
            </a:r>
            <a:r>
              <a:rPr lang="de-DE" sz="1800" dirty="0">
                <a:effectLst/>
                <a:latin typeface="Arial" panose="020B0604020202020204" pitchFamily="34" charset="0"/>
                <a:ea typeface="Calibri" panose="020F0502020204030204" pitchFamily="34" charset="0"/>
                <a:cs typeface="Times New Roman" panose="02020603050405020304" pitchFamily="18" charset="0"/>
              </a:rPr>
              <a:t> verstanden wissen, die Malerei, Bildhauerei und Architektur als „Künste des </a:t>
            </a:r>
            <a:r>
              <a:rPr lang="de-DE" sz="1800" dirty="0" err="1">
                <a:effectLst/>
                <a:latin typeface="Arial" panose="020B0604020202020204" pitchFamily="34" charset="0"/>
                <a:ea typeface="Calibri" panose="020F0502020204030204" pitchFamily="34" charset="0"/>
                <a:cs typeface="Times New Roman" panose="02020603050405020304" pitchFamily="18" charset="0"/>
              </a:rPr>
              <a:t>disegno</a:t>
            </a:r>
            <a:r>
              <a:rPr lang="de-DE" sz="1800" dirty="0">
                <a:effectLst/>
                <a:latin typeface="Arial" panose="020B0604020202020204" pitchFamily="34" charset="0"/>
                <a:ea typeface="Calibri" panose="020F0502020204030204" pitchFamily="34" charset="0"/>
                <a:cs typeface="Times New Roman" panose="02020603050405020304" pitchFamily="18" charset="0"/>
              </a:rPr>
              <a:t>“ unter einem Prinzip vereinte – auf praktischer wie auf konzeptueller Ebene: Sie erlaubte eine Werkstattorganisation, in der auf Grundlagen der Zeichnungen des Meisters gearbeitet werden konnte, sie diente als Kommunikationsmittel mit Auftraggebern und sie verstand sich als eine Form der Inspiration.“</a:t>
            </a:r>
          </a:p>
          <a:p>
            <a:pPr marL="0" indent="0">
              <a:buNone/>
            </a:pPr>
            <a:r>
              <a:rPr lang="de-DE" sz="800" dirty="0">
                <a:effectLst/>
                <a:ea typeface="Calibri" panose="020F0502020204030204" pitchFamily="34" charset="0"/>
              </a:rPr>
              <a:t>Stephanie </a:t>
            </a:r>
            <a:r>
              <a:rPr lang="de-DE" sz="800" dirty="0" err="1">
                <a:effectLst/>
                <a:ea typeface="Calibri" panose="020F0502020204030204" pitchFamily="34" charset="0"/>
              </a:rPr>
              <a:t>Dieckvoss</a:t>
            </a:r>
            <a:r>
              <a:rPr lang="de-DE" sz="800" dirty="0">
                <a:effectLst/>
                <a:ea typeface="Calibri" panose="020F0502020204030204" pitchFamily="34" charset="0"/>
              </a:rPr>
              <a:t> und Tanja Klemm, Kunstfertigkeiten. Ausbildungspraktiken an Kunstakademien und Kunsthochschulen, Kunstforum international, Band 245, 2017, S. 55.</a:t>
            </a:r>
          </a:p>
          <a:p>
            <a:pPr indent="0">
              <a:buNone/>
            </a:pPr>
            <a:endParaRPr lang="de-DE" sz="1200" dirty="0"/>
          </a:p>
        </p:txBody>
      </p:sp>
    </p:spTree>
    <p:extLst>
      <p:ext uri="{BB962C8B-B14F-4D97-AF65-F5344CB8AC3E}">
        <p14:creationId xmlns:p14="http://schemas.microsoft.com/office/powerpoint/2010/main" val="331585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b="1" dirty="0"/>
              <a:t>Bedeutung des Zeichnens</a:t>
            </a:r>
          </a:p>
        </p:txBody>
      </p:sp>
      <p:sp>
        <p:nvSpPr>
          <p:cNvPr id="3" name="Inhaltsplatzhalter 2"/>
          <p:cNvSpPr>
            <a:spLocks noGrp="1"/>
          </p:cNvSpPr>
          <p:nvPr>
            <p:ph idx="1"/>
          </p:nvPr>
        </p:nvSpPr>
        <p:spPr>
          <a:xfrm>
            <a:off x="451692" y="1844675"/>
            <a:ext cx="8079496" cy="4171812"/>
          </a:xfrm>
        </p:spPr>
        <p:txBody>
          <a:bodyPr>
            <a:normAutofit/>
          </a:bodyPr>
          <a:lstStyle/>
          <a:p>
            <a:pPr indent="0">
              <a:buNone/>
            </a:pPr>
            <a:r>
              <a:rPr lang="de-DE" sz="1600" dirty="0"/>
              <a:t>Kunstunterricht hieß früher Zeichenunterricht!</a:t>
            </a:r>
          </a:p>
          <a:p>
            <a:pPr indent="0">
              <a:buNone/>
            </a:pPr>
            <a:r>
              <a:rPr lang="de-DE" sz="1600" dirty="0"/>
              <a:t>„Wenn man davon ausgeht, dass die </a:t>
            </a:r>
            <a:r>
              <a:rPr lang="de-DE" sz="1600" b="1" dirty="0"/>
              <a:t>Kommunikation</a:t>
            </a:r>
            <a:r>
              <a:rPr lang="de-DE" sz="1600" dirty="0"/>
              <a:t> auch in Zukunft </a:t>
            </a:r>
            <a:r>
              <a:rPr lang="de-DE" sz="1600" b="1" dirty="0"/>
              <a:t>visuell und verbal </a:t>
            </a:r>
            <a:r>
              <a:rPr lang="de-DE" sz="1600" dirty="0"/>
              <a:t>abläuft, kommt „der </a:t>
            </a:r>
            <a:r>
              <a:rPr lang="de-DE" sz="1600" b="1" dirty="0"/>
              <a:t>Handzeichnung </a:t>
            </a:r>
            <a:r>
              <a:rPr lang="de-DE" sz="1600" dirty="0">
                <a:sym typeface="Symbol"/>
              </a:rPr>
              <a:t></a:t>
            </a:r>
            <a:r>
              <a:rPr lang="de-DE" sz="1600" dirty="0"/>
              <a:t>...</a:t>
            </a:r>
            <a:r>
              <a:rPr lang="de-DE" sz="1600" dirty="0">
                <a:sym typeface="Symbol"/>
              </a:rPr>
              <a:t></a:t>
            </a:r>
            <a:r>
              <a:rPr lang="de-DE" sz="1600" dirty="0"/>
              <a:t> in diesem Zusammenhang eine besondere Rolle zu: Die Idee, </a:t>
            </a:r>
            <a:r>
              <a:rPr lang="de-DE" sz="1600" b="1" dirty="0"/>
              <a:t>komplexe planerische Prozesse </a:t>
            </a:r>
            <a:r>
              <a:rPr lang="de-DE" sz="1600" dirty="0"/>
              <a:t>innerhalb einer Diskussion </a:t>
            </a:r>
            <a:r>
              <a:rPr lang="de-DE" sz="1600" b="1" dirty="0"/>
              <a:t>Beteiligter anhand von Zeichnungen zu </a:t>
            </a:r>
            <a:r>
              <a:rPr lang="de-DE" sz="1600" b="1" dirty="0" err="1"/>
              <a:t>klären</a:t>
            </a:r>
            <a:r>
              <a:rPr lang="de-DE" sz="1600" b="1" dirty="0"/>
              <a:t> </a:t>
            </a:r>
            <a:r>
              <a:rPr lang="de-DE" sz="1600" dirty="0"/>
              <a:t>ist keine neue. </a:t>
            </a:r>
            <a:r>
              <a:rPr lang="de-DE" sz="1600" b="1" dirty="0"/>
              <a:t>Neu ist jedoch die Kombination der Medien und Prozesse</a:t>
            </a:r>
            <a:r>
              <a:rPr lang="de-DE" sz="1600" dirty="0"/>
              <a:t> </a:t>
            </a:r>
            <a:r>
              <a:rPr lang="de-DE" sz="1600" dirty="0">
                <a:sym typeface="Symbol"/>
              </a:rPr>
              <a:t></a:t>
            </a:r>
            <a:r>
              <a:rPr lang="de-DE" sz="1600" dirty="0"/>
              <a:t>...</a:t>
            </a:r>
            <a:r>
              <a:rPr lang="de-DE" sz="1600" dirty="0">
                <a:sym typeface="Symbol"/>
              </a:rPr>
              <a:t> </a:t>
            </a:r>
            <a:r>
              <a:rPr lang="de-DE" sz="1600" dirty="0"/>
              <a:t>." </a:t>
            </a:r>
          </a:p>
          <a:p>
            <a:pPr indent="0">
              <a:buNone/>
            </a:pPr>
            <a:r>
              <a:rPr lang="de-DE" sz="900" dirty="0"/>
              <a:t>Judith Dobler, Gila Kolb, </a:t>
            </a:r>
            <a:r>
              <a:rPr lang="de-DE" sz="900" i="1" dirty="0"/>
              <a:t>Untersuchung zu visuellen Kompetenzen in spezifischen Situationen beim kollaborativen Zeichnen</a:t>
            </a:r>
            <a:r>
              <a:rPr lang="de-DE" sz="900" dirty="0"/>
              <a:t>, 2015, S.8.</a:t>
            </a:r>
          </a:p>
          <a:p>
            <a:pPr marL="0" indent="0">
              <a:buNone/>
            </a:pPr>
            <a:endParaRPr lang="de-DE" sz="1600" dirty="0"/>
          </a:p>
          <a:p>
            <a:pPr marL="0" indent="0">
              <a:buNone/>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3463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itel 1"/>
          <p:cNvSpPr txBox="1">
            <a:spLocks noGrp="1"/>
          </p:cNvSpPr>
          <p:nvPr>
            <p:ph type="title"/>
          </p:nvPr>
        </p:nvSpPr>
        <p:spPr>
          <a:xfrm>
            <a:off x="612812" y="225425"/>
            <a:ext cx="7920002" cy="1332000"/>
          </a:xfrm>
          <a:prstGeom prst="rect">
            <a:avLst/>
          </a:prstGeom>
        </p:spPr>
        <p:txBody>
          <a:bodyPr>
            <a:normAutofit/>
          </a:bodyPr>
          <a:lstStyle>
            <a:lvl1pPr>
              <a:defRPr sz="1800" b="1"/>
            </a:lvl1pPr>
          </a:lstStyle>
          <a:p>
            <a:r>
              <a:rPr sz="2800" dirty="0"/>
              <a:t>Warm up</a:t>
            </a:r>
          </a:p>
        </p:txBody>
      </p:sp>
      <p:sp>
        <p:nvSpPr>
          <p:cNvPr id="197" name="Inhaltsplatzhalter 2"/>
          <p:cNvSpPr txBox="1">
            <a:spLocks noGrp="1"/>
          </p:cNvSpPr>
          <p:nvPr>
            <p:ph type="body" idx="1"/>
          </p:nvPr>
        </p:nvSpPr>
        <p:spPr>
          <a:xfrm>
            <a:off x="611187" y="1844675"/>
            <a:ext cx="7920002" cy="4012721"/>
          </a:xfrm>
          <a:prstGeom prst="rect">
            <a:avLst/>
          </a:prstGeom>
        </p:spPr>
        <p:txBody>
          <a:bodyPr>
            <a:normAutofit/>
          </a:bodyPr>
          <a:lstStyle/>
          <a:p>
            <a:pPr>
              <a:buSzTx/>
              <a:buNone/>
              <a:defRPr sz="1400"/>
            </a:pPr>
            <a:r>
              <a:rPr sz="2000" dirty="0" err="1"/>
              <a:t>Zeichnen</a:t>
            </a:r>
            <a:r>
              <a:rPr sz="2000" dirty="0"/>
              <a:t> Sie </a:t>
            </a:r>
            <a:r>
              <a:rPr sz="2000" dirty="0" err="1"/>
              <a:t>Ihren</a:t>
            </a:r>
            <a:r>
              <a:rPr sz="2000" dirty="0"/>
              <a:t> </a:t>
            </a:r>
            <a:r>
              <a:rPr sz="2000" dirty="0" err="1"/>
              <a:t>Weg</a:t>
            </a:r>
            <a:r>
              <a:rPr sz="2000" dirty="0"/>
              <a:t> </a:t>
            </a:r>
            <a:endParaRPr lang="de-DE" sz="2000" dirty="0"/>
          </a:p>
          <a:p>
            <a:pPr>
              <a:buSzTx/>
              <a:buNone/>
              <a:defRPr sz="1400"/>
            </a:pPr>
            <a:r>
              <a:rPr sz="2000" dirty="0"/>
              <a:t>von </a:t>
            </a:r>
            <a:r>
              <a:rPr sz="2000" dirty="0" err="1"/>
              <a:t>hier</a:t>
            </a:r>
            <a:r>
              <a:rPr sz="2000" dirty="0"/>
              <a:t> </a:t>
            </a:r>
            <a:r>
              <a:rPr sz="2000" dirty="0" err="1"/>
              <a:t>zur</a:t>
            </a:r>
            <a:r>
              <a:rPr sz="2000" dirty="0"/>
              <a:t> </a:t>
            </a:r>
            <a:r>
              <a:rPr sz="2000" dirty="0" err="1"/>
              <a:t>Bushaltestelle</a:t>
            </a:r>
            <a:r>
              <a:rPr sz="2000" dirty="0"/>
              <a:t> / </a:t>
            </a:r>
            <a:r>
              <a:rPr sz="2000" dirty="0" err="1"/>
              <a:t>zum</a:t>
            </a:r>
            <a:r>
              <a:rPr sz="2000" dirty="0"/>
              <a:t> </a:t>
            </a:r>
            <a:r>
              <a:rPr sz="2000" dirty="0" err="1"/>
              <a:t>Parkplatz</a:t>
            </a:r>
            <a:r>
              <a:rPr sz="2000" dirty="0"/>
              <a:t>…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b="1" dirty="0"/>
              <a:t>Was ist eine Zeichnung?</a:t>
            </a:r>
            <a:endParaRPr lang="de-DE" sz="2800" dirty="0"/>
          </a:p>
        </p:txBody>
      </p:sp>
      <p:sp>
        <p:nvSpPr>
          <p:cNvPr id="3" name="Inhaltsplatzhalter 2"/>
          <p:cNvSpPr>
            <a:spLocks noGrp="1"/>
          </p:cNvSpPr>
          <p:nvPr>
            <p:ph idx="1"/>
          </p:nvPr>
        </p:nvSpPr>
        <p:spPr/>
        <p:txBody>
          <a:bodyPr>
            <a:normAutofit/>
          </a:bodyPr>
          <a:lstStyle/>
          <a:p>
            <a:pPr>
              <a:lnSpc>
                <a:spcPct val="110000"/>
              </a:lnSpc>
              <a:buNone/>
            </a:pPr>
            <a:r>
              <a:rPr lang="de-DE" sz="1400" dirty="0"/>
              <a:t>Ist das eine Zeichnung? </a:t>
            </a:r>
          </a:p>
          <a:p>
            <a:pPr>
              <a:lnSpc>
                <a:spcPct val="110000"/>
              </a:lnSpc>
              <a:buNone/>
            </a:pPr>
            <a:endParaRPr lang="de-DE" sz="1050" dirty="0"/>
          </a:p>
          <a:p>
            <a:pPr>
              <a:lnSpc>
                <a:spcPct val="110000"/>
              </a:lnSpc>
              <a:buNone/>
            </a:pPr>
            <a:endParaRPr lang="de-DE" sz="1050" dirty="0"/>
          </a:p>
          <a:p>
            <a:pPr>
              <a:lnSpc>
                <a:spcPct val="110000"/>
              </a:lnSpc>
              <a:buNone/>
            </a:pPr>
            <a:endParaRPr lang="de-DE" sz="1050" dirty="0"/>
          </a:p>
          <a:p>
            <a:pPr>
              <a:lnSpc>
                <a:spcPct val="110000"/>
              </a:lnSpc>
              <a:buNone/>
            </a:pPr>
            <a:endParaRPr lang="de-DE" sz="1050" dirty="0"/>
          </a:p>
          <a:p>
            <a:pPr>
              <a:lnSpc>
                <a:spcPct val="110000"/>
              </a:lnSpc>
              <a:buNone/>
            </a:pPr>
            <a:endParaRPr lang="de-DE" sz="1050" dirty="0"/>
          </a:p>
        </p:txBody>
      </p:sp>
      <p:grpSp>
        <p:nvGrpSpPr>
          <p:cNvPr id="9" name="Gruppieren 8">
            <a:extLst>
              <a:ext uri="{FF2B5EF4-FFF2-40B4-BE49-F238E27FC236}">
                <a16:creationId xmlns:a16="http://schemas.microsoft.com/office/drawing/2014/main" id="{3341B7FE-8FA9-4248-98C4-C2B5BCB08338}"/>
              </a:ext>
            </a:extLst>
          </p:cNvPr>
          <p:cNvGrpSpPr/>
          <p:nvPr/>
        </p:nvGrpSpPr>
        <p:grpSpPr>
          <a:xfrm>
            <a:off x="1683720" y="2100426"/>
            <a:ext cx="3512970" cy="1392120"/>
            <a:chOff x="2244960" y="1657568"/>
            <a:chExt cx="4683960" cy="185616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Freihand 4">
                  <a:extLst>
                    <a:ext uri="{FF2B5EF4-FFF2-40B4-BE49-F238E27FC236}">
                      <a16:creationId xmlns:a16="http://schemas.microsoft.com/office/drawing/2014/main" id="{D18C4228-B06B-E64D-8CF9-5445CEC2A0FC}"/>
                    </a:ext>
                  </a:extLst>
                </p14:cNvPr>
                <p14:cNvContentPartPr/>
                <p14:nvPr/>
              </p14:nvContentPartPr>
              <p14:xfrm>
                <a:off x="2244960" y="1885448"/>
                <a:ext cx="3557160" cy="1275480"/>
              </p14:xfrm>
            </p:contentPart>
          </mc:Choice>
          <mc:Fallback xmlns="">
            <p:pic>
              <p:nvPicPr>
                <p:cNvPr id="5" name="Freihand 4">
                  <a:extLst>
                    <a:ext uri="{FF2B5EF4-FFF2-40B4-BE49-F238E27FC236}">
                      <a16:creationId xmlns:a16="http://schemas.microsoft.com/office/drawing/2014/main" id="{D18C4228-B06B-E64D-8CF9-5445CEC2A0FC}"/>
                    </a:ext>
                  </a:extLst>
                </p:cNvPr>
                <p:cNvPicPr/>
                <p:nvPr/>
              </p:nvPicPr>
              <p:blipFill>
                <a:blip r:embed="rId3"/>
                <a:stretch>
                  <a:fillRect/>
                </a:stretch>
              </p:blipFill>
              <p:spPr>
                <a:xfrm>
                  <a:off x="2226960" y="1777448"/>
                  <a:ext cx="3592800" cy="1491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Freihand 5">
                  <a:extLst>
                    <a:ext uri="{FF2B5EF4-FFF2-40B4-BE49-F238E27FC236}">
                      <a16:creationId xmlns:a16="http://schemas.microsoft.com/office/drawing/2014/main" id="{AF134D3A-D342-8B48-B900-55B963FE981D}"/>
                    </a:ext>
                  </a:extLst>
                </p14:cNvPr>
                <p14:cNvContentPartPr/>
                <p14:nvPr/>
              </p14:nvContentPartPr>
              <p14:xfrm>
                <a:off x="3389760" y="2485928"/>
                <a:ext cx="2724480" cy="1027800"/>
              </p14:xfrm>
            </p:contentPart>
          </mc:Choice>
          <mc:Fallback xmlns="">
            <p:pic>
              <p:nvPicPr>
                <p:cNvPr id="6" name="Freihand 5">
                  <a:extLst>
                    <a:ext uri="{FF2B5EF4-FFF2-40B4-BE49-F238E27FC236}">
                      <a16:creationId xmlns:a16="http://schemas.microsoft.com/office/drawing/2014/main" id="{AF134D3A-D342-8B48-B900-55B963FE981D}"/>
                    </a:ext>
                  </a:extLst>
                </p:cNvPr>
                <p:cNvPicPr/>
                <p:nvPr/>
              </p:nvPicPr>
              <p:blipFill>
                <a:blip r:embed="rId5"/>
                <a:stretch>
                  <a:fillRect/>
                </a:stretch>
              </p:blipFill>
              <p:spPr>
                <a:xfrm>
                  <a:off x="3371762" y="2377928"/>
                  <a:ext cx="2760115" cy="1243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8" name="Freihand 7">
                  <a:extLst>
                    <a:ext uri="{FF2B5EF4-FFF2-40B4-BE49-F238E27FC236}">
                      <a16:creationId xmlns:a16="http://schemas.microsoft.com/office/drawing/2014/main" id="{985BD367-6981-A24D-A718-132E52422533}"/>
                    </a:ext>
                  </a:extLst>
                </p14:cNvPr>
                <p14:cNvContentPartPr/>
                <p14:nvPr/>
              </p14:nvContentPartPr>
              <p14:xfrm>
                <a:off x="3760560" y="1657568"/>
                <a:ext cx="3168360" cy="1330920"/>
              </p14:xfrm>
            </p:contentPart>
          </mc:Choice>
          <mc:Fallback xmlns="">
            <p:pic>
              <p:nvPicPr>
                <p:cNvPr id="8" name="Freihand 7">
                  <a:extLst>
                    <a:ext uri="{FF2B5EF4-FFF2-40B4-BE49-F238E27FC236}">
                      <a16:creationId xmlns:a16="http://schemas.microsoft.com/office/drawing/2014/main" id="{985BD367-6981-A24D-A718-132E52422533}"/>
                    </a:ext>
                  </a:extLst>
                </p:cNvPr>
                <p:cNvPicPr/>
                <p:nvPr/>
              </p:nvPicPr>
              <p:blipFill>
                <a:blip r:embed="rId7"/>
                <a:stretch>
                  <a:fillRect/>
                </a:stretch>
              </p:blipFill>
              <p:spPr>
                <a:xfrm>
                  <a:off x="3742560" y="1549568"/>
                  <a:ext cx="3204000" cy="15465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0" name="Freihand 9">
                <a:extLst>
                  <a:ext uri="{FF2B5EF4-FFF2-40B4-BE49-F238E27FC236}">
                    <a16:creationId xmlns:a16="http://schemas.microsoft.com/office/drawing/2014/main" id="{A87BE8C3-4578-BF4A-AB51-F007918A683F}"/>
                  </a:ext>
                </a:extLst>
              </p14:cNvPr>
              <p14:cNvContentPartPr/>
              <p14:nvPr/>
            </p14:nvContentPartPr>
            <p14:xfrm>
              <a:off x="1710180" y="1666806"/>
              <a:ext cx="270" cy="270"/>
            </p14:xfrm>
          </p:contentPart>
        </mc:Choice>
        <mc:Fallback xmlns="">
          <p:pic>
            <p:nvPicPr>
              <p:cNvPr id="10" name="Freihand 9">
                <a:extLst>
                  <a:ext uri="{FF2B5EF4-FFF2-40B4-BE49-F238E27FC236}">
                    <a16:creationId xmlns:a16="http://schemas.microsoft.com/office/drawing/2014/main" id="{A87BE8C3-4578-BF4A-AB51-F007918A683F}"/>
                  </a:ext>
                </a:extLst>
              </p:cNvPr>
              <p:cNvPicPr/>
              <p:nvPr/>
            </p:nvPicPr>
            <p:blipFill>
              <a:blip r:embed="rId9"/>
              <a:stretch>
                <a:fillRect/>
              </a:stretch>
            </p:blipFill>
            <p:spPr>
              <a:xfrm>
                <a:off x="1696680" y="1585806"/>
                <a:ext cx="27000" cy="162000"/>
              </a:xfrm>
              <a:prstGeom prst="rect">
                <a:avLst/>
              </a:prstGeom>
            </p:spPr>
          </p:pic>
        </mc:Fallback>
      </mc:AlternateContent>
    </p:spTree>
    <p:extLst>
      <p:ext uri="{BB962C8B-B14F-4D97-AF65-F5344CB8AC3E}">
        <p14:creationId xmlns:p14="http://schemas.microsoft.com/office/powerpoint/2010/main" val="760884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b="1" dirty="0"/>
              <a:t>Was ist eine Zeichnung?</a:t>
            </a:r>
            <a:endParaRPr lang="de-DE" sz="2800" dirty="0"/>
          </a:p>
        </p:txBody>
      </p:sp>
      <p:sp>
        <p:nvSpPr>
          <p:cNvPr id="3" name="Inhaltsplatzhalter 2"/>
          <p:cNvSpPr>
            <a:spLocks noGrp="1"/>
          </p:cNvSpPr>
          <p:nvPr>
            <p:ph idx="1"/>
          </p:nvPr>
        </p:nvSpPr>
        <p:spPr/>
        <p:txBody>
          <a:bodyPr>
            <a:normAutofit/>
          </a:bodyPr>
          <a:lstStyle/>
          <a:p>
            <a:pPr>
              <a:lnSpc>
                <a:spcPct val="110000"/>
              </a:lnSpc>
              <a:buNone/>
            </a:pPr>
            <a:r>
              <a:rPr lang="de-DE" sz="1400" dirty="0"/>
              <a:t>Ist das eine Zeichnung? </a:t>
            </a:r>
          </a:p>
          <a:p>
            <a:pPr>
              <a:lnSpc>
                <a:spcPct val="110000"/>
              </a:lnSpc>
              <a:buNone/>
            </a:pPr>
            <a:endParaRPr lang="de-DE" sz="1050" dirty="0"/>
          </a:p>
          <a:p>
            <a:pPr>
              <a:lnSpc>
                <a:spcPct val="110000"/>
              </a:lnSpc>
              <a:buNone/>
            </a:pPr>
            <a:endParaRPr lang="de-DE" sz="1050" dirty="0"/>
          </a:p>
          <a:p>
            <a:pPr>
              <a:lnSpc>
                <a:spcPct val="110000"/>
              </a:lnSpc>
              <a:buNone/>
            </a:pPr>
            <a:endParaRPr lang="de-DE" sz="1050" dirty="0"/>
          </a:p>
          <a:p>
            <a:pPr>
              <a:lnSpc>
                <a:spcPct val="110000"/>
              </a:lnSpc>
              <a:buNone/>
            </a:pPr>
            <a:endParaRPr lang="de-DE" sz="1050" dirty="0"/>
          </a:p>
          <a:p>
            <a:pPr>
              <a:lnSpc>
                <a:spcPct val="110000"/>
              </a:lnSpc>
              <a:buNone/>
            </a:pPr>
            <a:endParaRPr lang="de-DE" sz="1050" dirty="0"/>
          </a:p>
          <a:p>
            <a:pPr>
              <a:lnSpc>
                <a:spcPct val="110000"/>
              </a:lnSpc>
              <a:buNone/>
            </a:pPr>
            <a:r>
              <a:rPr lang="de-DE" sz="1400" dirty="0"/>
              <a:t>„Was Zeichnen bedeutet, scheint jedem ganz klar. Zeichnen heißt, Striche auf einer Fläche anbringen. Allerdings </a:t>
            </a:r>
            <a:r>
              <a:rPr lang="de-DE" sz="1400" dirty="0" err="1"/>
              <a:t>muß</a:t>
            </a:r>
            <a:r>
              <a:rPr lang="de-DE" sz="1400" dirty="0"/>
              <a:t> man sogleich einschränken, </a:t>
            </a:r>
            <a:r>
              <a:rPr lang="de-DE" sz="1400" dirty="0" err="1"/>
              <a:t>daß</a:t>
            </a:r>
            <a:r>
              <a:rPr lang="de-DE" sz="1400" dirty="0"/>
              <a:t> nicht jeder Strich schlechthin schon als Zeichnung anzusprechen ist. Die Striche müssen nämlich als lineare Gebilde begriffen werden können, Linien also, die befähigt sind, Bildmitteilungen auszusagen, kurzum: Ausdruck zu tragen.“ </a:t>
            </a:r>
          </a:p>
          <a:p>
            <a:pPr>
              <a:lnSpc>
                <a:spcPct val="110000"/>
              </a:lnSpc>
              <a:buNone/>
            </a:pPr>
            <a:r>
              <a:rPr lang="de-DE" sz="1200" dirty="0"/>
              <a:t>Walter </a:t>
            </a:r>
            <a:r>
              <a:rPr lang="de-DE" sz="1200" dirty="0" err="1"/>
              <a:t>Koschatzky</a:t>
            </a:r>
            <a:r>
              <a:rPr lang="de-DE" sz="1200" dirty="0"/>
              <a:t>, </a:t>
            </a:r>
            <a:r>
              <a:rPr lang="de-DE" sz="1200" i="1" dirty="0"/>
              <a:t>Die Kunst der Zeichnung</a:t>
            </a:r>
            <a:r>
              <a:rPr lang="de-DE" sz="1200" dirty="0"/>
              <a:t>, München 1999, S. 10.</a:t>
            </a:r>
          </a:p>
        </p:txBody>
      </p:sp>
      <p:grpSp>
        <p:nvGrpSpPr>
          <p:cNvPr id="9" name="Gruppieren 8">
            <a:extLst>
              <a:ext uri="{FF2B5EF4-FFF2-40B4-BE49-F238E27FC236}">
                <a16:creationId xmlns:a16="http://schemas.microsoft.com/office/drawing/2014/main" id="{3341B7FE-8FA9-4248-98C4-C2B5BCB08338}"/>
              </a:ext>
            </a:extLst>
          </p:cNvPr>
          <p:cNvGrpSpPr/>
          <p:nvPr/>
        </p:nvGrpSpPr>
        <p:grpSpPr>
          <a:xfrm>
            <a:off x="1683720" y="2100426"/>
            <a:ext cx="3512970" cy="1392120"/>
            <a:chOff x="2244960" y="1657568"/>
            <a:chExt cx="4683960" cy="185616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Freihand 4">
                  <a:extLst>
                    <a:ext uri="{FF2B5EF4-FFF2-40B4-BE49-F238E27FC236}">
                      <a16:creationId xmlns:a16="http://schemas.microsoft.com/office/drawing/2014/main" id="{D18C4228-B06B-E64D-8CF9-5445CEC2A0FC}"/>
                    </a:ext>
                  </a:extLst>
                </p14:cNvPr>
                <p14:cNvContentPartPr/>
                <p14:nvPr/>
              </p14:nvContentPartPr>
              <p14:xfrm>
                <a:off x="2244960" y="1885448"/>
                <a:ext cx="3557160" cy="1275480"/>
              </p14:xfrm>
            </p:contentPart>
          </mc:Choice>
          <mc:Fallback xmlns="">
            <p:pic>
              <p:nvPicPr>
                <p:cNvPr id="5" name="Freihand 4">
                  <a:extLst>
                    <a:ext uri="{FF2B5EF4-FFF2-40B4-BE49-F238E27FC236}">
                      <a16:creationId xmlns:a16="http://schemas.microsoft.com/office/drawing/2014/main" id="{D18C4228-B06B-E64D-8CF9-5445CEC2A0FC}"/>
                    </a:ext>
                  </a:extLst>
                </p:cNvPr>
                <p:cNvPicPr/>
                <p:nvPr/>
              </p:nvPicPr>
              <p:blipFill>
                <a:blip r:embed="rId3"/>
                <a:stretch>
                  <a:fillRect/>
                </a:stretch>
              </p:blipFill>
              <p:spPr>
                <a:xfrm>
                  <a:off x="2220961" y="1741489"/>
                  <a:ext cx="3604678" cy="156291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Freihand 5">
                  <a:extLst>
                    <a:ext uri="{FF2B5EF4-FFF2-40B4-BE49-F238E27FC236}">
                      <a16:creationId xmlns:a16="http://schemas.microsoft.com/office/drawing/2014/main" id="{AF134D3A-D342-8B48-B900-55B963FE981D}"/>
                    </a:ext>
                  </a:extLst>
                </p14:cNvPr>
                <p14:cNvContentPartPr/>
                <p14:nvPr/>
              </p14:nvContentPartPr>
              <p14:xfrm>
                <a:off x="3389760" y="2485928"/>
                <a:ext cx="2724480" cy="1027800"/>
              </p14:xfrm>
            </p:contentPart>
          </mc:Choice>
          <mc:Fallback xmlns="">
            <p:pic>
              <p:nvPicPr>
                <p:cNvPr id="6" name="Freihand 5">
                  <a:extLst>
                    <a:ext uri="{FF2B5EF4-FFF2-40B4-BE49-F238E27FC236}">
                      <a16:creationId xmlns:a16="http://schemas.microsoft.com/office/drawing/2014/main" id="{AF134D3A-D342-8B48-B900-55B963FE981D}"/>
                    </a:ext>
                  </a:extLst>
                </p:cNvPr>
                <p:cNvPicPr/>
                <p:nvPr/>
              </p:nvPicPr>
              <p:blipFill>
                <a:blip r:embed="rId5"/>
                <a:stretch>
                  <a:fillRect/>
                </a:stretch>
              </p:blipFill>
              <p:spPr>
                <a:xfrm>
                  <a:off x="3365764" y="2341978"/>
                  <a:ext cx="2771992" cy="131521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8" name="Freihand 7">
                  <a:extLst>
                    <a:ext uri="{FF2B5EF4-FFF2-40B4-BE49-F238E27FC236}">
                      <a16:creationId xmlns:a16="http://schemas.microsoft.com/office/drawing/2014/main" id="{985BD367-6981-A24D-A718-132E52422533}"/>
                    </a:ext>
                  </a:extLst>
                </p14:cNvPr>
                <p14:cNvContentPartPr/>
                <p14:nvPr/>
              </p14:nvContentPartPr>
              <p14:xfrm>
                <a:off x="3760560" y="1657568"/>
                <a:ext cx="3168360" cy="1330920"/>
              </p14:xfrm>
            </p:contentPart>
          </mc:Choice>
          <mc:Fallback xmlns="">
            <p:pic>
              <p:nvPicPr>
                <p:cNvPr id="8" name="Freihand 7">
                  <a:extLst>
                    <a:ext uri="{FF2B5EF4-FFF2-40B4-BE49-F238E27FC236}">
                      <a16:creationId xmlns:a16="http://schemas.microsoft.com/office/drawing/2014/main" id="{985BD367-6981-A24D-A718-132E52422533}"/>
                    </a:ext>
                  </a:extLst>
                </p:cNvPr>
                <p:cNvPicPr/>
                <p:nvPr/>
              </p:nvPicPr>
              <p:blipFill>
                <a:blip r:embed="rId7"/>
                <a:stretch>
                  <a:fillRect/>
                </a:stretch>
              </p:blipFill>
              <p:spPr>
                <a:xfrm>
                  <a:off x="3736561" y="1513581"/>
                  <a:ext cx="3215878" cy="1618414"/>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0" name="Freihand 9">
                <a:extLst>
                  <a:ext uri="{FF2B5EF4-FFF2-40B4-BE49-F238E27FC236}">
                    <a16:creationId xmlns:a16="http://schemas.microsoft.com/office/drawing/2014/main" id="{A87BE8C3-4578-BF4A-AB51-F007918A683F}"/>
                  </a:ext>
                </a:extLst>
              </p14:cNvPr>
              <p14:cNvContentPartPr/>
              <p14:nvPr/>
            </p14:nvContentPartPr>
            <p14:xfrm>
              <a:off x="1710180" y="1666806"/>
              <a:ext cx="270" cy="270"/>
            </p14:xfrm>
          </p:contentPart>
        </mc:Choice>
        <mc:Fallback xmlns="">
          <p:pic>
            <p:nvPicPr>
              <p:cNvPr id="10" name="Freihand 9">
                <a:extLst>
                  <a:ext uri="{FF2B5EF4-FFF2-40B4-BE49-F238E27FC236}">
                    <a16:creationId xmlns:a16="http://schemas.microsoft.com/office/drawing/2014/main" id="{A87BE8C3-4578-BF4A-AB51-F007918A683F}"/>
                  </a:ext>
                </a:extLst>
              </p:cNvPr>
              <p:cNvPicPr/>
              <p:nvPr/>
            </p:nvPicPr>
            <p:blipFill>
              <a:blip r:embed="rId9"/>
              <a:stretch>
                <a:fillRect/>
              </a:stretch>
            </p:blipFill>
            <p:spPr>
              <a:xfrm>
                <a:off x="1696680" y="1585806"/>
                <a:ext cx="27000" cy="162000"/>
              </a:xfrm>
              <a:prstGeom prst="rect">
                <a:avLst/>
              </a:prstGeom>
            </p:spPr>
          </p:pic>
        </mc:Fallback>
      </mc:AlternateContent>
    </p:spTree>
    <p:extLst>
      <p:ext uri="{BB962C8B-B14F-4D97-AF65-F5344CB8AC3E}">
        <p14:creationId xmlns:p14="http://schemas.microsoft.com/office/powerpoint/2010/main" val="3237426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5154" y="532164"/>
            <a:ext cx="8261646" cy="1226244"/>
          </a:xfrm>
        </p:spPr>
        <p:txBody>
          <a:bodyPr>
            <a:noAutofit/>
          </a:bodyPr>
          <a:lstStyle/>
          <a:p>
            <a:r>
              <a:rPr lang="de-DE" sz="2400" b="1" dirty="0"/>
              <a:t>Überblick über die Module, </a:t>
            </a:r>
            <a:r>
              <a:rPr lang="de-DE" sz="2400" b="1" dirty="0">
                <a:solidFill>
                  <a:srgbClr val="FF0000"/>
                </a:solidFill>
              </a:rPr>
              <a:t>Schiene 1, Ludwig</a:t>
            </a:r>
            <a:br>
              <a:rPr lang="de-DE" sz="2400" b="1" dirty="0">
                <a:solidFill>
                  <a:srgbClr val="FF0000"/>
                </a:solidFill>
              </a:rPr>
            </a:br>
            <a:r>
              <a:rPr lang="de-DE" sz="2400" b="1" dirty="0"/>
              <a:t>Halbjahresthema: </a:t>
            </a:r>
            <a:r>
              <a:rPr lang="de-DE" sz="2400" dirty="0"/>
              <a:t>“Zeichnen“</a:t>
            </a:r>
            <a:r>
              <a:rPr lang="de-DE" sz="2400" b="1" dirty="0"/>
              <a:t> </a:t>
            </a:r>
          </a:p>
        </p:txBody>
      </p:sp>
      <p:graphicFrame>
        <p:nvGraphicFramePr>
          <p:cNvPr id="9" name="Tabelle 8"/>
          <p:cNvGraphicFramePr>
            <a:graphicFrameLocks noGrp="1"/>
          </p:cNvGraphicFramePr>
          <p:nvPr>
            <p:extLst>
              <p:ext uri="{D42A27DB-BD31-4B8C-83A1-F6EECF244321}">
                <p14:modId xmlns:p14="http://schemas.microsoft.com/office/powerpoint/2010/main" val="860083127"/>
              </p:ext>
            </p:extLst>
          </p:nvPr>
        </p:nvGraphicFramePr>
        <p:xfrm>
          <a:off x="524764" y="1824126"/>
          <a:ext cx="8308970" cy="3767940"/>
        </p:xfrm>
        <a:graphic>
          <a:graphicData uri="http://schemas.openxmlformats.org/drawingml/2006/table">
            <a:tbl>
              <a:tblPr firstRow="1" bandRow="1">
                <a:tableStyleId>{5940675A-B579-460E-94D1-54222C63F5DA}</a:tableStyleId>
              </a:tblPr>
              <a:tblGrid>
                <a:gridCol w="854035">
                  <a:extLst>
                    <a:ext uri="{9D8B030D-6E8A-4147-A177-3AD203B41FA5}">
                      <a16:colId xmlns:a16="http://schemas.microsoft.com/office/drawing/2014/main" val="20000"/>
                    </a:ext>
                  </a:extLst>
                </a:gridCol>
                <a:gridCol w="1583089">
                  <a:extLst>
                    <a:ext uri="{9D8B030D-6E8A-4147-A177-3AD203B41FA5}">
                      <a16:colId xmlns:a16="http://schemas.microsoft.com/office/drawing/2014/main" val="20001"/>
                    </a:ext>
                  </a:extLst>
                </a:gridCol>
                <a:gridCol w="3051899">
                  <a:extLst>
                    <a:ext uri="{9D8B030D-6E8A-4147-A177-3AD203B41FA5}">
                      <a16:colId xmlns:a16="http://schemas.microsoft.com/office/drawing/2014/main" val="20002"/>
                    </a:ext>
                  </a:extLst>
                </a:gridCol>
                <a:gridCol w="2819947">
                  <a:extLst>
                    <a:ext uri="{9D8B030D-6E8A-4147-A177-3AD203B41FA5}">
                      <a16:colId xmlns:a16="http://schemas.microsoft.com/office/drawing/2014/main" val="20003"/>
                    </a:ext>
                  </a:extLst>
                </a:gridCol>
              </a:tblGrid>
              <a:tr h="634941">
                <a:tc>
                  <a:txBody>
                    <a:bodyPr/>
                    <a:lstStyle/>
                    <a:p>
                      <a:pPr>
                        <a:spcAft>
                          <a:spcPts val="0"/>
                        </a:spcAft>
                      </a:pPr>
                      <a:r>
                        <a:rPr lang="de-DE" sz="1600" b="1" kern="1200" dirty="0">
                          <a:effectLst/>
                          <a:latin typeface="Arial"/>
                          <a:cs typeface="Arial"/>
                        </a:rPr>
                        <a:t> </a:t>
                      </a:r>
                      <a:endParaRPr lang="de-DE" sz="1600" b="1" dirty="0">
                        <a:effectLst/>
                        <a:latin typeface="Arial"/>
                        <a:ea typeface="Times New Roman"/>
                        <a:cs typeface="Arial"/>
                      </a:endParaRPr>
                    </a:p>
                  </a:txBody>
                  <a:tcPr marL="68580" marR="68580" marT="0" marB="0"/>
                </a:tc>
                <a:tc>
                  <a:txBody>
                    <a:bodyPr/>
                    <a:lstStyle/>
                    <a:p>
                      <a:pPr>
                        <a:spcAft>
                          <a:spcPts val="0"/>
                        </a:spcAft>
                      </a:pPr>
                      <a:r>
                        <a:rPr lang="de-DE" sz="1600" b="1" kern="1200" dirty="0">
                          <a:effectLst/>
                          <a:latin typeface="Arial"/>
                          <a:cs typeface="Arial"/>
                        </a:rPr>
                        <a:t>Termin, Uhrzeit</a:t>
                      </a:r>
                      <a:endParaRPr lang="de-DE" sz="1600" b="1" dirty="0">
                        <a:effectLst/>
                        <a:latin typeface="Arial"/>
                        <a:ea typeface="Times New Roman"/>
                        <a:cs typeface="Arial"/>
                      </a:endParaRPr>
                    </a:p>
                  </a:txBody>
                  <a:tcPr marL="68580" marR="68580" marT="0" marB="0"/>
                </a:tc>
                <a:tc>
                  <a:txBody>
                    <a:bodyPr/>
                    <a:lstStyle/>
                    <a:p>
                      <a:pPr>
                        <a:spcAft>
                          <a:spcPts val="0"/>
                        </a:spcAft>
                      </a:pPr>
                      <a:r>
                        <a:rPr lang="de-DE" sz="1600" b="1" kern="1200" dirty="0">
                          <a:effectLst/>
                          <a:latin typeface="Arial"/>
                          <a:cs typeface="Arial"/>
                        </a:rPr>
                        <a:t>Thema</a:t>
                      </a:r>
                      <a:endParaRPr lang="de-DE" sz="1600" b="1" dirty="0">
                        <a:effectLst/>
                        <a:latin typeface="Arial"/>
                        <a:ea typeface="Times New Roman"/>
                        <a:cs typeface="Arial"/>
                      </a:endParaRPr>
                    </a:p>
                  </a:txBody>
                  <a:tcPr marL="68580" marR="68580" marT="0" marB="0"/>
                </a:tc>
                <a:tc>
                  <a:txBody>
                    <a:bodyPr/>
                    <a:lstStyle/>
                    <a:p>
                      <a:pPr>
                        <a:spcAft>
                          <a:spcPts val="0"/>
                        </a:spcAft>
                      </a:pPr>
                      <a:r>
                        <a:rPr lang="de-DE" sz="1600" b="1" kern="1200" dirty="0">
                          <a:effectLst/>
                          <a:latin typeface="Arial"/>
                          <a:cs typeface="Arial"/>
                        </a:rPr>
                        <a:t>Ort</a:t>
                      </a:r>
                      <a:endParaRPr lang="de-DE" sz="1600" b="1" dirty="0">
                        <a:effectLst/>
                        <a:latin typeface="Arial"/>
                        <a:ea typeface="Times New Roman"/>
                        <a:cs typeface="Arial"/>
                      </a:endParaRPr>
                    </a:p>
                  </a:txBody>
                  <a:tcPr marL="68580" marR="68580" marT="0" marB="0"/>
                </a:tc>
                <a:extLst>
                  <a:ext uri="{0D108BD9-81ED-4DB2-BD59-A6C34878D82A}">
                    <a16:rowId xmlns:a16="http://schemas.microsoft.com/office/drawing/2014/main" val="10000"/>
                  </a:ext>
                </a:extLst>
              </a:tr>
              <a:tr h="633757">
                <a:tc>
                  <a:txBody>
                    <a:bodyPr/>
                    <a:lstStyle/>
                    <a:p>
                      <a:pPr>
                        <a:spcAft>
                          <a:spcPts val="0"/>
                        </a:spcAft>
                      </a:pPr>
                      <a:r>
                        <a:rPr lang="de-DE" sz="1600" kern="1200" dirty="0">
                          <a:effectLst/>
                          <a:latin typeface="Arial"/>
                          <a:ea typeface="+mn-ea"/>
                          <a:cs typeface="Arial"/>
                        </a:rPr>
                        <a:t>1</a:t>
                      </a:r>
                      <a:endParaRPr lang="de-DE" sz="1600" dirty="0">
                        <a:effectLst/>
                        <a:latin typeface="Arial"/>
                        <a:ea typeface="Times New Roman"/>
                        <a:cs typeface="Arial"/>
                      </a:endParaRPr>
                    </a:p>
                  </a:txBody>
                  <a:tcPr marL="68580" marR="68580" marT="0" marB="0">
                    <a:solidFill>
                      <a:srgbClr val="CCE9F2"/>
                    </a:solidFill>
                  </a:tcPr>
                </a:tc>
                <a:tc>
                  <a:txBody>
                    <a:bodyPr/>
                    <a:lstStyle/>
                    <a:p>
                      <a:pPr>
                        <a:spcAft>
                          <a:spcPts val="0"/>
                        </a:spcAft>
                      </a:pPr>
                      <a:r>
                        <a:rPr lang="de-DE" sz="1600" dirty="0">
                          <a:latin typeface="Arial"/>
                          <a:ea typeface="Arial Unicode MS"/>
                          <a:cs typeface="Arial"/>
                        </a:rPr>
                        <a:t>05.03.2025</a:t>
                      </a:r>
                      <a:endParaRPr lang="de-DE" sz="1600" dirty="0">
                        <a:latin typeface="Arial"/>
                        <a:ea typeface="Cambria"/>
                        <a:cs typeface="Arial"/>
                      </a:endParaRPr>
                    </a:p>
                  </a:txBody>
                  <a:tcPr marL="68580" marR="68580" marT="10160" marB="0">
                    <a:solidFill>
                      <a:srgbClr val="CCE9F2"/>
                    </a:solidFill>
                  </a:tcPr>
                </a:tc>
                <a:tc>
                  <a:txBody>
                    <a:bodyPr/>
                    <a:lstStyle/>
                    <a:p>
                      <a:pPr>
                        <a:spcAft>
                          <a:spcPts val="0"/>
                        </a:spcAft>
                      </a:pPr>
                      <a:r>
                        <a:rPr lang="de-DE" sz="1600" b="1" kern="1200" dirty="0">
                          <a:effectLst/>
                          <a:latin typeface="Arial" panose="020B0604020202020204" pitchFamily="34" charset="0"/>
                          <a:cs typeface="Arial" panose="020B0604020202020204" pitchFamily="34" charset="0"/>
                        </a:rPr>
                        <a:t>Zeichnen</a:t>
                      </a:r>
                    </a:p>
                  </a:txBody>
                  <a:tcPr marL="68580" marR="68580" marT="0" marB="0">
                    <a:solidFill>
                      <a:srgbClr val="CCE9F2"/>
                    </a:solidFill>
                  </a:tcPr>
                </a:tc>
                <a:tc>
                  <a:txBody>
                    <a:bodyPr/>
                    <a:lstStyle/>
                    <a:p>
                      <a:pPr marL="72000" marR="0" lvl="0" indent="0" algn="l" defTabSz="914400" rtl="0" eaLnBrk="1" fontAlgn="auto" latinLnBrk="0" hangingPunct="1">
                        <a:lnSpc>
                          <a:spcPct val="100000"/>
                        </a:lnSpc>
                        <a:spcBef>
                          <a:spcPts val="0"/>
                        </a:spcBef>
                        <a:spcAft>
                          <a:spcPts val="0"/>
                        </a:spcAft>
                        <a:buClrTx/>
                        <a:buSzTx/>
                        <a:buFontTx/>
                        <a:buNone/>
                        <a:tabLst/>
                        <a:defRPr/>
                      </a:pPr>
                      <a:r>
                        <a:rPr lang="de-DE" sz="1600" dirty="0">
                          <a:solidFill>
                            <a:srgbClr val="FF0000"/>
                          </a:solidFill>
                          <a:latin typeface="Arial" panose="020B0604020202020204" pitchFamily="34" charset="0"/>
                          <a:cs typeface="Arial" panose="020B0604020202020204" pitchFamily="34" charset="0"/>
                        </a:rPr>
                        <a:t>Antje Sörensen, </a:t>
                      </a:r>
                      <a:r>
                        <a:rPr lang="de-DE" sz="1600" dirty="0" err="1">
                          <a:solidFill>
                            <a:srgbClr val="FF0000"/>
                          </a:solidFill>
                          <a:latin typeface="Arial" panose="020B0604020202020204" pitchFamily="34" charset="0"/>
                          <a:cs typeface="Arial" panose="020B0604020202020204" pitchFamily="34" charset="0"/>
                        </a:rPr>
                        <a:t>Lornsenschule</a:t>
                      </a:r>
                      <a:r>
                        <a:rPr lang="de-DE" sz="1600" dirty="0">
                          <a:solidFill>
                            <a:srgbClr val="FF0000"/>
                          </a:solidFill>
                          <a:latin typeface="Arial" panose="020B0604020202020204" pitchFamily="34" charset="0"/>
                          <a:cs typeface="Arial" panose="020B0604020202020204" pitchFamily="34" charset="0"/>
                        </a:rPr>
                        <a:t> Schleswig</a:t>
                      </a:r>
                    </a:p>
                  </a:txBody>
                  <a:tcPr marL="0" marR="0" marT="0" marB="0">
                    <a:solidFill>
                      <a:srgbClr val="CCE9F2"/>
                    </a:solidFill>
                  </a:tcPr>
                </a:tc>
                <a:extLst>
                  <a:ext uri="{0D108BD9-81ED-4DB2-BD59-A6C34878D82A}">
                    <a16:rowId xmlns:a16="http://schemas.microsoft.com/office/drawing/2014/main" val="10001"/>
                  </a:ext>
                </a:extLst>
              </a:tr>
              <a:tr h="634941">
                <a:tc>
                  <a:txBody>
                    <a:bodyPr/>
                    <a:lstStyle/>
                    <a:p>
                      <a:pPr>
                        <a:spcAft>
                          <a:spcPts val="0"/>
                        </a:spcAft>
                      </a:pPr>
                      <a:r>
                        <a:rPr lang="de-DE" sz="1600" kern="1200" dirty="0">
                          <a:effectLst/>
                          <a:latin typeface="Arial"/>
                          <a:ea typeface="+mn-ea"/>
                          <a:cs typeface="Arial"/>
                        </a:rPr>
                        <a:t>2</a:t>
                      </a:r>
                      <a:endParaRPr lang="de-DE" sz="1600" dirty="0">
                        <a:effectLst/>
                        <a:latin typeface="Arial"/>
                        <a:ea typeface="Times New Roman"/>
                        <a:cs typeface="Arial"/>
                      </a:endParaRPr>
                    </a:p>
                  </a:txBody>
                  <a:tcPr marL="68580" marR="68580" marT="0" marB="0">
                    <a:solidFill>
                      <a:srgbClr val="CDE9F3"/>
                    </a:solidFill>
                  </a:tcPr>
                </a:tc>
                <a:tc>
                  <a:txBody>
                    <a:bodyPr/>
                    <a:lstStyle/>
                    <a:p>
                      <a:pPr>
                        <a:spcAft>
                          <a:spcPts val="0"/>
                        </a:spcAft>
                      </a:pPr>
                      <a:r>
                        <a:rPr lang="de-DE" sz="1600" dirty="0">
                          <a:latin typeface="Arial"/>
                          <a:ea typeface="Arial Unicode MS"/>
                          <a:cs typeface="Arial"/>
                        </a:rPr>
                        <a:t>02.04.2025</a:t>
                      </a:r>
                      <a:endParaRPr lang="de-DE" sz="1600" dirty="0">
                        <a:latin typeface="Arial"/>
                        <a:ea typeface="Cambria"/>
                        <a:cs typeface="Arial"/>
                      </a:endParaRPr>
                    </a:p>
                  </a:txBody>
                  <a:tcPr marL="68580" marR="68580" marT="10160" marB="0">
                    <a:solidFill>
                      <a:srgbClr val="CDE9F3"/>
                    </a:solidFill>
                  </a:tcPr>
                </a:tc>
                <a:tc>
                  <a:txBody>
                    <a:bodyPr/>
                    <a:lstStyle/>
                    <a:p>
                      <a:pPr>
                        <a:spcBef>
                          <a:spcPts val="10"/>
                        </a:spcBef>
                        <a:spcAft>
                          <a:spcPts val="10"/>
                        </a:spcAft>
                      </a:pPr>
                      <a:r>
                        <a:rPr lang="de-DE" sz="1600" b="1">
                          <a:latin typeface="Arial" panose="020B0604020202020204" pitchFamily="34" charset="0"/>
                          <a:ea typeface="Cambria"/>
                          <a:cs typeface="Arial" panose="020B0604020202020204" pitchFamily="34" charset="0"/>
                        </a:rPr>
                        <a:t>Kinderzeichnung </a:t>
                      </a:r>
                    </a:p>
                  </a:txBody>
                  <a:tcPr marL="68580" marR="68580" marT="10160" marB="0">
                    <a:solidFill>
                      <a:srgbClr val="CDE9F3"/>
                    </a:solidFill>
                  </a:tcPr>
                </a:tc>
                <a:tc>
                  <a:txBody>
                    <a:bodyPr/>
                    <a:lstStyle/>
                    <a:p>
                      <a:pPr marL="72000" marR="0" lvl="0" indent="0" algn="l" defTabSz="914400" rtl="0" eaLnBrk="1" fontAlgn="auto" latinLnBrk="0" hangingPunct="1">
                        <a:lnSpc>
                          <a:spcPct val="100000"/>
                        </a:lnSpc>
                        <a:spcBef>
                          <a:spcPts val="0"/>
                        </a:spcBef>
                        <a:spcAft>
                          <a:spcPts val="0"/>
                        </a:spcAft>
                        <a:buClrTx/>
                        <a:buSzTx/>
                        <a:buFontTx/>
                        <a:buNone/>
                        <a:tabLst/>
                        <a:defRPr/>
                      </a:pPr>
                      <a:endParaRPr lang="de-DE" sz="1600" b="1" dirty="0">
                        <a:solidFill>
                          <a:srgbClr val="FF0000"/>
                        </a:solidFill>
                        <a:latin typeface="Arial" panose="020B0604020202020204" pitchFamily="34" charset="0"/>
                        <a:cs typeface="Arial" panose="020B0604020202020204" pitchFamily="34" charset="0"/>
                      </a:endParaRPr>
                    </a:p>
                  </a:txBody>
                  <a:tcPr marL="0" marR="0" marT="0" marB="0">
                    <a:solidFill>
                      <a:srgbClr val="CDE9F3"/>
                    </a:solidFill>
                  </a:tcPr>
                </a:tc>
                <a:extLst>
                  <a:ext uri="{0D108BD9-81ED-4DB2-BD59-A6C34878D82A}">
                    <a16:rowId xmlns:a16="http://schemas.microsoft.com/office/drawing/2014/main" val="10002"/>
                  </a:ext>
                </a:extLst>
              </a:tr>
              <a:tr h="634941">
                <a:tc>
                  <a:txBody>
                    <a:bodyPr/>
                    <a:lstStyle/>
                    <a:p>
                      <a:pPr>
                        <a:spcAft>
                          <a:spcPts val="0"/>
                        </a:spcAft>
                      </a:pPr>
                      <a:r>
                        <a:rPr lang="de-DE" sz="1600" kern="1200" dirty="0">
                          <a:effectLst/>
                          <a:latin typeface="Arial"/>
                          <a:ea typeface="+mn-ea"/>
                          <a:cs typeface="Arial"/>
                        </a:rPr>
                        <a:t>3</a:t>
                      </a:r>
                      <a:endParaRPr lang="de-DE" sz="1600" dirty="0">
                        <a:effectLst/>
                        <a:latin typeface="Arial"/>
                        <a:ea typeface="Times New Roman"/>
                        <a:cs typeface="Arial"/>
                      </a:endParaRPr>
                    </a:p>
                  </a:txBody>
                  <a:tcPr marL="68580" marR="68580" marT="0" marB="0">
                    <a:solidFill>
                      <a:srgbClr val="CCE9F2"/>
                    </a:solidFill>
                  </a:tcPr>
                </a:tc>
                <a:tc>
                  <a:txBody>
                    <a:bodyPr/>
                    <a:lstStyle/>
                    <a:p>
                      <a:pPr>
                        <a:spcAft>
                          <a:spcPts val="0"/>
                        </a:spcAft>
                      </a:pPr>
                      <a:r>
                        <a:rPr lang="de-DE" sz="1600" dirty="0">
                          <a:latin typeface="Arial"/>
                          <a:ea typeface="Arial Unicode MS"/>
                          <a:cs typeface="Arial"/>
                        </a:rPr>
                        <a:t>14.05.2025</a:t>
                      </a:r>
                      <a:endParaRPr lang="de-DE" sz="1600" dirty="0">
                        <a:latin typeface="Arial"/>
                        <a:ea typeface="Cambria"/>
                        <a:cs typeface="Arial"/>
                      </a:endParaRPr>
                    </a:p>
                  </a:txBody>
                  <a:tcPr marL="68580" marR="68580" marT="10160" marB="0">
                    <a:solidFill>
                      <a:srgbClr val="CCE9F2"/>
                    </a:solidFill>
                  </a:tcPr>
                </a:tc>
                <a:tc>
                  <a:txBody>
                    <a:bodyPr/>
                    <a:lstStyle/>
                    <a:p>
                      <a:pPr>
                        <a:spcBef>
                          <a:spcPts val="10"/>
                        </a:spcBef>
                        <a:spcAft>
                          <a:spcPts val="10"/>
                        </a:spcAft>
                      </a:pPr>
                      <a:r>
                        <a:rPr lang="de-DE" sz="1600" b="1" dirty="0">
                          <a:latin typeface="Arial" panose="020B0604020202020204" pitchFamily="34" charset="0"/>
                          <a:ea typeface="Cambria"/>
                          <a:cs typeface="Arial" panose="020B0604020202020204" pitchFamily="34" charset="0"/>
                        </a:rPr>
                        <a:t>Zeichnen</a:t>
                      </a:r>
                    </a:p>
                  </a:txBody>
                  <a:tcPr marL="68580" marR="68580" marT="10160" marB="0">
                    <a:solidFill>
                      <a:srgbClr val="CCE9F2"/>
                    </a:solidFill>
                  </a:tcPr>
                </a:tc>
                <a:tc>
                  <a:txBody>
                    <a:bodyPr/>
                    <a:lstStyle/>
                    <a:p>
                      <a:pPr marL="72000" marR="0" lvl="0" indent="0" algn="l" defTabSz="914400" rtl="0" eaLnBrk="1" fontAlgn="auto" latinLnBrk="0" hangingPunct="1">
                        <a:lnSpc>
                          <a:spcPct val="100000"/>
                        </a:lnSpc>
                        <a:spcBef>
                          <a:spcPts val="0"/>
                        </a:spcBef>
                        <a:spcAft>
                          <a:spcPts val="0"/>
                        </a:spcAft>
                        <a:buClrTx/>
                        <a:buSzTx/>
                        <a:buFontTx/>
                        <a:buNone/>
                        <a:tabLst/>
                        <a:defRPr/>
                      </a:pPr>
                      <a:endParaRPr lang="de-DE" sz="1600" dirty="0">
                        <a:solidFill>
                          <a:srgbClr val="FF0000"/>
                        </a:solidFill>
                        <a:latin typeface="Arial" panose="020B0604020202020204" pitchFamily="34" charset="0"/>
                        <a:cs typeface="Arial" panose="020B0604020202020204" pitchFamily="34" charset="0"/>
                      </a:endParaRPr>
                    </a:p>
                  </a:txBody>
                  <a:tcPr marL="0" marR="0" marT="0" marB="0">
                    <a:solidFill>
                      <a:srgbClr val="CCE9F2"/>
                    </a:solidFill>
                  </a:tcPr>
                </a:tc>
                <a:extLst>
                  <a:ext uri="{0D108BD9-81ED-4DB2-BD59-A6C34878D82A}">
                    <a16:rowId xmlns:a16="http://schemas.microsoft.com/office/drawing/2014/main" val="10003"/>
                  </a:ext>
                </a:extLst>
              </a:tr>
              <a:tr h="634941">
                <a:tc>
                  <a:txBody>
                    <a:bodyPr/>
                    <a:lstStyle/>
                    <a:p>
                      <a:pPr>
                        <a:spcAft>
                          <a:spcPts val="0"/>
                        </a:spcAft>
                      </a:pPr>
                      <a:r>
                        <a:rPr lang="de-DE" sz="1600" kern="1200" dirty="0">
                          <a:effectLst/>
                          <a:latin typeface="Arial"/>
                          <a:ea typeface="+mn-ea"/>
                          <a:cs typeface="Arial"/>
                        </a:rPr>
                        <a:t>4</a:t>
                      </a:r>
                      <a:endParaRPr lang="de-DE" sz="1600" dirty="0">
                        <a:effectLst/>
                        <a:latin typeface="Arial"/>
                        <a:ea typeface="Times New Roman"/>
                        <a:cs typeface="Arial"/>
                      </a:endParaRPr>
                    </a:p>
                  </a:txBody>
                  <a:tcPr marL="68580" marR="68580" marT="0" marB="0">
                    <a:solidFill>
                      <a:srgbClr val="CCE9F2"/>
                    </a:solidFill>
                  </a:tcPr>
                </a:tc>
                <a:tc>
                  <a:txBody>
                    <a:bodyPr/>
                    <a:lstStyle/>
                    <a:p>
                      <a:pPr>
                        <a:spcAft>
                          <a:spcPts val="0"/>
                        </a:spcAft>
                      </a:pPr>
                      <a:r>
                        <a:rPr lang="de-DE" sz="1600" dirty="0">
                          <a:latin typeface="Arial"/>
                          <a:ea typeface="Arial Unicode MS"/>
                          <a:cs typeface="Arial"/>
                        </a:rPr>
                        <a:t>11.06.2025</a:t>
                      </a:r>
                      <a:endParaRPr lang="de-DE" sz="1600" dirty="0">
                        <a:latin typeface="Arial"/>
                        <a:ea typeface="Cambria"/>
                        <a:cs typeface="Arial"/>
                      </a:endParaRPr>
                    </a:p>
                  </a:txBody>
                  <a:tcPr marL="68580" marR="68580" marT="10160" marB="0">
                    <a:solidFill>
                      <a:srgbClr val="CCE9F2"/>
                    </a:solidFill>
                  </a:tcPr>
                </a:tc>
                <a:tc>
                  <a:txBody>
                    <a:bodyPr/>
                    <a:lstStyle/>
                    <a:p>
                      <a:pPr>
                        <a:spcBef>
                          <a:spcPts val="10"/>
                        </a:spcBef>
                        <a:spcAft>
                          <a:spcPts val="10"/>
                        </a:spcAft>
                      </a:pPr>
                      <a:r>
                        <a:rPr lang="de-DE" sz="1600" b="1">
                          <a:latin typeface="Arial" panose="020B0604020202020204" pitchFamily="34" charset="0"/>
                          <a:ea typeface="Cambria"/>
                          <a:cs typeface="Arial" panose="020B0604020202020204" pitchFamily="34" charset="0"/>
                        </a:rPr>
                        <a:t>Jugendzeichnung / Jugendkultur</a:t>
                      </a:r>
                    </a:p>
                  </a:txBody>
                  <a:tcPr marL="68580" marR="68580" marT="10160" marB="0">
                    <a:solidFill>
                      <a:srgbClr val="CCE9F2"/>
                    </a:solidFill>
                  </a:tcPr>
                </a:tc>
                <a:tc>
                  <a:txBody>
                    <a:bodyPr/>
                    <a:lstStyle/>
                    <a:p>
                      <a:pPr marL="72000"/>
                      <a:r>
                        <a:rPr lang="de-DE" sz="1600" dirty="0">
                          <a:solidFill>
                            <a:srgbClr val="FF0000"/>
                          </a:solidFill>
                          <a:effectLst/>
                          <a:latin typeface="Arial" panose="020B0604020202020204" pitchFamily="34" charset="0"/>
                          <a:ea typeface="Cambria" panose="02040503050406030204" pitchFamily="18" charset="0"/>
                          <a:cs typeface="Arial" panose="020B0604020202020204" pitchFamily="34" charset="0"/>
                        </a:rPr>
                        <a:t>Luc </a:t>
                      </a:r>
                      <a:r>
                        <a:rPr lang="de-DE" sz="1600" dirty="0" err="1">
                          <a:solidFill>
                            <a:srgbClr val="FF0000"/>
                          </a:solidFill>
                          <a:effectLst/>
                          <a:latin typeface="Arial" panose="020B0604020202020204" pitchFamily="34" charset="0"/>
                          <a:ea typeface="Cambria" panose="02040503050406030204" pitchFamily="18" charset="0"/>
                          <a:cs typeface="Arial" panose="020B0604020202020204" pitchFamily="34" charset="0"/>
                        </a:rPr>
                        <a:t>Dettman</a:t>
                      </a:r>
                      <a:r>
                        <a:rPr lang="de-DE" sz="1600" dirty="0">
                          <a:solidFill>
                            <a:srgbClr val="FF0000"/>
                          </a:solidFill>
                          <a:effectLst/>
                          <a:latin typeface="Arial" panose="020B0604020202020204" pitchFamily="34" charset="0"/>
                          <a:ea typeface="Cambria" panose="02040503050406030204" pitchFamily="18" charset="0"/>
                          <a:cs typeface="Arial" panose="020B0604020202020204" pitchFamily="34" charset="0"/>
                        </a:rPr>
                        <a:t>, Hans- Brüggemann-Schule, Bordesholm</a:t>
                      </a:r>
                    </a:p>
                  </a:txBody>
                  <a:tcPr marL="0" marR="0" marT="0" marB="0">
                    <a:solidFill>
                      <a:srgbClr val="CCE9F2"/>
                    </a:solidFill>
                  </a:tcPr>
                </a:tc>
                <a:extLst>
                  <a:ext uri="{0D108BD9-81ED-4DB2-BD59-A6C34878D82A}">
                    <a16:rowId xmlns:a16="http://schemas.microsoft.com/office/drawing/2014/main" val="10004"/>
                  </a:ext>
                </a:extLst>
              </a:tr>
              <a:tr h="446870">
                <a:tc>
                  <a:txBody>
                    <a:bodyPr/>
                    <a:lstStyle/>
                    <a:p>
                      <a:pPr>
                        <a:spcAft>
                          <a:spcPts val="0"/>
                        </a:spcAft>
                      </a:pPr>
                      <a:r>
                        <a:rPr lang="de-DE" sz="1600" dirty="0">
                          <a:effectLst/>
                          <a:latin typeface="Arial"/>
                          <a:ea typeface="Times New Roman"/>
                          <a:cs typeface="Arial"/>
                        </a:rPr>
                        <a:t>5</a:t>
                      </a:r>
                    </a:p>
                  </a:txBody>
                  <a:tcPr marL="68580" marR="68580" marT="0" marB="0">
                    <a:solidFill>
                      <a:srgbClr val="CCE9F2"/>
                    </a:solidFill>
                  </a:tcPr>
                </a:tc>
                <a:tc>
                  <a:txBody>
                    <a:bodyPr/>
                    <a:lstStyle/>
                    <a:p>
                      <a:pPr>
                        <a:spcAft>
                          <a:spcPts val="0"/>
                        </a:spcAft>
                      </a:pPr>
                      <a:r>
                        <a:rPr lang="de-DE" sz="1600" dirty="0">
                          <a:effectLst/>
                          <a:latin typeface="Arial"/>
                          <a:ea typeface="Times New Roman"/>
                          <a:cs typeface="Arial"/>
                        </a:rPr>
                        <a:t>09.07.2025</a:t>
                      </a:r>
                    </a:p>
                  </a:txBody>
                  <a:tcPr marL="68580" marR="68580" marT="0" marB="0">
                    <a:solidFill>
                      <a:srgbClr val="CCE9F2"/>
                    </a:solidFill>
                  </a:tcPr>
                </a:tc>
                <a:tc>
                  <a:txBody>
                    <a:bodyPr/>
                    <a:lstStyle/>
                    <a:p>
                      <a:pPr>
                        <a:spcBef>
                          <a:spcPts val="10"/>
                        </a:spcBef>
                        <a:spcAft>
                          <a:spcPts val="10"/>
                        </a:spcAft>
                      </a:pPr>
                      <a:r>
                        <a:rPr lang="de-DE" sz="1600" b="1" dirty="0">
                          <a:latin typeface="Arial" panose="020B0604020202020204" pitchFamily="34" charset="0"/>
                          <a:ea typeface="Cambria"/>
                          <a:cs typeface="Arial" panose="020B0604020202020204" pitchFamily="34" charset="0"/>
                        </a:rPr>
                        <a:t>Bildkompetenz / Visual </a:t>
                      </a:r>
                      <a:r>
                        <a:rPr lang="de-DE" sz="1600" b="1" dirty="0" err="1">
                          <a:latin typeface="Arial" panose="020B0604020202020204" pitchFamily="34" charset="0"/>
                          <a:ea typeface="Cambria"/>
                          <a:cs typeface="Arial" panose="020B0604020202020204" pitchFamily="34" charset="0"/>
                        </a:rPr>
                        <a:t>literacy</a:t>
                      </a:r>
                      <a:endParaRPr lang="de-DE" sz="1600" b="1" dirty="0">
                        <a:latin typeface="Arial" panose="020B0604020202020204" pitchFamily="34" charset="0"/>
                        <a:ea typeface="Cambria"/>
                        <a:cs typeface="Arial" panose="020B0604020202020204" pitchFamily="34" charset="0"/>
                      </a:endParaRPr>
                    </a:p>
                  </a:txBody>
                  <a:tcPr marL="68580" marR="68580" marT="10160" marB="0">
                    <a:solidFill>
                      <a:srgbClr val="CCE9F2"/>
                    </a:solidFill>
                  </a:tcPr>
                </a:tc>
                <a:tc>
                  <a:txBody>
                    <a:bodyPr/>
                    <a:lstStyle/>
                    <a:p>
                      <a:pPr marL="72000"/>
                      <a:r>
                        <a:rPr lang="de-DE" sz="1600" dirty="0">
                          <a:solidFill>
                            <a:srgbClr val="FF0000"/>
                          </a:solidFill>
                          <a:effectLst/>
                          <a:latin typeface="Arial" panose="020B0604020202020204" pitchFamily="34" charset="0"/>
                          <a:ea typeface="Cambria" panose="02040503050406030204" pitchFamily="18" charset="0"/>
                          <a:cs typeface="Arial" panose="020B0604020202020204" pitchFamily="34" charset="0"/>
                        </a:rPr>
                        <a:t>online</a:t>
                      </a:r>
                    </a:p>
                  </a:txBody>
                  <a:tcPr marL="0" marR="0" marT="0" marB="0">
                    <a:solidFill>
                      <a:srgbClr val="CCE9F2"/>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12984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0" y="1844757"/>
            <a:ext cx="1524791" cy="692497"/>
          </a:xfrm>
          <a:prstGeom prst="rect">
            <a:avLst/>
          </a:prstGeom>
          <a:solidFill>
            <a:schemeClr val="bg1"/>
          </a:solidFill>
        </p:spPr>
        <p:txBody>
          <a:bodyPr wrap="square" rtlCol="0">
            <a:spAutoFit/>
          </a:bodyPr>
          <a:lstStyle/>
          <a:p>
            <a:r>
              <a:rPr lang="de-DE" sz="750" dirty="0">
                <a:latin typeface="Arial" panose="020B0604020202020204" pitchFamily="34" charset="0"/>
                <a:cs typeface="Arial" panose="020B0604020202020204" pitchFamily="34" charset="0"/>
              </a:rPr>
              <a:t>Phillipe Starck, Skizze für die Zitronenpresse </a:t>
            </a:r>
            <a:r>
              <a:rPr lang="de-DE" sz="750" dirty="0" err="1">
                <a:latin typeface="Arial" panose="020B0604020202020204" pitchFamily="34" charset="0"/>
                <a:cs typeface="Arial" panose="020B0604020202020204" pitchFamily="34" charset="0"/>
              </a:rPr>
              <a:t>Juicy</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Salif</a:t>
            </a:r>
            <a:r>
              <a:rPr lang="de-DE" sz="750" dirty="0">
                <a:latin typeface="Arial" panose="020B0604020202020204" pitchFamily="34" charset="0"/>
                <a:cs typeface="Arial" panose="020B0604020202020204" pitchFamily="34" charset="0"/>
              </a:rPr>
              <a:t> auf dem Platzdeckchen einer Pizzeria, 1987</a:t>
            </a:r>
          </a:p>
          <a:p>
            <a:r>
              <a:rPr lang="de-DE" sz="450" dirty="0">
                <a:latin typeface="Arial" panose="020B0604020202020204" pitchFamily="34" charset="0"/>
                <a:cs typeface="Arial" panose="020B0604020202020204" pitchFamily="34" charset="0"/>
              </a:rPr>
              <a:t>https://</a:t>
            </a:r>
            <a:r>
              <a:rPr lang="de-DE" sz="450" dirty="0" err="1">
                <a:latin typeface="Arial" panose="020B0604020202020204" pitchFamily="34" charset="0"/>
                <a:cs typeface="Arial" panose="020B0604020202020204" pitchFamily="34" charset="0"/>
              </a:rPr>
              <a:t>kurier.at</a:t>
            </a:r>
            <a:r>
              <a:rPr lang="de-DE" sz="450" dirty="0">
                <a:latin typeface="Arial" panose="020B0604020202020204" pitchFamily="34" charset="0"/>
                <a:cs typeface="Arial" panose="020B0604020202020204" pitchFamily="34" charset="0"/>
              </a:rPr>
              <a:t>/wohnen/die-juicy-salif-von-philippe-starck-feiert-25-geburtstag/123.992.912</a:t>
            </a:r>
          </a:p>
        </p:txBody>
      </p:sp>
      <p:sp>
        <p:nvSpPr>
          <p:cNvPr id="20" name="Oval 19">
            <a:extLst>
              <a:ext uri="{FF2B5EF4-FFF2-40B4-BE49-F238E27FC236}">
                <a16:creationId xmlns:a16="http://schemas.microsoft.com/office/drawing/2014/main" id="{FFD74797-57B9-124A-A304-F64EF115EA58}"/>
              </a:ext>
            </a:extLst>
          </p:cNvPr>
          <p:cNvSpPr/>
          <p:nvPr/>
        </p:nvSpPr>
        <p:spPr>
          <a:xfrm>
            <a:off x="3367822" y="2620778"/>
            <a:ext cx="1620000" cy="162000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200" dirty="0">
                <a:solidFill>
                  <a:srgbClr val="FF0000"/>
                </a:solidFill>
                <a:latin typeface="Arial" panose="020B0604020202020204" pitchFamily="34" charset="0"/>
                <a:cs typeface="Arial" panose="020B0604020202020204" pitchFamily="34" charset="0"/>
              </a:rPr>
              <a:t>Fach-spezifische</a:t>
            </a:r>
          </a:p>
          <a:p>
            <a:pPr algn="ctr">
              <a:lnSpc>
                <a:spcPct val="90000"/>
              </a:lnSpc>
            </a:pPr>
            <a:r>
              <a:rPr lang="de-DE" sz="1200" b="1" dirty="0">
                <a:solidFill>
                  <a:srgbClr val="FF0000"/>
                </a:solidFill>
                <a:latin typeface="Arial" panose="020B0604020202020204" pitchFamily="34" charset="0"/>
                <a:cs typeface="Arial" panose="020B0604020202020204" pitchFamily="34" charset="0"/>
              </a:rPr>
              <a:t>Funktionen</a:t>
            </a:r>
            <a:r>
              <a:rPr lang="de-DE" sz="1200" dirty="0">
                <a:solidFill>
                  <a:schemeClr val="tx1"/>
                </a:solidFill>
                <a:latin typeface="Arial" panose="020B0604020202020204" pitchFamily="34" charset="0"/>
                <a:cs typeface="Arial" panose="020B0604020202020204" pitchFamily="34" charset="0"/>
              </a:rPr>
              <a:t> der Zeichnung</a:t>
            </a:r>
            <a:endParaRPr lang="de-DE" sz="1200" dirty="0">
              <a:solidFill>
                <a:srgbClr val="FF0000"/>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8DC65E3E-5EA8-0B4D-9328-5A5EC477C42B}"/>
              </a:ext>
            </a:extLst>
          </p:cNvPr>
          <p:cNvSpPr/>
          <p:nvPr/>
        </p:nvSpPr>
        <p:spPr>
          <a:xfrm>
            <a:off x="1822530" y="1857917"/>
            <a:ext cx="1350000" cy="135000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None/>
            </a:pPr>
            <a:r>
              <a:rPr lang="de-DE" sz="1200" dirty="0">
                <a:solidFill>
                  <a:schemeClr val="tx1"/>
                </a:solidFill>
                <a:latin typeface="Arial" panose="020B0604020202020204" pitchFamily="34" charset="0"/>
                <a:cs typeface="Arial" panose="020B0604020202020204" pitchFamily="34" charset="0"/>
              </a:rPr>
              <a:t>Skizze, Entwurf,</a:t>
            </a:r>
          </a:p>
          <a:p>
            <a:pPr algn="ctr">
              <a:lnSpc>
                <a:spcPct val="90000"/>
              </a:lnSpc>
              <a:buNone/>
            </a:pPr>
            <a:r>
              <a:rPr lang="de-DE" sz="1200" dirty="0">
                <a:solidFill>
                  <a:schemeClr val="tx1"/>
                </a:solidFill>
                <a:latin typeface="Arial" panose="020B0604020202020204" pitchFamily="34" charset="0"/>
                <a:cs typeface="Arial" panose="020B0604020202020204" pitchFamily="34" charset="0"/>
              </a:rPr>
              <a:t>Studie</a:t>
            </a:r>
          </a:p>
        </p:txBody>
      </p:sp>
      <p:sp>
        <p:nvSpPr>
          <p:cNvPr id="22" name="Oval 21">
            <a:extLst>
              <a:ext uri="{FF2B5EF4-FFF2-40B4-BE49-F238E27FC236}">
                <a16:creationId xmlns:a16="http://schemas.microsoft.com/office/drawing/2014/main" id="{F0068E2E-3E03-0F4A-B830-34149A075AE0}"/>
              </a:ext>
            </a:extLst>
          </p:cNvPr>
          <p:cNvSpPr/>
          <p:nvPr/>
        </p:nvSpPr>
        <p:spPr>
          <a:xfrm>
            <a:off x="3523373" y="989373"/>
            <a:ext cx="1350000" cy="135000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None/>
            </a:pPr>
            <a:r>
              <a:rPr lang="de-DE" sz="1200" dirty="0">
                <a:solidFill>
                  <a:schemeClr val="tx1"/>
                </a:solidFill>
                <a:latin typeface="Arial" panose="020B0604020202020204" pitchFamily="34" charset="0"/>
                <a:cs typeface="Arial" panose="020B0604020202020204" pitchFamily="34" charset="0"/>
              </a:rPr>
              <a:t>Vor-zeichnung, Karton</a:t>
            </a:r>
          </a:p>
        </p:txBody>
      </p:sp>
      <p:sp>
        <p:nvSpPr>
          <p:cNvPr id="23" name="Oval 22">
            <a:extLst>
              <a:ext uri="{FF2B5EF4-FFF2-40B4-BE49-F238E27FC236}">
                <a16:creationId xmlns:a16="http://schemas.microsoft.com/office/drawing/2014/main" id="{BB88B85F-471C-2544-87E9-A392B43F3709}"/>
              </a:ext>
            </a:extLst>
          </p:cNvPr>
          <p:cNvSpPr/>
          <p:nvPr/>
        </p:nvSpPr>
        <p:spPr>
          <a:xfrm>
            <a:off x="1840607" y="3650083"/>
            <a:ext cx="1350000" cy="135000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None/>
            </a:pPr>
            <a:r>
              <a:rPr lang="de-DE" sz="1200" dirty="0">
                <a:solidFill>
                  <a:schemeClr val="tx1"/>
                </a:solidFill>
                <a:latin typeface="Arial" panose="020B0604020202020204" pitchFamily="34" charset="0"/>
                <a:cs typeface="Arial" panose="020B0604020202020204" pitchFamily="34" charset="0"/>
              </a:rPr>
              <a:t>autonome Künstler:</a:t>
            </a:r>
          </a:p>
          <a:p>
            <a:pPr algn="ctr">
              <a:lnSpc>
                <a:spcPct val="90000"/>
              </a:lnSpc>
              <a:buNone/>
            </a:pPr>
            <a:r>
              <a:rPr lang="de-DE" sz="1200" dirty="0">
                <a:solidFill>
                  <a:schemeClr val="tx1"/>
                </a:solidFill>
                <a:latin typeface="Arial" panose="020B0604020202020204" pitchFamily="34" charset="0"/>
                <a:cs typeface="Arial" panose="020B0604020202020204" pitchFamily="34" charset="0"/>
              </a:rPr>
              <a:t>innen-zeichnung</a:t>
            </a:r>
          </a:p>
        </p:txBody>
      </p:sp>
      <p:sp>
        <p:nvSpPr>
          <p:cNvPr id="24" name="Oval 23">
            <a:extLst>
              <a:ext uri="{FF2B5EF4-FFF2-40B4-BE49-F238E27FC236}">
                <a16:creationId xmlns:a16="http://schemas.microsoft.com/office/drawing/2014/main" id="{F7390265-F730-B545-8E11-0E2E6630A719}"/>
              </a:ext>
            </a:extLst>
          </p:cNvPr>
          <p:cNvSpPr/>
          <p:nvPr/>
        </p:nvSpPr>
        <p:spPr>
          <a:xfrm>
            <a:off x="5226672" y="3650083"/>
            <a:ext cx="1350000" cy="135000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 rIns="54000" rtlCol="0" anchor="ctr">
            <a:noAutofit/>
          </a:bodyPr>
          <a:lstStyle/>
          <a:p>
            <a:pPr algn="ctr">
              <a:lnSpc>
                <a:spcPct val="90000"/>
              </a:lnSpc>
              <a:buNone/>
            </a:pPr>
            <a:r>
              <a:rPr lang="de-DE" sz="1200" dirty="0">
                <a:solidFill>
                  <a:schemeClr val="tx1"/>
                </a:solidFill>
                <a:latin typeface="Arial" panose="020B0604020202020204" pitchFamily="34" charset="0"/>
                <a:cs typeface="Arial" panose="020B0604020202020204" pitchFamily="34" charset="0"/>
              </a:rPr>
              <a:t>technische /  wissen-</a:t>
            </a:r>
            <a:r>
              <a:rPr lang="de-DE" sz="1200" dirty="0" err="1">
                <a:solidFill>
                  <a:schemeClr val="tx1"/>
                </a:solidFill>
                <a:latin typeface="Arial" panose="020B0604020202020204" pitchFamily="34" charset="0"/>
                <a:cs typeface="Arial" panose="020B0604020202020204" pitchFamily="34" charset="0"/>
              </a:rPr>
              <a:t>schaftliche</a:t>
            </a:r>
            <a:r>
              <a:rPr lang="de-DE" sz="1200" dirty="0">
                <a:solidFill>
                  <a:schemeClr val="tx1"/>
                </a:solidFill>
                <a:latin typeface="Arial" panose="020B0604020202020204" pitchFamily="34" charset="0"/>
                <a:cs typeface="Arial" panose="020B0604020202020204" pitchFamily="34" charset="0"/>
              </a:rPr>
              <a:t> Zeichnung</a:t>
            </a:r>
          </a:p>
        </p:txBody>
      </p:sp>
      <p:sp>
        <p:nvSpPr>
          <p:cNvPr id="25" name="Oval 24">
            <a:extLst>
              <a:ext uri="{FF2B5EF4-FFF2-40B4-BE49-F238E27FC236}">
                <a16:creationId xmlns:a16="http://schemas.microsoft.com/office/drawing/2014/main" id="{92A00E31-8A10-BB41-AA09-A4F41EE4FD2D}"/>
              </a:ext>
            </a:extLst>
          </p:cNvPr>
          <p:cNvSpPr/>
          <p:nvPr/>
        </p:nvSpPr>
        <p:spPr>
          <a:xfrm>
            <a:off x="5279166" y="1857917"/>
            <a:ext cx="1350000" cy="135000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None/>
            </a:pPr>
            <a:r>
              <a:rPr lang="de-DE" sz="1200" dirty="0">
                <a:solidFill>
                  <a:schemeClr val="tx1"/>
                </a:solidFill>
                <a:latin typeface="Arial" panose="020B0604020202020204" pitchFamily="34" charset="0"/>
                <a:cs typeface="Arial" panose="020B0604020202020204" pitchFamily="34" charset="0"/>
              </a:rPr>
              <a:t>Nach-zeichnung, Kopie</a:t>
            </a:r>
          </a:p>
        </p:txBody>
      </p:sp>
      <p:sp>
        <p:nvSpPr>
          <p:cNvPr id="29" name="Oval 28">
            <a:extLst>
              <a:ext uri="{FF2B5EF4-FFF2-40B4-BE49-F238E27FC236}">
                <a16:creationId xmlns:a16="http://schemas.microsoft.com/office/drawing/2014/main" id="{97A6DD86-8A10-1049-BD46-B2A85709138C}"/>
              </a:ext>
            </a:extLst>
          </p:cNvPr>
          <p:cNvSpPr/>
          <p:nvPr/>
        </p:nvSpPr>
        <p:spPr>
          <a:xfrm>
            <a:off x="3523373" y="4495597"/>
            <a:ext cx="1350000" cy="135000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None/>
            </a:pPr>
            <a:r>
              <a:rPr lang="de-DE" sz="1200" dirty="0">
                <a:solidFill>
                  <a:schemeClr val="tx1"/>
                </a:solidFill>
                <a:latin typeface="Arial" panose="020B0604020202020204" pitchFamily="34" charset="0"/>
                <a:cs typeface="Arial" panose="020B0604020202020204" pitchFamily="34" charset="0"/>
              </a:rPr>
              <a:t>Karikatur / Illustration</a:t>
            </a:r>
          </a:p>
        </p:txBody>
      </p:sp>
      <p:pic>
        <p:nvPicPr>
          <p:cNvPr id="26" name="Bild 5">
            <a:extLst>
              <a:ext uri="{FF2B5EF4-FFF2-40B4-BE49-F238E27FC236}">
                <a16:creationId xmlns:a16="http://schemas.microsoft.com/office/drawing/2014/main" id="{0C04CF9D-E843-CF4A-B019-A2729D8CF579}"/>
              </a:ext>
            </a:extLst>
          </p:cNvPr>
          <p:cNvPicPr>
            <a:picLocks noChangeAspect="1"/>
          </p:cNvPicPr>
          <p:nvPr/>
        </p:nvPicPr>
        <p:blipFill>
          <a:blip r:embed="rId3"/>
          <a:stretch>
            <a:fillRect/>
          </a:stretch>
        </p:blipFill>
        <p:spPr>
          <a:xfrm>
            <a:off x="6396" y="828510"/>
            <a:ext cx="1543314" cy="1062281"/>
          </a:xfrm>
          <a:prstGeom prst="rect">
            <a:avLst/>
          </a:prstGeom>
        </p:spPr>
      </p:pic>
      <p:pic>
        <p:nvPicPr>
          <p:cNvPr id="13" name="Grafik 12" descr="Ein Bild, das Text, Bilderrahmen enthält.&#10;&#10;Automatisch generierte Beschreibung">
            <a:extLst>
              <a:ext uri="{FF2B5EF4-FFF2-40B4-BE49-F238E27FC236}">
                <a16:creationId xmlns:a16="http://schemas.microsoft.com/office/drawing/2014/main" id="{F78C060D-6075-4649-B6D5-B26A51E063DC}"/>
              </a:ext>
            </a:extLst>
          </p:cNvPr>
          <p:cNvPicPr>
            <a:picLocks noChangeAspect="1"/>
          </p:cNvPicPr>
          <p:nvPr/>
        </p:nvPicPr>
        <p:blipFill>
          <a:blip r:embed="rId4"/>
          <a:stretch>
            <a:fillRect/>
          </a:stretch>
        </p:blipFill>
        <p:spPr>
          <a:xfrm>
            <a:off x="7144849" y="668788"/>
            <a:ext cx="2009717" cy="1367724"/>
          </a:xfrm>
          <a:prstGeom prst="rect">
            <a:avLst/>
          </a:prstGeom>
        </p:spPr>
      </p:pic>
      <p:sp>
        <p:nvSpPr>
          <p:cNvPr id="27" name="Textfeld 26">
            <a:extLst>
              <a:ext uri="{FF2B5EF4-FFF2-40B4-BE49-F238E27FC236}">
                <a16:creationId xmlns:a16="http://schemas.microsoft.com/office/drawing/2014/main" id="{CA2E0459-F560-D247-B57F-546581CF6247}"/>
              </a:ext>
            </a:extLst>
          </p:cNvPr>
          <p:cNvSpPr txBox="1"/>
          <p:nvPr/>
        </p:nvSpPr>
        <p:spPr>
          <a:xfrm>
            <a:off x="7155414" y="2020837"/>
            <a:ext cx="1999152" cy="577081"/>
          </a:xfrm>
          <a:prstGeom prst="rect">
            <a:avLst/>
          </a:prstGeom>
          <a:solidFill>
            <a:schemeClr val="bg1"/>
          </a:solidFill>
        </p:spPr>
        <p:txBody>
          <a:bodyPr wrap="square" rtlCol="0">
            <a:spAutoFit/>
          </a:bodyPr>
          <a:lstStyle/>
          <a:p>
            <a:r>
              <a:rPr lang="de-DE" sz="750" dirty="0">
                <a:latin typeface="Arial" panose="020B0604020202020204" pitchFamily="34" charset="0"/>
                <a:cs typeface="Arial" panose="020B0604020202020204" pitchFamily="34" charset="0"/>
              </a:rPr>
              <a:t>Johann Anton </a:t>
            </a:r>
            <a:r>
              <a:rPr lang="de-DE" sz="750" dirty="0" err="1">
                <a:latin typeface="Arial" panose="020B0604020202020204" pitchFamily="34" charset="0"/>
                <a:cs typeface="Arial" panose="020B0604020202020204" pitchFamily="34" charset="0"/>
              </a:rPr>
              <a:t>Ramboux</a:t>
            </a:r>
            <a:r>
              <a:rPr lang="de-DE" sz="750" dirty="0">
                <a:latin typeface="Arial" panose="020B0604020202020204" pitchFamily="34" charset="0"/>
                <a:cs typeface="Arial" panose="020B0604020202020204" pitchFamily="34" charset="0"/>
              </a:rPr>
              <a:t>, Maria mit dem Jesuskind, Studie nach einer Wandmalerei, 221 x 326 mm, 1818-1843</a:t>
            </a:r>
          </a:p>
          <a:p>
            <a:r>
              <a:rPr lang="de-DE" sz="450" dirty="0">
                <a:latin typeface="Arial" panose="020B0604020202020204" pitchFamily="34" charset="0"/>
                <a:cs typeface="Arial" panose="020B0604020202020204" pitchFamily="34" charset="0"/>
              </a:rPr>
              <a:t>https://</a:t>
            </a:r>
            <a:r>
              <a:rPr lang="de-DE" sz="450" dirty="0" err="1">
                <a:latin typeface="Arial" panose="020B0604020202020204" pitchFamily="34" charset="0"/>
                <a:cs typeface="Arial" panose="020B0604020202020204" pitchFamily="34" charset="0"/>
              </a:rPr>
              <a:t>sammlung.staedelmuseum.de</a:t>
            </a:r>
            <a:r>
              <a:rPr lang="de-DE" sz="450" dirty="0">
                <a:latin typeface="Arial" panose="020B0604020202020204" pitchFamily="34" charset="0"/>
                <a:cs typeface="Arial" panose="020B0604020202020204" pitchFamily="34" charset="0"/>
              </a:rPr>
              <a:t>/de/werk/maria-mit-dem-jesuskind-5</a:t>
            </a:r>
          </a:p>
        </p:txBody>
      </p:sp>
      <p:pic>
        <p:nvPicPr>
          <p:cNvPr id="28" name="Bild 4">
            <a:extLst>
              <a:ext uri="{FF2B5EF4-FFF2-40B4-BE49-F238E27FC236}">
                <a16:creationId xmlns:a16="http://schemas.microsoft.com/office/drawing/2014/main" id="{E3AF576A-9E64-7B4B-9351-B03742F7D0AB}"/>
              </a:ext>
            </a:extLst>
          </p:cNvPr>
          <p:cNvPicPr>
            <a:picLocks noChangeAspect="1"/>
          </p:cNvPicPr>
          <p:nvPr/>
        </p:nvPicPr>
        <p:blipFill>
          <a:blip r:embed="rId5"/>
          <a:stretch>
            <a:fillRect/>
          </a:stretch>
        </p:blipFill>
        <p:spPr>
          <a:xfrm>
            <a:off x="0" y="2513267"/>
            <a:ext cx="1524791" cy="1014453"/>
          </a:xfrm>
          <a:prstGeom prst="rect">
            <a:avLst/>
          </a:prstGeom>
        </p:spPr>
      </p:pic>
      <p:sp>
        <p:nvSpPr>
          <p:cNvPr id="14" name="Textfeld 13">
            <a:extLst>
              <a:ext uri="{FF2B5EF4-FFF2-40B4-BE49-F238E27FC236}">
                <a16:creationId xmlns:a16="http://schemas.microsoft.com/office/drawing/2014/main" id="{D789B429-4B0F-3F48-BB90-6C8C7FF88DAA}"/>
              </a:ext>
            </a:extLst>
          </p:cNvPr>
          <p:cNvSpPr txBox="1"/>
          <p:nvPr/>
        </p:nvSpPr>
        <p:spPr>
          <a:xfrm>
            <a:off x="6396" y="3501679"/>
            <a:ext cx="1518395" cy="1015663"/>
          </a:xfrm>
          <a:prstGeom prst="rect">
            <a:avLst/>
          </a:prstGeom>
          <a:solidFill>
            <a:schemeClr val="bg1"/>
          </a:solidFill>
        </p:spPr>
        <p:txBody>
          <a:bodyPr wrap="square" rtlCol="0">
            <a:spAutoFit/>
          </a:bodyPr>
          <a:lstStyle/>
          <a:p>
            <a:r>
              <a:rPr lang="de-DE" sz="750" dirty="0">
                <a:latin typeface="Arial" panose="020B0604020202020204" pitchFamily="34" charset="0"/>
                <a:cs typeface="Arial" panose="020B0604020202020204" pitchFamily="34" charset="0"/>
              </a:rPr>
              <a:t>Hannsjörg </a:t>
            </a:r>
            <a:r>
              <a:rPr lang="de-DE" sz="750" dirty="0" err="1">
                <a:latin typeface="Arial" panose="020B0604020202020204" pitchFamily="34" charset="0"/>
                <a:cs typeface="Arial" panose="020B0604020202020204" pitchFamily="34" charset="0"/>
              </a:rPr>
              <a:t>Voth</a:t>
            </a:r>
            <a:r>
              <a:rPr lang="de-DE" sz="750" dirty="0">
                <a:latin typeface="Arial" panose="020B0604020202020204" pitchFamily="34" charset="0"/>
                <a:cs typeface="Arial" panose="020B0604020202020204" pitchFamily="34" charset="0"/>
              </a:rPr>
              <a:t>, Entwurfszeichnung für </a:t>
            </a:r>
            <a:r>
              <a:rPr lang="de-DE" sz="750" i="1" dirty="0">
                <a:latin typeface="Arial" panose="020B0604020202020204" pitchFamily="34" charset="0"/>
                <a:cs typeface="Arial" panose="020B0604020202020204" pitchFamily="34" charset="0"/>
              </a:rPr>
              <a:t>Himmelstreppe</a:t>
            </a:r>
            <a:r>
              <a:rPr lang="de-DE" sz="750" dirty="0">
                <a:latin typeface="Arial" panose="020B0604020202020204" pitchFamily="34" charset="0"/>
                <a:cs typeface="Arial" panose="020B0604020202020204" pitchFamily="34" charset="0"/>
              </a:rPr>
              <a:t>, realisiert in der </a:t>
            </a:r>
            <a:r>
              <a:rPr lang="de-DE" sz="750" dirty="0" err="1">
                <a:latin typeface="Arial" panose="020B0604020202020204" pitchFamily="34" charset="0"/>
                <a:cs typeface="Arial" panose="020B0604020202020204" pitchFamily="34" charset="0"/>
              </a:rPr>
              <a:t>Mârhâ</a:t>
            </a:r>
            <a:r>
              <a:rPr lang="de-DE" sz="750" dirty="0">
                <a:latin typeface="Arial" panose="020B0604020202020204" pitchFamily="34" charset="0"/>
                <a:cs typeface="Arial" panose="020B0604020202020204" pitchFamily="34" charset="0"/>
              </a:rPr>
              <a:t>-Ebene Marokko, 1980-87.</a:t>
            </a:r>
          </a:p>
          <a:p>
            <a:r>
              <a:rPr lang="de-DE" sz="450" i="1" dirty="0">
                <a:latin typeface="Arial" panose="020B0604020202020204" pitchFamily="34" charset="0"/>
                <a:cs typeface="Arial" panose="020B0604020202020204" pitchFamily="34" charset="0"/>
              </a:rPr>
              <a:t>https://</a:t>
            </a:r>
            <a:r>
              <a:rPr lang="de-DE" sz="450" i="1" dirty="0" err="1">
                <a:latin typeface="Arial" panose="020B0604020202020204" pitchFamily="34" charset="0"/>
                <a:cs typeface="Arial" panose="020B0604020202020204" pitchFamily="34" charset="0"/>
              </a:rPr>
              <a:t>www.bauwelt.de</a:t>
            </a:r>
            <a:r>
              <a:rPr lang="de-DE" sz="450" i="1" dirty="0">
                <a:latin typeface="Arial" panose="020B0604020202020204" pitchFamily="34" charset="0"/>
                <a:cs typeface="Arial" panose="020B0604020202020204" pitchFamily="34" charset="0"/>
              </a:rPr>
              <a:t>/</a:t>
            </a:r>
            <a:r>
              <a:rPr lang="de-DE" sz="450" i="1" dirty="0" err="1">
                <a:latin typeface="Arial" panose="020B0604020202020204" pitchFamily="34" charset="0"/>
                <a:cs typeface="Arial" panose="020B0604020202020204" pitchFamily="34" charset="0"/>
              </a:rPr>
              <a:t>themen</a:t>
            </a:r>
            <a:r>
              <a:rPr lang="de-DE" sz="450" i="1" dirty="0">
                <a:latin typeface="Arial" panose="020B0604020202020204" pitchFamily="34" charset="0"/>
                <a:cs typeface="Arial" panose="020B0604020202020204" pitchFamily="34" charset="0"/>
              </a:rPr>
              <a:t>/Desert-Art-Hannsjoerg-Voth-Bayerischen-Architektenkammer-2113364.html</a:t>
            </a:r>
            <a:br>
              <a:rPr lang="de-DE" sz="450" i="1" dirty="0">
                <a:latin typeface="Arial" panose="020B0604020202020204" pitchFamily="34" charset="0"/>
                <a:cs typeface="Arial" panose="020B0604020202020204" pitchFamily="34" charset="0"/>
              </a:rPr>
            </a:br>
            <a:r>
              <a:rPr lang="de-DE" sz="450" i="1" dirty="0">
                <a:latin typeface="Arial" panose="020B0604020202020204" pitchFamily="34" charset="0"/>
                <a:cs typeface="Arial" panose="020B0604020202020204" pitchFamily="34" charset="0"/>
              </a:rPr>
              <a:t>http://</a:t>
            </a:r>
            <a:r>
              <a:rPr lang="de-DE" sz="450" i="1" dirty="0" err="1">
                <a:latin typeface="Arial" panose="020B0604020202020204" pitchFamily="34" charset="0"/>
                <a:cs typeface="Arial" panose="020B0604020202020204" pitchFamily="34" charset="0"/>
              </a:rPr>
              <a:t>www.hannsjoerg-voth.de</a:t>
            </a:r>
            <a:r>
              <a:rPr lang="de-DE" sz="450" i="1" dirty="0">
                <a:latin typeface="Arial" panose="020B0604020202020204" pitchFamily="34" charset="0"/>
                <a:cs typeface="Arial" panose="020B0604020202020204" pitchFamily="34" charset="0"/>
              </a:rPr>
              <a:t>/05_himmelstreppe.html</a:t>
            </a:r>
            <a:endParaRPr lang="de-DE" sz="450" dirty="0">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26FB641B-10E2-B14B-98FA-D87BB53E45F5}"/>
              </a:ext>
            </a:extLst>
          </p:cNvPr>
          <p:cNvPicPr>
            <a:picLocks noChangeAspect="1"/>
          </p:cNvPicPr>
          <p:nvPr/>
        </p:nvPicPr>
        <p:blipFill>
          <a:blip r:embed="rId6"/>
          <a:stretch>
            <a:fillRect/>
          </a:stretch>
        </p:blipFill>
        <p:spPr>
          <a:xfrm>
            <a:off x="-19926" y="4263424"/>
            <a:ext cx="1541277" cy="1516231"/>
          </a:xfrm>
          <a:prstGeom prst="rect">
            <a:avLst/>
          </a:prstGeom>
        </p:spPr>
      </p:pic>
      <p:sp>
        <p:nvSpPr>
          <p:cNvPr id="32" name="Textfeld 31">
            <a:extLst>
              <a:ext uri="{FF2B5EF4-FFF2-40B4-BE49-F238E27FC236}">
                <a16:creationId xmlns:a16="http://schemas.microsoft.com/office/drawing/2014/main" id="{DBA35A72-F116-4D4C-AEAD-3E6929CBDE16}"/>
              </a:ext>
            </a:extLst>
          </p:cNvPr>
          <p:cNvSpPr txBox="1"/>
          <p:nvPr/>
        </p:nvSpPr>
        <p:spPr>
          <a:xfrm>
            <a:off x="0" y="5779655"/>
            <a:ext cx="1518396" cy="415498"/>
          </a:xfrm>
          <a:prstGeom prst="rect">
            <a:avLst/>
          </a:prstGeom>
          <a:solidFill>
            <a:schemeClr val="bg1"/>
          </a:solidFill>
        </p:spPr>
        <p:txBody>
          <a:bodyPr wrap="square" rtlCol="0">
            <a:spAutoFit/>
          </a:bodyPr>
          <a:lstStyle/>
          <a:p>
            <a:r>
              <a:rPr lang="de-DE" sz="600" dirty="0">
                <a:latin typeface="Arial" panose="020B0604020202020204" pitchFamily="34" charset="0"/>
                <a:cs typeface="Arial" panose="020B0604020202020204" pitchFamily="34" charset="0"/>
              </a:rPr>
              <a:t>Honoré Daumier, Le passé. Le </a:t>
            </a:r>
            <a:r>
              <a:rPr lang="de-DE" sz="600" dirty="0" err="1">
                <a:latin typeface="Arial" panose="020B0604020202020204" pitchFamily="34" charset="0"/>
                <a:cs typeface="Arial" panose="020B0604020202020204" pitchFamily="34" charset="0"/>
              </a:rPr>
              <a:t>présent</a:t>
            </a:r>
            <a:r>
              <a:rPr lang="de-DE" sz="600" dirty="0">
                <a:latin typeface="Arial" panose="020B0604020202020204" pitchFamily="34" charset="0"/>
                <a:cs typeface="Arial" panose="020B0604020202020204" pitchFamily="34" charset="0"/>
              </a:rPr>
              <a:t>. </a:t>
            </a:r>
            <a:r>
              <a:rPr lang="de-DE" sz="600" dirty="0" err="1">
                <a:latin typeface="Arial" panose="020B0604020202020204" pitchFamily="34" charset="0"/>
                <a:cs typeface="Arial" panose="020B0604020202020204" pitchFamily="34" charset="0"/>
              </a:rPr>
              <a:t>L'Avenir</a:t>
            </a:r>
            <a:r>
              <a:rPr lang="de-DE" sz="600" dirty="0">
                <a:latin typeface="Arial" panose="020B0604020202020204" pitchFamily="34" charset="0"/>
                <a:cs typeface="Arial" panose="020B0604020202020204" pitchFamily="34" charset="0"/>
              </a:rPr>
              <a:t>, 1834</a:t>
            </a:r>
          </a:p>
          <a:p>
            <a:r>
              <a:rPr lang="de-DE" sz="450" dirty="0">
                <a:latin typeface="Arial" panose="020B0604020202020204" pitchFamily="34" charset="0"/>
                <a:cs typeface="Arial" panose="020B0604020202020204" pitchFamily="34" charset="0"/>
              </a:rPr>
              <a:t>https://</a:t>
            </a:r>
            <a:r>
              <a:rPr lang="de-DE" sz="450" dirty="0" err="1">
                <a:latin typeface="Arial" panose="020B0604020202020204" pitchFamily="34" charset="0"/>
                <a:cs typeface="Arial" panose="020B0604020202020204" pitchFamily="34" charset="0"/>
              </a:rPr>
              <a:t>www.britannica.com</a:t>
            </a:r>
            <a:r>
              <a:rPr lang="de-DE" sz="450" dirty="0">
                <a:latin typeface="Arial" panose="020B0604020202020204" pitchFamily="34" charset="0"/>
                <a:cs typeface="Arial" panose="020B0604020202020204" pitchFamily="34" charset="0"/>
              </a:rPr>
              <a:t>/</a:t>
            </a:r>
            <a:r>
              <a:rPr lang="de-DE" sz="450" dirty="0" err="1">
                <a:latin typeface="Arial" panose="020B0604020202020204" pitchFamily="34" charset="0"/>
                <a:cs typeface="Arial" panose="020B0604020202020204" pitchFamily="34" charset="0"/>
              </a:rPr>
              <a:t>biography</a:t>
            </a:r>
            <a:r>
              <a:rPr lang="de-DE" sz="450" dirty="0">
                <a:latin typeface="Arial" panose="020B0604020202020204" pitchFamily="34" charset="0"/>
                <a:cs typeface="Arial" panose="020B0604020202020204" pitchFamily="34" charset="0"/>
              </a:rPr>
              <a:t>/</a:t>
            </a:r>
            <a:r>
              <a:rPr lang="de-DE" sz="450" dirty="0" err="1">
                <a:latin typeface="Arial" panose="020B0604020202020204" pitchFamily="34" charset="0"/>
                <a:cs typeface="Arial" panose="020B0604020202020204" pitchFamily="34" charset="0"/>
              </a:rPr>
              <a:t>Honore</a:t>
            </a:r>
            <a:r>
              <a:rPr lang="de-DE" sz="450" dirty="0">
                <a:latin typeface="Arial" panose="020B0604020202020204" pitchFamily="34" charset="0"/>
                <a:cs typeface="Arial" panose="020B0604020202020204" pitchFamily="34" charset="0"/>
              </a:rPr>
              <a:t>-Daumier</a:t>
            </a:r>
          </a:p>
        </p:txBody>
      </p:sp>
      <p:pic>
        <p:nvPicPr>
          <p:cNvPr id="4100" name="Picture 4" descr="Rembrandt Deutsch-Umb">
            <a:hlinkClick r:id="rId7"/>
            <a:extLst>
              <a:ext uri="{FF2B5EF4-FFF2-40B4-BE49-F238E27FC236}">
                <a16:creationId xmlns:a16="http://schemas.microsoft.com/office/drawing/2014/main" id="{C48F2A68-5894-614A-8FA2-3381F2166C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4081" y="2482502"/>
            <a:ext cx="2000485" cy="3140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7154081" y="5576901"/>
            <a:ext cx="2000485" cy="507831"/>
          </a:xfrm>
          <a:prstGeom prst="rect">
            <a:avLst/>
          </a:prstGeom>
          <a:solidFill>
            <a:schemeClr val="bg1"/>
          </a:solidFill>
        </p:spPr>
        <p:txBody>
          <a:bodyPr wrap="square" rtlCol="0">
            <a:spAutoFit/>
          </a:bodyPr>
          <a:lstStyle/>
          <a:p>
            <a:r>
              <a:rPr lang="de-DE" sz="750" dirty="0">
                <a:latin typeface="Arial" panose="020B0604020202020204" pitchFamily="34" charset="0"/>
                <a:cs typeface="Arial" panose="020B0604020202020204" pitchFamily="34" charset="0"/>
              </a:rPr>
              <a:t>Horst Janssen, </a:t>
            </a:r>
            <a:r>
              <a:rPr lang="de-DE" sz="750" dirty="0" err="1">
                <a:latin typeface="Arial" panose="020B0604020202020204" pitchFamily="34" charset="0"/>
                <a:cs typeface="Arial" panose="020B0604020202020204" pitchFamily="34" charset="0"/>
              </a:rPr>
              <a:t>o.T</a:t>
            </a:r>
            <a:r>
              <a:rPr lang="de-DE" sz="750" dirty="0">
                <a:latin typeface="Arial" panose="020B0604020202020204" pitchFamily="34" charset="0"/>
                <a:cs typeface="Arial" panose="020B0604020202020204" pitchFamily="34" charset="0"/>
              </a:rPr>
              <a:t>. 1981</a:t>
            </a:r>
          </a:p>
          <a:p>
            <a:r>
              <a:rPr lang="de-DE" sz="750" dirty="0">
                <a:latin typeface="Arial" panose="020B0604020202020204" pitchFamily="34" charset="0"/>
                <a:cs typeface="Arial" panose="020B0604020202020204" pitchFamily="34" charset="0"/>
              </a:rPr>
              <a:t>Nachzeichnung von Rembrandts Selbstbildnis mit </a:t>
            </a:r>
            <a:r>
              <a:rPr lang="de-DE" sz="750" dirty="0" err="1">
                <a:latin typeface="Arial" panose="020B0604020202020204" pitchFamily="34" charset="0"/>
                <a:cs typeface="Arial" panose="020B0604020202020204" pitchFamily="34" charset="0"/>
              </a:rPr>
              <a:t>verärgertem</a:t>
            </a:r>
            <a:r>
              <a:rPr lang="de-DE" sz="750" dirty="0">
                <a:latin typeface="Arial" panose="020B0604020202020204" pitchFamily="34" charset="0"/>
                <a:cs typeface="Arial" panose="020B0604020202020204" pitchFamily="34" charset="0"/>
              </a:rPr>
              <a:t> Blick, 1630</a:t>
            </a:r>
          </a:p>
          <a:p>
            <a:r>
              <a:rPr lang="de-DE" sz="450" dirty="0">
                <a:latin typeface="Arial" panose="020B0604020202020204" pitchFamily="34" charset="0"/>
                <a:cs typeface="Arial" panose="020B0604020202020204" pitchFamily="34" charset="0"/>
              </a:rPr>
              <a:t>https://</a:t>
            </a:r>
            <a:r>
              <a:rPr lang="de-DE" sz="450" dirty="0" err="1">
                <a:latin typeface="Arial" panose="020B0604020202020204" pitchFamily="34" charset="0"/>
                <a:cs typeface="Arial" panose="020B0604020202020204" pitchFamily="34" charset="0"/>
              </a:rPr>
              <a:t>www.horst-janssen-museum.de</a:t>
            </a:r>
            <a:r>
              <a:rPr lang="de-DE" sz="45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642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b="1" dirty="0"/>
              <a:t>Fachspezifische Funktionen der Zeichnung</a:t>
            </a:r>
          </a:p>
        </p:txBody>
      </p:sp>
      <p:sp>
        <p:nvSpPr>
          <p:cNvPr id="3" name="Inhaltsplatzhalter 2"/>
          <p:cNvSpPr>
            <a:spLocks noGrp="1"/>
          </p:cNvSpPr>
          <p:nvPr>
            <p:ph idx="1"/>
          </p:nvPr>
        </p:nvSpPr>
        <p:spPr>
          <a:xfrm>
            <a:off x="611188" y="1701209"/>
            <a:ext cx="7920000" cy="4327451"/>
          </a:xfrm>
        </p:spPr>
        <p:txBody>
          <a:bodyPr>
            <a:normAutofit fontScale="47500" lnSpcReduction="20000"/>
          </a:bodyPr>
          <a:lstStyle/>
          <a:p>
            <a:pPr>
              <a:lnSpc>
                <a:spcPct val="110000"/>
              </a:lnSpc>
              <a:buNone/>
            </a:pPr>
            <a:r>
              <a:rPr lang="de-DE" sz="2947" b="1" dirty="0"/>
              <a:t>Skizze</a:t>
            </a:r>
            <a:r>
              <a:rPr lang="de-DE" sz="2947" dirty="0"/>
              <a:t>: 		schnelle Visualisierung einer Idee</a:t>
            </a:r>
          </a:p>
          <a:p>
            <a:pPr>
              <a:lnSpc>
                <a:spcPct val="110000"/>
              </a:lnSpc>
              <a:buNone/>
            </a:pPr>
            <a:r>
              <a:rPr lang="de-DE" sz="2947" b="1" dirty="0"/>
              <a:t>Entwurf</a:t>
            </a:r>
            <a:r>
              <a:rPr lang="de-DE" sz="2947" dirty="0"/>
              <a:t>: 		weiter ausgearbeitete Visualisierung einer Idee</a:t>
            </a:r>
          </a:p>
          <a:p>
            <a:pPr>
              <a:lnSpc>
                <a:spcPct val="110000"/>
              </a:lnSpc>
              <a:buNone/>
            </a:pPr>
            <a:r>
              <a:rPr lang="de-DE" sz="2947" b="1" dirty="0"/>
              <a:t>Studie</a:t>
            </a:r>
            <a:r>
              <a:rPr lang="de-DE" sz="2947" dirty="0"/>
              <a:t>: 		exakt gezeichnet, oft ausschnitthaft, oft in mehreren Ansichten</a:t>
            </a:r>
          </a:p>
          <a:p>
            <a:pPr>
              <a:lnSpc>
                <a:spcPct val="110000"/>
              </a:lnSpc>
              <a:buNone/>
            </a:pPr>
            <a:r>
              <a:rPr lang="de-DE" sz="2947" b="1" dirty="0"/>
              <a:t>Vorzeichnung</a:t>
            </a:r>
            <a:r>
              <a:rPr lang="de-DE" sz="2947" dirty="0"/>
              <a:t>: 	detaillierte Darstellung, die z.B. in Malerei umgesetzt wird</a:t>
            </a:r>
          </a:p>
          <a:p>
            <a:pPr>
              <a:lnSpc>
                <a:spcPct val="110000"/>
              </a:lnSpc>
              <a:buNone/>
            </a:pPr>
            <a:r>
              <a:rPr lang="de-DE" sz="2947" b="1" dirty="0"/>
              <a:t>Karton</a:t>
            </a:r>
            <a:r>
              <a:rPr lang="de-DE" sz="2947" dirty="0"/>
              <a:t>: 		Vorarbeit in Originalgröße, z.B. für ein Wandbild</a:t>
            </a:r>
          </a:p>
          <a:p>
            <a:pPr>
              <a:lnSpc>
                <a:spcPct val="110000"/>
              </a:lnSpc>
              <a:buNone/>
            </a:pPr>
            <a:r>
              <a:rPr lang="de-DE" sz="2947" b="1" dirty="0"/>
              <a:t>Nachzeichnung</a:t>
            </a:r>
            <a:r>
              <a:rPr lang="de-DE" sz="2947" dirty="0"/>
              <a:t>: 	freie Nachzeichnung, Neuinterpretation</a:t>
            </a:r>
          </a:p>
          <a:p>
            <a:pPr>
              <a:lnSpc>
                <a:spcPct val="110000"/>
              </a:lnSpc>
              <a:buNone/>
            </a:pPr>
            <a:r>
              <a:rPr lang="de-DE" sz="2947" b="1" dirty="0"/>
              <a:t>Kopie</a:t>
            </a:r>
            <a:r>
              <a:rPr lang="de-DE" sz="2947" dirty="0"/>
              <a:t>: 		werkgetreue Nachzeichnung, bis hin zur Imitation der künstlerischen 			Handschrift</a:t>
            </a:r>
          </a:p>
          <a:p>
            <a:pPr>
              <a:lnSpc>
                <a:spcPct val="110000"/>
              </a:lnSpc>
              <a:buNone/>
            </a:pPr>
            <a:r>
              <a:rPr lang="de-DE" sz="2947" b="1" dirty="0"/>
              <a:t>Techn. / </a:t>
            </a:r>
            <a:r>
              <a:rPr lang="de-DE" sz="2947" b="1" dirty="0" err="1"/>
              <a:t>wissenschaftl</a:t>
            </a:r>
            <a:r>
              <a:rPr lang="de-DE" sz="2947" b="1" dirty="0"/>
              <a:t>. Zeichnung</a:t>
            </a:r>
            <a:r>
              <a:rPr lang="de-DE" sz="2947" dirty="0"/>
              <a:t>: funktionale Zeichnung, z.B. Bauplan, Grundriss, Blattgewebe</a:t>
            </a:r>
          </a:p>
          <a:p>
            <a:pPr>
              <a:lnSpc>
                <a:spcPct val="110000"/>
              </a:lnSpc>
              <a:buNone/>
            </a:pPr>
            <a:r>
              <a:rPr lang="de-DE" sz="2947" b="1" dirty="0"/>
              <a:t>Illustration</a:t>
            </a:r>
            <a:r>
              <a:rPr lang="de-DE" sz="2947" dirty="0"/>
              <a:t>: 	Bilder zu einem Text</a:t>
            </a:r>
          </a:p>
          <a:p>
            <a:pPr>
              <a:lnSpc>
                <a:spcPct val="110000"/>
              </a:lnSpc>
              <a:buNone/>
            </a:pPr>
            <a:r>
              <a:rPr lang="de-DE" sz="2947" b="1" dirty="0"/>
              <a:t>Karikatur</a:t>
            </a:r>
            <a:r>
              <a:rPr lang="de-DE" sz="2947" dirty="0"/>
              <a:t>: 		knappe, übertriebene Darstellung, z.B. einer Figur; Scherz, Satire</a:t>
            </a:r>
          </a:p>
          <a:p>
            <a:pPr>
              <a:lnSpc>
                <a:spcPct val="110000"/>
              </a:lnSpc>
              <a:buNone/>
            </a:pPr>
            <a:r>
              <a:rPr lang="de-DE" sz="2947" b="1" dirty="0"/>
              <a:t>Autonome Künstlerzeichnung</a:t>
            </a:r>
            <a:r>
              <a:rPr lang="de-DE" sz="2947" dirty="0"/>
              <a:t>: für sich stehend, freie Kunst!</a:t>
            </a:r>
          </a:p>
          <a:p>
            <a:pPr>
              <a:buNone/>
            </a:pPr>
            <a:endParaRPr lang="de-DE" dirty="0"/>
          </a:p>
          <a:p>
            <a:pPr>
              <a:buNone/>
            </a:pPr>
            <a:r>
              <a:rPr lang="de-DE" sz="2100" dirty="0"/>
              <a:t>Verändert aus: Dietrich Grünewald (Hrsg.), Kunst entdecken – Oberstufe, Berlin, 2009, S. 32f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a:stretch>
            <a:fillRect/>
          </a:stretch>
        </p:blipFill>
        <p:spPr>
          <a:xfrm>
            <a:off x="6960848" y="650944"/>
            <a:ext cx="2183152" cy="1469429"/>
          </a:xfrm>
          <a:prstGeom prst="rect">
            <a:avLst/>
          </a:prstGeom>
          <a:solidFill>
            <a:schemeClr val="bg1"/>
          </a:solidFill>
        </p:spPr>
      </p:pic>
      <p:pic>
        <p:nvPicPr>
          <p:cNvPr id="6" name="Bild 5"/>
          <p:cNvPicPr>
            <a:picLocks noChangeAspect="1"/>
          </p:cNvPicPr>
          <p:nvPr/>
        </p:nvPicPr>
        <p:blipFill>
          <a:blip r:embed="rId3"/>
          <a:stretch>
            <a:fillRect/>
          </a:stretch>
        </p:blipFill>
        <p:spPr>
          <a:xfrm>
            <a:off x="6961287" y="3959650"/>
            <a:ext cx="2182275" cy="1818563"/>
          </a:xfrm>
          <a:prstGeom prst="rect">
            <a:avLst/>
          </a:prstGeom>
          <a:solidFill>
            <a:schemeClr val="bg1"/>
          </a:solidFill>
        </p:spPr>
      </p:pic>
      <p:sp>
        <p:nvSpPr>
          <p:cNvPr id="7" name="Textfeld 6"/>
          <p:cNvSpPr txBox="1"/>
          <p:nvPr/>
        </p:nvSpPr>
        <p:spPr>
          <a:xfrm>
            <a:off x="6961287" y="5744060"/>
            <a:ext cx="2182713" cy="369332"/>
          </a:xfrm>
          <a:prstGeom prst="rect">
            <a:avLst/>
          </a:prstGeom>
          <a:solidFill>
            <a:schemeClr val="bg1"/>
          </a:solidFill>
        </p:spPr>
        <p:txBody>
          <a:bodyPr wrap="square" rtlCol="0">
            <a:spAutoFit/>
          </a:bodyPr>
          <a:lstStyle/>
          <a:p>
            <a:r>
              <a:rPr lang="de-DE" sz="450" dirty="0">
                <a:latin typeface="Arial" panose="020B0604020202020204" pitchFamily="34" charset="0"/>
                <a:cs typeface="Arial" panose="020B0604020202020204" pitchFamily="34" charset="0"/>
                <a:hlinkClick r:id="rId4"/>
              </a:rPr>
              <a:t>https://www.archaeologie-online.de/nachrichten/vermehrte-interaktionen-zwischen-jungsteinzeitlichen-einwanderern-und-jaeger-sammlern-in-westeuropa/</a:t>
            </a:r>
            <a:endParaRPr lang="de-DE" sz="450" dirty="0">
              <a:latin typeface="Arial" panose="020B0604020202020204" pitchFamily="34" charset="0"/>
              <a:cs typeface="Arial" panose="020B0604020202020204" pitchFamily="34" charset="0"/>
            </a:endParaRPr>
          </a:p>
          <a:p>
            <a:endParaRPr lang="de-DE" sz="450" dirty="0">
              <a:latin typeface="Arial" panose="020B0604020202020204" pitchFamily="34" charset="0"/>
              <a:cs typeface="Arial" panose="020B0604020202020204" pitchFamily="34" charset="0"/>
            </a:endParaRPr>
          </a:p>
        </p:txBody>
      </p:sp>
      <p:pic>
        <p:nvPicPr>
          <p:cNvPr id="8" name="Bild 7"/>
          <p:cNvPicPr>
            <a:picLocks noChangeAspect="1"/>
          </p:cNvPicPr>
          <p:nvPr/>
        </p:nvPicPr>
        <p:blipFill>
          <a:blip r:embed="rId5"/>
          <a:stretch>
            <a:fillRect/>
          </a:stretch>
        </p:blipFill>
        <p:spPr>
          <a:xfrm>
            <a:off x="-6505" y="1301931"/>
            <a:ext cx="1511787" cy="2080597"/>
          </a:xfrm>
          <a:prstGeom prst="rect">
            <a:avLst/>
          </a:prstGeom>
          <a:solidFill>
            <a:schemeClr val="bg1"/>
          </a:solidFill>
        </p:spPr>
      </p:pic>
      <p:sp>
        <p:nvSpPr>
          <p:cNvPr id="9" name="Textfeld 8"/>
          <p:cNvSpPr txBox="1"/>
          <p:nvPr/>
        </p:nvSpPr>
        <p:spPr>
          <a:xfrm>
            <a:off x="-1" y="3374147"/>
            <a:ext cx="1507954" cy="300082"/>
          </a:xfrm>
          <a:prstGeom prst="rect">
            <a:avLst/>
          </a:prstGeom>
          <a:solidFill>
            <a:schemeClr val="bg1"/>
          </a:solidFill>
        </p:spPr>
        <p:txBody>
          <a:bodyPr wrap="square" rtlCol="0">
            <a:spAutoFit/>
          </a:bodyPr>
          <a:lstStyle/>
          <a:p>
            <a:r>
              <a:rPr lang="de-DE" sz="450" dirty="0">
                <a:latin typeface="Arial" panose="020B0604020202020204" pitchFamily="34" charset="0"/>
                <a:cs typeface="Arial" panose="020B0604020202020204" pitchFamily="34" charset="0"/>
                <a:hlinkClick r:id="rId6"/>
              </a:rPr>
              <a:t>https://de.wikipedia.org/wiki/Cadavre_Exquis#/media/Datei:Exquisitecorpse-birthday-2006-8.jpg</a:t>
            </a:r>
            <a:endParaRPr lang="de-DE" sz="450" dirty="0">
              <a:latin typeface="Arial" panose="020B0604020202020204" pitchFamily="34" charset="0"/>
              <a:cs typeface="Arial" panose="020B0604020202020204" pitchFamily="34" charset="0"/>
            </a:endParaRPr>
          </a:p>
          <a:p>
            <a:endParaRPr lang="de-DE" sz="450" dirty="0">
              <a:latin typeface="Arial" panose="020B0604020202020204" pitchFamily="34" charset="0"/>
              <a:cs typeface="Arial" panose="020B0604020202020204" pitchFamily="34" charset="0"/>
            </a:endParaRPr>
          </a:p>
        </p:txBody>
      </p:sp>
      <p:pic>
        <p:nvPicPr>
          <p:cNvPr id="10" name="Bild 9"/>
          <p:cNvPicPr>
            <a:picLocks noChangeAspect="1"/>
          </p:cNvPicPr>
          <p:nvPr/>
        </p:nvPicPr>
        <p:blipFill>
          <a:blip r:embed="rId7"/>
          <a:stretch>
            <a:fillRect/>
          </a:stretch>
        </p:blipFill>
        <p:spPr>
          <a:xfrm>
            <a:off x="6396" y="3609007"/>
            <a:ext cx="1501557" cy="1126168"/>
          </a:xfrm>
          <a:prstGeom prst="rect">
            <a:avLst/>
          </a:prstGeom>
          <a:solidFill>
            <a:schemeClr val="bg1"/>
          </a:solidFill>
        </p:spPr>
      </p:pic>
      <p:sp>
        <p:nvSpPr>
          <p:cNvPr id="11" name="Textfeld 10"/>
          <p:cNvSpPr txBox="1"/>
          <p:nvPr/>
        </p:nvSpPr>
        <p:spPr>
          <a:xfrm>
            <a:off x="-1" y="4730822"/>
            <a:ext cx="1507954" cy="300082"/>
          </a:xfrm>
          <a:prstGeom prst="rect">
            <a:avLst/>
          </a:prstGeom>
          <a:solidFill>
            <a:schemeClr val="bg1"/>
          </a:solidFill>
        </p:spPr>
        <p:txBody>
          <a:bodyPr wrap="square" rtlCol="0">
            <a:spAutoFit/>
          </a:bodyPr>
          <a:lstStyle/>
          <a:p>
            <a:r>
              <a:rPr lang="de-DE" sz="450" dirty="0">
                <a:latin typeface="Arial" panose="020B0604020202020204" pitchFamily="34" charset="0"/>
                <a:cs typeface="Arial" panose="020B0604020202020204" pitchFamily="34" charset="0"/>
                <a:hlinkClick r:id="rId8"/>
              </a:rPr>
              <a:t>https://www.elblogdetubebe.com/10-juegos-de-playa-para-ninos-originales-y-divertidos/</a:t>
            </a:r>
            <a:endParaRPr lang="de-DE" sz="450" dirty="0">
              <a:latin typeface="Arial" panose="020B0604020202020204" pitchFamily="34" charset="0"/>
              <a:cs typeface="Arial" panose="020B0604020202020204" pitchFamily="34" charset="0"/>
            </a:endParaRPr>
          </a:p>
          <a:p>
            <a:endParaRPr lang="de-DE" sz="450" dirty="0">
              <a:latin typeface="Arial" panose="020B0604020202020204" pitchFamily="34" charset="0"/>
              <a:cs typeface="Arial" panose="020B0604020202020204" pitchFamily="34" charset="0"/>
            </a:endParaRPr>
          </a:p>
        </p:txBody>
      </p:sp>
      <p:pic>
        <p:nvPicPr>
          <p:cNvPr id="12" name="Bild 11"/>
          <p:cNvPicPr>
            <a:picLocks noChangeAspect="1"/>
          </p:cNvPicPr>
          <p:nvPr/>
        </p:nvPicPr>
        <p:blipFill>
          <a:blip r:embed="rId9"/>
          <a:stretch>
            <a:fillRect/>
          </a:stretch>
        </p:blipFill>
        <p:spPr>
          <a:xfrm>
            <a:off x="6960848" y="2263818"/>
            <a:ext cx="2183152" cy="1552132"/>
          </a:xfrm>
          <a:prstGeom prst="rect">
            <a:avLst/>
          </a:prstGeom>
          <a:solidFill>
            <a:schemeClr val="bg1"/>
          </a:solidFill>
        </p:spPr>
      </p:pic>
      <p:sp>
        <p:nvSpPr>
          <p:cNvPr id="18" name="Textfeld 17">
            <a:extLst>
              <a:ext uri="{FF2B5EF4-FFF2-40B4-BE49-F238E27FC236}">
                <a16:creationId xmlns:a16="http://schemas.microsoft.com/office/drawing/2014/main" id="{E48E86B0-2EC3-9546-BA78-B9ECC7937C7C}"/>
              </a:ext>
            </a:extLst>
          </p:cNvPr>
          <p:cNvSpPr txBox="1"/>
          <p:nvPr/>
        </p:nvSpPr>
        <p:spPr>
          <a:xfrm>
            <a:off x="6960848" y="3798067"/>
            <a:ext cx="2176755" cy="230832"/>
          </a:xfrm>
          <a:prstGeom prst="rect">
            <a:avLst/>
          </a:prstGeom>
          <a:solidFill>
            <a:schemeClr val="bg1"/>
          </a:solidFill>
        </p:spPr>
        <p:txBody>
          <a:bodyPr wrap="square" rtlCol="0">
            <a:spAutoFit/>
          </a:bodyPr>
          <a:lstStyle/>
          <a:p>
            <a:r>
              <a:rPr lang="de-DE" sz="450" dirty="0">
                <a:latin typeface="Arial" panose="020B0604020202020204" pitchFamily="34" charset="0"/>
                <a:cs typeface="Arial" panose="020B0604020202020204" pitchFamily="34" charset="0"/>
                <a:hlinkClick r:id="rId10"/>
              </a:rPr>
              <a:t>https://instrktiv.com/de/montageanleitung/</a:t>
            </a:r>
            <a:endParaRPr lang="de-DE" sz="450" dirty="0">
              <a:latin typeface="Arial" panose="020B0604020202020204" pitchFamily="34" charset="0"/>
              <a:cs typeface="Arial" panose="020B0604020202020204" pitchFamily="34" charset="0"/>
            </a:endParaRPr>
          </a:p>
          <a:p>
            <a:endParaRPr lang="de-DE" sz="450" dirty="0">
              <a:latin typeface="Arial"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E0D301D5-3717-7F4A-823A-9E7219E69A2A}"/>
              </a:ext>
            </a:extLst>
          </p:cNvPr>
          <p:cNvSpPr txBox="1"/>
          <p:nvPr/>
        </p:nvSpPr>
        <p:spPr>
          <a:xfrm>
            <a:off x="6960848" y="2109145"/>
            <a:ext cx="2183152" cy="230832"/>
          </a:xfrm>
          <a:prstGeom prst="rect">
            <a:avLst/>
          </a:prstGeom>
          <a:solidFill>
            <a:schemeClr val="bg1"/>
          </a:solidFill>
        </p:spPr>
        <p:txBody>
          <a:bodyPr wrap="square" rtlCol="0">
            <a:spAutoFit/>
          </a:bodyPr>
          <a:lstStyle/>
          <a:p>
            <a:r>
              <a:rPr lang="de-DE" sz="450" dirty="0">
                <a:latin typeface="Arial" panose="020B0604020202020204" pitchFamily="34" charset="0"/>
                <a:cs typeface="Arial" panose="020B0604020202020204" pitchFamily="34" charset="0"/>
                <a:hlinkClick r:id="rId11"/>
              </a:rPr>
              <a:t>https://bettinaschoebitz.de/sketchnote-hack-no-1/</a:t>
            </a:r>
            <a:endParaRPr lang="de-DE" sz="450" dirty="0">
              <a:latin typeface="Arial" panose="020B0604020202020204" pitchFamily="34" charset="0"/>
              <a:cs typeface="Arial" panose="020B0604020202020204" pitchFamily="34" charset="0"/>
            </a:endParaRPr>
          </a:p>
          <a:p>
            <a:endParaRPr lang="de-DE" sz="450" dirty="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FFD74797-57B9-124A-A304-F64EF115EA58}"/>
              </a:ext>
            </a:extLst>
          </p:cNvPr>
          <p:cNvSpPr/>
          <p:nvPr/>
        </p:nvSpPr>
        <p:spPr>
          <a:xfrm>
            <a:off x="3367822" y="2620778"/>
            <a:ext cx="1620000" cy="162000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de-DE" sz="1200" b="1" dirty="0">
                <a:solidFill>
                  <a:srgbClr val="FF0000"/>
                </a:solidFill>
                <a:latin typeface="Arial" panose="020B0604020202020204" pitchFamily="34" charset="0"/>
                <a:cs typeface="Arial" panose="020B0604020202020204" pitchFamily="34" charset="0"/>
              </a:rPr>
              <a:t>Funktionen</a:t>
            </a:r>
            <a:r>
              <a:rPr lang="de-DE" sz="1200" dirty="0">
                <a:solidFill>
                  <a:srgbClr val="FF0000"/>
                </a:solidFill>
                <a:latin typeface="Arial" panose="020B0604020202020204" pitchFamily="34" charset="0"/>
                <a:cs typeface="Arial" panose="020B0604020202020204" pitchFamily="34" charset="0"/>
              </a:rPr>
              <a:t> </a:t>
            </a:r>
            <a:r>
              <a:rPr lang="de-DE" sz="1200" dirty="0">
                <a:solidFill>
                  <a:schemeClr val="tx1"/>
                </a:solidFill>
                <a:latin typeface="Arial" panose="020B0604020202020204" pitchFamily="34" charset="0"/>
                <a:cs typeface="Arial" panose="020B0604020202020204" pitchFamily="34" charset="0"/>
              </a:rPr>
              <a:t>der Zeichnung  </a:t>
            </a:r>
          </a:p>
          <a:p>
            <a:pPr algn="ctr">
              <a:lnSpc>
                <a:spcPct val="90000"/>
              </a:lnSpc>
            </a:pPr>
            <a:r>
              <a:rPr lang="de-DE" sz="1200" dirty="0">
                <a:solidFill>
                  <a:srgbClr val="FF0000"/>
                </a:solidFill>
                <a:latin typeface="Arial" panose="020B0604020202020204" pitchFamily="34" charset="0"/>
                <a:cs typeface="Arial" panose="020B0604020202020204" pitchFamily="34" charset="0"/>
              </a:rPr>
              <a:t>im Alltag</a:t>
            </a:r>
          </a:p>
        </p:txBody>
      </p:sp>
      <p:sp>
        <p:nvSpPr>
          <p:cNvPr id="21" name="Oval 20">
            <a:extLst>
              <a:ext uri="{FF2B5EF4-FFF2-40B4-BE49-F238E27FC236}">
                <a16:creationId xmlns:a16="http://schemas.microsoft.com/office/drawing/2014/main" id="{8DC65E3E-5EA8-0B4D-9328-5A5EC477C42B}"/>
              </a:ext>
            </a:extLst>
          </p:cNvPr>
          <p:cNvSpPr/>
          <p:nvPr/>
        </p:nvSpPr>
        <p:spPr>
          <a:xfrm>
            <a:off x="1822530" y="1857917"/>
            <a:ext cx="1350000" cy="135000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None/>
            </a:pPr>
            <a:r>
              <a:rPr lang="de-DE" sz="1200" dirty="0">
                <a:solidFill>
                  <a:schemeClr val="tx1"/>
                </a:solidFill>
                <a:latin typeface="Arial" panose="020B0604020202020204" pitchFamily="34" charset="0"/>
                <a:cs typeface="Arial" panose="020B0604020202020204" pitchFamily="34" charset="0"/>
              </a:rPr>
              <a:t>Ideen-skizze, </a:t>
            </a:r>
          </a:p>
          <a:p>
            <a:pPr algn="ctr">
              <a:lnSpc>
                <a:spcPct val="90000"/>
              </a:lnSpc>
              <a:buNone/>
            </a:pPr>
            <a:r>
              <a:rPr lang="de-DE" sz="1200" dirty="0">
                <a:solidFill>
                  <a:schemeClr val="tx1"/>
                </a:solidFill>
                <a:latin typeface="Arial" panose="020B0604020202020204" pitchFamily="34" charset="0"/>
                <a:cs typeface="Arial" panose="020B0604020202020204" pitchFamily="34" charset="0"/>
              </a:rPr>
              <a:t>Erfindung</a:t>
            </a:r>
          </a:p>
        </p:txBody>
      </p:sp>
      <p:sp>
        <p:nvSpPr>
          <p:cNvPr id="22" name="Oval 21">
            <a:extLst>
              <a:ext uri="{FF2B5EF4-FFF2-40B4-BE49-F238E27FC236}">
                <a16:creationId xmlns:a16="http://schemas.microsoft.com/office/drawing/2014/main" id="{F0068E2E-3E03-0F4A-B830-34149A075AE0}"/>
              </a:ext>
            </a:extLst>
          </p:cNvPr>
          <p:cNvSpPr/>
          <p:nvPr/>
        </p:nvSpPr>
        <p:spPr>
          <a:xfrm>
            <a:off x="3523373" y="989373"/>
            <a:ext cx="1350000" cy="135000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None/>
            </a:pPr>
            <a:r>
              <a:rPr lang="de-DE" sz="1200" dirty="0">
                <a:solidFill>
                  <a:schemeClr val="tx1"/>
                </a:solidFill>
                <a:latin typeface="Arial" panose="020B0604020202020204" pitchFamily="34" charset="0"/>
                <a:cs typeface="Arial" panose="020B0604020202020204" pitchFamily="34" charset="0"/>
              </a:rPr>
              <a:t>Merkliste</a:t>
            </a:r>
          </a:p>
        </p:txBody>
      </p:sp>
      <p:sp>
        <p:nvSpPr>
          <p:cNvPr id="23" name="Oval 22">
            <a:extLst>
              <a:ext uri="{FF2B5EF4-FFF2-40B4-BE49-F238E27FC236}">
                <a16:creationId xmlns:a16="http://schemas.microsoft.com/office/drawing/2014/main" id="{BB88B85F-471C-2544-87E9-A392B43F3709}"/>
              </a:ext>
            </a:extLst>
          </p:cNvPr>
          <p:cNvSpPr/>
          <p:nvPr/>
        </p:nvSpPr>
        <p:spPr>
          <a:xfrm>
            <a:off x="1736215" y="3650083"/>
            <a:ext cx="1350000" cy="135000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None/>
            </a:pPr>
            <a:r>
              <a:rPr lang="de-DE" sz="1200" dirty="0">
                <a:solidFill>
                  <a:schemeClr val="tx1"/>
                </a:solidFill>
                <a:latin typeface="Arial" panose="020B0604020202020204" pitchFamily="34" charset="0"/>
                <a:cs typeface="Arial" panose="020B0604020202020204" pitchFamily="34" charset="0"/>
              </a:rPr>
              <a:t>Spiel, Ritual</a:t>
            </a:r>
          </a:p>
        </p:txBody>
      </p:sp>
      <p:sp>
        <p:nvSpPr>
          <p:cNvPr id="24" name="Oval 23">
            <a:extLst>
              <a:ext uri="{FF2B5EF4-FFF2-40B4-BE49-F238E27FC236}">
                <a16:creationId xmlns:a16="http://schemas.microsoft.com/office/drawing/2014/main" id="{F7390265-F730-B545-8E11-0E2E6630A719}"/>
              </a:ext>
            </a:extLst>
          </p:cNvPr>
          <p:cNvSpPr/>
          <p:nvPr/>
        </p:nvSpPr>
        <p:spPr>
          <a:xfrm>
            <a:off x="5226672" y="3650083"/>
            <a:ext cx="1350000" cy="135000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None/>
            </a:pPr>
            <a:r>
              <a:rPr lang="de-DE" sz="1200" dirty="0">
                <a:solidFill>
                  <a:schemeClr val="tx1"/>
                </a:solidFill>
                <a:latin typeface="Arial" panose="020B0604020202020204" pitchFamily="34" charset="0"/>
                <a:cs typeface="Arial" panose="020B0604020202020204" pitchFamily="34" charset="0"/>
              </a:rPr>
              <a:t>Doku-</a:t>
            </a:r>
            <a:r>
              <a:rPr lang="de-DE" sz="1200" dirty="0" err="1">
                <a:solidFill>
                  <a:schemeClr val="tx1"/>
                </a:solidFill>
                <a:latin typeface="Arial" panose="020B0604020202020204" pitchFamily="34" charset="0"/>
                <a:cs typeface="Arial" panose="020B0604020202020204" pitchFamily="34" charset="0"/>
              </a:rPr>
              <a:t>mentation</a:t>
            </a:r>
            <a:r>
              <a:rPr lang="de-DE" sz="1200" dirty="0">
                <a:solidFill>
                  <a:schemeClr val="tx1"/>
                </a:solidFill>
                <a:latin typeface="Arial" panose="020B0604020202020204" pitchFamily="34" charset="0"/>
                <a:cs typeface="Arial" panose="020B0604020202020204" pitchFamily="34" charset="0"/>
              </a:rPr>
              <a:t>, </a:t>
            </a:r>
            <a:r>
              <a:rPr lang="de-DE" sz="1200" dirty="0" err="1">
                <a:solidFill>
                  <a:schemeClr val="tx1"/>
                </a:solidFill>
                <a:latin typeface="Arial" panose="020B0604020202020204" pitchFamily="34" charset="0"/>
                <a:cs typeface="Arial" panose="020B0604020202020204" pitchFamily="34" charset="0"/>
              </a:rPr>
              <a:t>Verdeut-lichung</a:t>
            </a:r>
            <a:r>
              <a:rPr lang="de-DE" sz="1200" dirty="0">
                <a:solidFill>
                  <a:schemeClr val="tx1"/>
                </a:solidFill>
                <a:latin typeface="Arial" panose="020B0604020202020204" pitchFamily="34" charset="0"/>
                <a:cs typeface="Arial" panose="020B0604020202020204" pitchFamily="34" charset="0"/>
              </a:rPr>
              <a:t>,</a:t>
            </a:r>
          </a:p>
          <a:p>
            <a:pPr algn="ctr">
              <a:lnSpc>
                <a:spcPct val="90000"/>
              </a:lnSpc>
              <a:buNone/>
            </a:pPr>
            <a:r>
              <a:rPr lang="de-DE" sz="1200" dirty="0" err="1">
                <a:solidFill>
                  <a:schemeClr val="tx1"/>
                </a:solidFill>
                <a:latin typeface="Arial" panose="020B0604020202020204" pitchFamily="34" charset="0"/>
                <a:cs typeface="Arial" panose="020B0604020202020204" pitchFamily="34" charset="0"/>
              </a:rPr>
              <a:t>Interpre-tation</a:t>
            </a:r>
            <a:endParaRPr lang="de-DE" sz="1200" dirty="0">
              <a:solidFill>
                <a:schemeClr val="tx1"/>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92A00E31-8A10-BB41-AA09-A4F41EE4FD2D}"/>
              </a:ext>
            </a:extLst>
          </p:cNvPr>
          <p:cNvSpPr/>
          <p:nvPr/>
        </p:nvSpPr>
        <p:spPr>
          <a:xfrm>
            <a:off x="5279166" y="1857917"/>
            <a:ext cx="1350000" cy="135000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None/>
            </a:pPr>
            <a:r>
              <a:rPr lang="de-DE" sz="1200" dirty="0">
                <a:solidFill>
                  <a:schemeClr val="tx1"/>
                </a:solidFill>
                <a:latin typeface="Arial" panose="020B0604020202020204" pitchFamily="34" charset="0"/>
                <a:cs typeface="Arial" panose="020B0604020202020204" pitchFamily="34" charset="0"/>
              </a:rPr>
              <a:t>Hand-</a:t>
            </a:r>
            <a:r>
              <a:rPr lang="de-DE" sz="1200" dirty="0" err="1">
                <a:solidFill>
                  <a:schemeClr val="tx1"/>
                </a:solidFill>
                <a:latin typeface="Arial" panose="020B0604020202020204" pitchFamily="34" charset="0"/>
                <a:cs typeface="Arial" panose="020B0604020202020204" pitchFamily="34" charset="0"/>
              </a:rPr>
              <a:t>lungs</a:t>
            </a:r>
            <a:r>
              <a:rPr lang="de-DE" sz="1200" dirty="0">
                <a:solidFill>
                  <a:schemeClr val="tx1"/>
                </a:solidFill>
                <a:latin typeface="Arial" panose="020B0604020202020204" pitchFamily="34" charset="0"/>
                <a:cs typeface="Arial" panose="020B0604020202020204" pitchFamily="34" charset="0"/>
              </a:rPr>
              <a:t>-anweisung, </a:t>
            </a:r>
            <a:r>
              <a:rPr lang="de-DE" sz="1200" dirty="0" err="1">
                <a:solidFill>
                  <a:schemeClr val="tx1"/>
                </a:solidFill>
                <a:latin typeface="Arial" panose="020B0604020202020204" pitchFamily="34" charset="0"/>
                <a:cs typeface="Arial" panose="020B0604020202020204" pitchFamily="34" charset="0"/>
              </a:rPr>
              <a:t>Erläu-terung</a:t>
            </a:r>
            <a:endParaRPr lang="de-DE" sz="1200" dirty="0">
              <a:solidFill>
                <a:schemeClr val="tx1"/>
              </a:solidFill>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97A6DD86-8A10-1049-BD46-B2A85709138C}"/>
              </a:ext>
            </a:extLst>
          </p:cNvPr>
          <p:cNvSpPr/>
          <p:nvPr/>
        </p:nvSpPr>
        <p:spPr>
          <a:xfrm>
            <a:off x="3523373" y="4495597"/>
            <a:ext cx="1350000" cy="1350000"/>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buNone/>
            </a:pPr>
            <a:r>
              <a:rPr lang="de-DE" sz="1200" dirty="0">
                <a:solidFill>
                  <a:schemeClr val="tx1"/>
                </a:solidFill>
                <a:latin typeface="Arial" panose="020B0604020202020204" pitchFamily="34" charset="0"/>
                <a:cs typeface="Arial" panose="020B0604020202020204" pitchFamily="34" charset="0"/>
              </a:rPr>
              <a:t>usw.</a:t>
            </a:r>
          </a:p>
        </p:txBody>
      </p:sp>
      <p:sp>
        <p:nvSpPr>
          <p:cNvPr id="30" name="Textfeld 29">
            <a:extLst>
              <a:ext uri="{FF2B5EF4-FFF2-40B4-BE49-F238E27FC236}">
                <a16:creationId xmlns:a16="http://schemas.microsoft.com/office/drawing/2014/main" id="{0E081D95-3522-384F-A69C-14A843660313}"/>
              </a:ext>
            </a:extLst>
          </p:cNvPr>
          <p:cNvSpPr txBox="1"/>
          <p:nvPr/>
        </p:nvSpPr>
        <p:spPr>
          <a:xfrm>
            <a:off x="6395" y="5816642"/>
            <a:ext cx="1501557" cy="438582"/>
          </a:xfrm>
          <a:prstGeom prst="rect">
            <a:avLst/>
          </a:prstGeom>
          <a:solidFill>
            <a:schemeClr val="bg1"/>
          </a:solidFill>
        </p:spPr>
        <p:txBody>
          <a:bodyPr wrap="square" rtlCol="0">
            <a:spAutoFit/>
          </a:bodyPr>
          <a:lstStyle/>
          <a:p>
            <a:r>
              <a:rPr lang="de-DE" sz="450" dirty="0">
                <a:latin typeface="Arial" panose="020B0604020202020204" pitchFamily="34" charset="0"/>
                <a:cs typeface="Arial" panose="020B0604020202020204" pitchFamily="34" charset="0"/>
                <a:hlinkClick r:id="rId12"/>
              </a:rPr>
              <a:t>https://www.dreamstime.com/chalk-tally-chart-counting-drawing-counting-tally-chart-chalk-marks-groups-five-hand-making-new-ones-video231755698</a:t>
            </a:r>
            <a:endParaRPr lang="de-DE" sz="450" dirty="0">
              <a:latin typeface="Arial" panose="020B0604020202020204" pitchFamily="34" charset="0"/>
              <a:cs typeface="Arial" panose="020B0604020202020204" pitchFamily="34" charset="0"/>
            </a:endParaRPr>
          </a:p>
          <a:p>
            <a:endParaRPr lang="de-DE" sz="450"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6F8B2721-3833-5505-4EEF-CF2A26B4C68E}"/>
              </a:ext>
            </a:extLst>
          </p:cNvPr>
          <p:cNvPicPr>
            <a:picLocks noChangeAspect="1"/>
          </p:cNvPicPr>
          <p:nvPr/>
        </p:nvPicPr>
        <p:blipFill>
          <a:blip r:embed="rId13"/>
          <a:stretch>
            <a:fillRect/>
          </a:stretch>
        </p:blipFill>
        <p:spPr>
          <a:xfrm>
            <a:off x="-6505" y="4925425"/>
            <a:ext cx="1511787" cy="914462"/>
          </a:xfrm>
          <a:prstGeom prst="rect">
            <a:avLst/>
          </a:prstGeom>
        </p:spPr>
      </p:pic>
    </p:spTree>
    <p:extLst>
      <p:ext uri="{BB962C8B-B14F-4D97-AF65-F5344CB8AC3E}">
        <p14:creationId xmlns:p14="http://schemas.microsoft.com/office/powerpoint/2010/main" val="4093370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Zeichnerische Mittel - </a:t>
            </a:r>
            <a:r>
              <a:rPr lang="de-DE" sz="2000" i="1" dirty="0"/>
              <a:t>dünn zeichnende Stifte</a:t>
            </a:r>
            <a:r>
              <a:rPr lang="de-DE" sz="2000" dirty="0"/>
              <a:t> </a:t>
            </a:r>
            <a:endParaRPr lang="de-DE" sz="2000" b="1" dirty="0"/>
          </a:p>
        </p:txBody>
      </p:sp>
      <p:sp>
        <p:nvSpPr>
          <p:cNvPr id="3" name="Inhaltsplatzhalter 2"/>
          <p:cNvSpPr>
            <a:spLocks noGrp="1"/>
          </p:cNvSpPr>
          <p:nvPr>
            <p:ph idx="1"/>
          </p:nvPr>
        </p:nvSpPr>
        <p:spPr>
          <a:xfrm>
            <a:off x="612813" y="2951769"/>
            <a:ext cx="4634864" cy="2226263"/>
          </a:xfrm>
        </p:spPr>
        <p:txBody>
          <a:bodyPr wrap="square">
            <a:normAutofit fontScale="25000" lnSpcReduction="20000"/>
          </a:bodyPr>
          <a:lstStyle/>
          <a:p>
            <a:pPr>
              <a:lnSpc>
                <a:spcPct val="110000"/>
              </a:lnSpc>
            </a:pPr>
            <a:r>
              <a:rPr lang="de-DE" sz="5600" dirty="0"/>
              <a:t>Der </a:t>
            </a:r>
            <a:r>
              <a:rPr lang="de-DE" sz="5600" b="1" dirty="0"/>
              <a:t>Graphitstift</a:t>
            </a:r>
            <a:r>
              <a:rPr lang="de-DE" sz="5600" dirty="0"/>
              <a:t> ist der zeitlich unmittelbare Vorgänger des Bleistiftes. Er wird aus Graphit erzeugt und fand besonders während des 16. Jh. vielfache Anwendung. Graphit erzeugt sehr dunkle, fettig glänzende Linien auf dem Papier. </a:t>
            </a:r>
          </a:p>
          <a:p>
            <a:pPr>
              <a:lnSpc>
                <a:spcPct val="110000"/>
              </a:lnSpc>
            </a:pPr>
            <a:r>
              <a:rPr lang="de-DE" sz="5600" dirty="0"/>
              <a:t>Das heute vorherrschende künstlerische Zeichenmittel ist der </a:t>
            </a:r>
            <a:r>
              <a:rPr lang="de-DE" sz="5600" b="1" dirty="0"/>
              <a:t>Bleistift.</a:t>
            </a:r>
            <a:r>
              <a:rPr lang="de-DE" sz="5600" dirty="0"/>
              <a:t> Seine Mine besteht aus einer Mischung von Graphit und Ton. Je mehr Ton enthalten ist, desto härter ist die Mine.</a:t>
            </a:r>
          </a:p>
          <a:p>
            <a:pPr>
              <a:lnSpc>
                <a:spcPct val="110000"/>
              </a:lnSpc>
            </a:pPr>
            <a:r>
              <a:rPr lang="de-DE" sz="5600" dirty="0"/>
              <a:t>Farbstifte bzw. </a:t>
            </a:r>
            <a:r>
              <a:rPr lang="de-DE" sz="5600" b="1" dirty="0"/>
              <a:t>Buntstifte</a:t>
            </a:r>
            <a:r>
              <a:rPr lang="de-DE" sz="5600" dirty="0"/>
              <a:t> entstanden im 19. Jh. Durch Hinzumischen von Pigmenten wie Blutstein, Ruß, Zinnober, Ultramarin, usw. Die Minen der heute im Handel erhältlichen Stifte sind zum größten Teil synthetisch hergestellt.</a:t>
            </a:r>
          </a:p>
          <a:p>
            <a:pPr marL="0" indent="0">
              <a:buNone/>
            </a:pPr>
            <a:endParaRPr lang="de-DE" sz="1050" dirty="0"/>
          </a:p>
          <a:p>
            <a:pPr marL="0" indent="0">
              <a:buNone/>
            </a:pPr>
            <a:r>
              <a:rPr lang="de-DE" sz="4000" dirty="0"/>
              <a:t>Vgl. Walter </a:t>
            </a:r>
            <a:r>
              <a:rPr lang="de-DE" sz="4000" dirty="0" err="1"/>
              <a:t>Koschatzky</a:t>
            </a:r>
            <a:r>
              <a:rPr lang="de-DE" sz="4000" dirty="0"/>
              <a:t>, </a:t>
            </a:r>
            <a:r>
              <a:rPr lang="de-DE" sz="4000" i="1" dirty="0"/>
              <a:t>Die Kunst der Zeichnung</a:t>
            </a:r>
            <a:r>
              <a:rPr lang="de-DE" sz="4000" dirty="0"/>
              <a:t>, München 1999.</a:t>
            </a:r>
          </a:p>
          <a:p>
            <a:pPr>
              <a:buNone/>
            </a:pPr>
            <a:endParaRPr lang="de-DE" sz="1050" dirty="0">
              <a:solidFill>
                <a:srgbClr val="FF0000"/>
              </a:solidFill>
            </a:endParaRPr>
          </a:p>
        </p:txBody>
      </p:sp>
      <p:pic>
        <p:nvPicPr>
          <p:cNvPr id="5" name="Grafik 4" descr="Ein Bild, das Text, Schreibgerät, Wand, Briefpapier enthält.&#10;&#10;Automatisch generierte Beschreibung">
            <a:extLst>
              <a:ext uri="{FF2B5EF4-FFF2-40B4-BE49-F238E27FC236}">
                <a16:creationId xmlns:a16="http://schemas.microsoft.com/office/drawing/2014/main" id="{305F9855-B9D1-3F44-AF6C-327193723EB3}"/>
              </a:ext>
            </a:extLst>
          </p:cNvPr>
          <p:cNvPicPr>
            <a:picLocks noChangeAspect="1"/>
          </p:cNvPicPr>
          <p:nvPr/>
        </p:nvPicPr>
        <p:blipFill>
          <a:blip r:embed="rId2"/>
          <a:stretch>
            <a:fillRect/>
          </a:stretch>
        </p:blipFill>
        <p:spPr>
          <a:xfrm rot="21600000">
            <a:off x="5263515" y="3090387"/>
            <a:ext cx="3880485" cy="2910364"/>
          </a:xfrm>
          <a:prstGeom prst="rect">
            <a:avLst/>
          </a:prstGeom>
        </p:spPr>
      </p:pic>
      <p:sp>
        <p:nvSpPr>
          <p:cNvPr id="6" name="Textfeld 5">
            <a:extLst>
              <a:ext uri="{FF2B5EF4-FFF2-40B4-BE49-F238E27FC236}">
                <a16:creationId xmlns:a16="http://schemas.microsoft.com/office/drawing/2014/main" id="{C633C2DB-FC25-E843-AF0E-E9AD1A93445E}"/>
              </a:ext>
            </a:extLst>
          </p:cNvPr>
          <p:cNvSpPr txBox="1"/>
          <p:nvPr/>
        </p:nvSpPr>
        <p:spPr>
          <a:xfrm>
            <a:off x="612813" y="1696041"/>
            <a:ext cx="8029575" cy="1255728"/>
          </a:xfrm>
          <a:prstGeom prst="rect">
            <a:avLst/>
          </a:prstGeom>
          <a:noFill/>
        </p:spPr>
        <p:txBody>
          <a:bodyPr wrap="square" rtlCol="0">
            <a:spAutoFit/>
          </a:bodyPr>
          <a:lstStyle/>
          <a:p>
            <a:pPr marL="214313" indent="-214313">
              <a:lnSpc>
                <a:spcPct val="90000"/>
              </a:lnSpc>
              <a:buFont typeface="Arial" panose="020B0604020202020204" pitchFamily="34" charset="0"/>
              <a:buChar char="•"/>
            </a:pPr>
            <a:r>
              <a:rPr lang="de-DE" sz="1400" b="1" dirty="0">
                <a:latin typeface="Arial" panose="020B0604020202020204" pitchFamily="34" charset="0"/>
                <a:cs typeface="Arial" panose="020B0604020202020204" pitchFamily="34" charset="0"/>
              </a:rPr>
              <a:t>Metallstifte </a:t>
            </a:r>
            <a:r>
              <a:rPr lang="de-DE" sz="1400" dirty="0">
                <a:latin typeface="Arial" panose="020B0604020202020204" pitchFamily="34" charset="0"/>
                <a:cs typeface="Arial" panose="020B0604020202020204" pitchFamily="34" charset="0"/>
              </a:rPr>
              <a:t>sind seit der Antike bekannt: Der </a:t>
            </a:r>
            <a:r>
              <a:rPr lang="de-DE" sz="1400" b="1" dirty="0">
                <a:latin typeface="Arial" panose="020B0604020202020204" pitchFamily="34" charset="0"/>
                <a:cs typeface="Arial" panose="020B0604020202020204" pitchFamily="34" charset="0"/>
              </a:rPr>
              <a:t>Silberstift</a:t>
            </a:r>
            <a:r>
              <a:rPr lang="de-DE" sz="1400" dirty="0">
                <a:latin typeface="Arial" panose="020B0604020202020204" pitchFamily="34" charset="0"/>
                <a:cs typeface="Arial" panose="020B0604020202020204" pitchFamily="34" charset="0"/>
              </a:rPr>
              <a:t> galt als das eigentliche Medium der autonomen Zeichnung. Damit das Silber Spuren hinterlässt und als zarte, graue Linie erscheint, bedarf es einer aufwendigen Grundierung der Zeichenfläche. Der </a:t>
            </a:r>
            <a:r>
              <a:rPr lang="de-DE" sz="1400" b="1" dirty="0">
                <a:latin typeface="Arial" panose="020B0604020202020204" pitchFamily="34" charset="0"/>
                <a:cs typeface="Arial" panose="020B0604020202020204" pitchFamily="34" charset="0"/>
              </a:rPr>
              <a:t>Bleigriffel </a:t>
            </a:r>
            <a:r>
              <a:rPr lang="de-DE" sz="1400" dirty="0">
                <a:latin typeface="Arial" panose="020B0604020202020204" pitchFamily="34" charset="0"/>
                <a:cs typeface="Arial" panose="020B0604020202020204" pitchFamily="34" charset="0"/>
              </a:rPr>
              <a:t>braucht keine Grundierung der Zeichenfläche und wurde hauptsächlich für Ausbildungszwecke oder Vorzeichnungen eingesetzt, da sein Strich leicht verwischte. Er hinterlässt auf dem Papier eine zarte, grauschwarze Linie.</a:t>
            </a:r>
          </a:p>
        </p:txBody>
      </p:sp>
    </p:spTree>
    <p:extLst>
      <p:ext uri="{BB962C8B-B14F-4D97-AF65-F5344CB8AC3E}">
        <p14:creationId xmlns:p14="http://schemas.microsoft.com/office/powerpoint/2010/main" val="455786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Zeichnerische Mittel - </a:t>
            </a:r>
            <a:r>
              <a:rPr lang="de-DE" sz="2000" i="1" dirty="0"/>
              <a:t>breit zeichnende Stifte</a:t>
            </a:r>
            <a:endParaRPr lang="de-DE" sz="2000" b="1" dirty="0"/>
          </a:p>
        </p:txBody>
      </p:sp>
      <p:sp>
        <p:nvSpPr>
          <p:cNvPr id="3" name="Inhaltsplatzhalter 2"/>
          <p:cNvSpPr>
            <a:spLocks noGrp="1"/>
          </p:cNvSpPr>
          <p:nvPr>
            <p:ph idx="1"/>
          </p:nvPr>
        </p:nvSpPr>
        <p:spPr>
          <a:xfrm>
            <a:off x="628650" y="3257549"/>
            <a:ext cx="4632723" cy="2743201"/>
          </a:xfrm>
        </p:spPr>
        <p:txBody>
          <a:bodyPr>
            <a:normAutofit fontScale="25000" lnSpcReduction="20000"/>
          </a:bodyPr>
          <a:lstStyle/>
          <a:p>
            <a:pPr>
              <a:lnSpc>
                <a:spcPct val="110000"/>
              </a:lnSpc>
            </a:pPr>
            <a:r>
              <a:rPr lang="de-DE" sz="4800" dirty="0"/>
              <a:t>Seit den 17. Jh. gibt es </a:t>
            </a:r>
            <a:r>
              <a:rPr lang="de-DE" sz="4800" b="1" dirty="0"/>
              <a:t>Kunstkreide</a:t>
            </a:r>
            <a:r>
              <a:rPr lang="de-DE" sz="4800" dirty="0"/>
              <a:t>. Sie entsteht aus einem Vorgang, bei dem feiner Ruß mit verschiedenen Bindemitteln gepresst wird. Ihr Strich ist gleichmäßig dicht, von großer Haltbarkeit und haftet besser auf der Papieroberfläche.</a:t>
            </a:r>
          </a:p>
          <a:p>
            <a:pPr>
              <a:lnSpc>
                <a:spcPct val="110000"/>
              </a:lnSpc>
            </a:pPr>
            <a:r>
              <a:rPr lang="de-DE" sz="4800" dirty="0"/>
              <a:t>Die </a:t>
            </a:r>
            <a:r>
              <a:rPr lang="de-DE" sz="4800" b="1" dirty="0"/>
              <a:t>weiße Kreide</a:t>
            </a:r>
            <a:r>
              <a:rPr lang="de-DE" sz="4800" dirty="0"/>
              <a:t> besteht aus Kalk oder Gips. Als Zeichenflächen dienen farbige Papiere.</a:t>
            </a:r>
          </a:p>
          <a:p>
            <a:pPr>
              <a:lnSpc>
                <a:spcPct val="110000"/>
              </a:lnSpc>
            </a:pPr>
            <a:r>
              <a:rPr lang="de-DE" sz="4800" dirty="0"/>
              <a:t>Das </a:t>
            </a:r>
            <a:r>
              <a:rPr lang="de-DE" sz="4800" b="1" dirty="0"/>
              <a:t>Rötel</a:t>
            </a:r>
            <a:r>
              <a:rPr lang="de-DE" sz="4800" dirty="0"/>
              <a:t> ist ein Gemenge aus Ton und Eisenocker. Seine Farbigkeit reicht vom hellen Rot bis zum matten Braun.</a:t>
            </a:r>
          </a:p>
          <a:p>
            <a:pPr>
              <a:lnSpc>
                <a:spcPct val="110000"/>
              </a:lnSpc>
            </a:pPr>
            <a:r>
              <a:rPr lang="de-DE" sz="4800" dirty="0"/>
              <a:t>Bei der </a:t>
            </a:r>
            <a:r>
              <a:rPr lang="de-DE" sz="4800" b="1" dirty="0"/>
              <a:t>Pastellkreide</a:t>
            </a:r>
            <a:r>
              <a:rPr lang="de-DE" sz="4800" dirty="0"/>
              <a:t> werden Farbpigmente mit Tonerde gemischt und mit wasserlöslichen Bindemitteln versetzt. Es gibt sie in zahlreichen Farbabstufungen. Sie wird mit dem Stift, mit den Fingern, mit Wischern oder dem Pinsel aufgetragen. Die </a:t>
            </a:r>
            <a:r>
              <a:rPr lang="de-DE" sz="4800" b="1" dirty="0"/>
              <a:t>Wachskreiden</a:t>
            </a:r>
            <a:r>
              <a:rPr lang="de-DE" sz="4800" dirty="0"/>
              <a:t> sind technische Variationen der Pastellkreide.</a:t>
            </a:r>
            <a:endParaRPr lang="de-DE" sz="4800" dirty="0">
              <a:solidFill>
                <a:srgbClr val="FF0000"/>
              </a:solidFill>
            </a:endParaRPr>
          </a:p>
          <a:p>
            <a:pPr>
              <a:buNone/>
            </a:pPr>
            <a:r>
              <a:rPr lang="de-DE" sz="3000" dirty="0"/>
              <a:t>Vgl. Walter </a:t>
            </a:r>
            <a:r>
              <a:rPr lang="de-DE" sz="3000" dirty="0" err="1"/>
              <a:t>Koschatzky</a:t>
            </a:r>
            <a:r>
              <a:rPr lang="de-DE" sz="3000" dirty="0"/>
              <a:t>, </a:t>
            </a:r>
            <a:r>
              <a:rPr lang="de-DE" sz="3000" i="1" dirty="0"/>
              <a:t>Die Kunst der Zeichnung</a:t>
            </a:r>
            <a:r>
              <a:rPr lang="de-DE" sz="3000" dirty="0"/>
              <a:t>, München 1999.</a:t>
            </a:r>
          </a:p>
        </p:txBody>
      </p:sp>
      <p:pic>
        <p:nvPicPr>
          <p:cNvPr id="5" name="Grafik 4" descr="Ein Bild, das Text, Whiteboard enthält.&#10;&#10;Automatisch generierte Beschreibung">
            <a:extLst>
              <a:ext uri="{FF2B5EF4-FFF2-40B4-BE49-F238E27FC236}">
                <a16:creationId xmlns:a16="http://schemas.microsoft.com/office/drawing/2014/main" id="{8B1FC5F7-CDDD-FB4F-B685-08547148F6F9}"/>
              </a:ext>
            </a:extLst>
          </p:cNvPr>
          <p:cNvPicPr>
            <a:picLocks noChangeAspect="1"/>
          </p:cNvPicPr>
          <p:nvPr/>
        </p:nvPicPr>
        <p:blipFill rotWithShape="1">
          <a:blip r:embed="rId2"/>
          <a:srcRect t="1051" r="1431" b="1838"/>
          <a:stretch/>
        </p:blipFill>
        <p:spPr>
          <a:xfrm rot="21600000">
            <a:off x="5261374" y="3133828"/>
            <a:ext cx="3879900" cy="2866922"/>
          </a:xfrm>
          <a:prstGeom prst="rect">
            <a:avLst/>
          </a:prstGeom>
        </p:spPr>
      </p:pic>
      <p:sp>
        <p:nvSpPr>
          <p:cNvPr id="6" name="Textfeld 5">
            <a:extLst>
              <a:ext uri="{FF2B5EF4-FFF2-40B4-BE49-F238E27FC236}">
                <a16:creationId xmlns:a16="http://schemas.microsoft.com/office/drawing/2014/main" id="{734F5BAC-0CEB-8C43-BF6E-A9C4DB814AFE}"/>
              </a:ext>
            </a:extLst>
          </p:cNvPr>
          <p:cNvSpPr txBox="1"/>
          <p:nvPr/>
        </p:nvSpPr>
        <p:spPr>
          <a:xfrm>
            <a:off x="628649" y="1681148"/>
            <a:ext cx="7886700" cy="1563505"/>
          </a:xfrm>
          <a:prstGeom prst="rect">
            <a:avLst/>
          </a:prstGeom>
          <a:noFill/>
        </p:spPr>
        <p:txBody>
          <a:bodyPr wrap="square" rtlCol="0">
            <a:spAutoFit/>
          </a:bodyPr>
          <a:lstStyle/>
          <a:p>
            <a:pPr>
              <a:lnSpc>
                <a:spcPct val="90000"/>
              </a:lnSpc>
              <a:spcBef>
                <a:spcPts val="750"/>
              </a:spcBef>
            </a:pPr>
            <a:r>
              <a:rPr lang="de-DE" sz="1200" dirty="0">
                <a:latin typeface="Arial" panose="020B0604020202020204" pitchFamily="34" charset="0"/>
                <a:cs typeface="Arial" panose="020B0604020202020204" pitchFamily="34" charset="0"/>
              </a:rPr>
              <a:t>Eine weichere Zeichenweise und der Wunsch nach größeren Formaten brachten ab dem 15. Jh. breit zeichnende Stifte in den allgemeinen Gebrauch.</a:t>
            </a:r>
          </a:p>
          <a:p>
            <a:pPr marL="214313" indent="-214313">
              <a:lnSpc>
                <a:spcPct val="90000"/>
              </a:lnSpc>
              <a:spcBef>
                <a:spcPts val="750"/>
              </a:spcBef>
              <a:buFont typeface="Arial" panose="020B0604020202020204" pitchFamily="34" charset="0"/>
              <a:buChar char="•"/>
            </a:pPr>
            <a:r>
              <a:rPr lang="de-DE" sz="1200" dirty="0">
                <a:latin typeface="Arial" panose="020B0604020202020204" pitchFamily="34" charset="0"/>
                <a:cs typeface="Arial" panose="020B0604020202020204" pitchFamily="34" charset="0"/>
              </a:rPr>
              <a:t>Die </a:t>
            </a:r>
            <a:r>
              <a:rPr lang="de-DE" sz="1200" b="1" dirty="0">
                <a:latin typeface="Arial" panose="020B0604020202020204" pitchFamily="34" charset="0"/>
                <a:cs typeface="Arial" panose="020B0604020202020204" pitchFamily="34" charset="0"/>
              </a:rPr>
              <a:t>Kohle </a:t>
            </a:r>
            <a:r>
              <a:rPr lang="de-DE" sz="1200" dirty="0">
                <a:latin typeface="Arial" panose="020B0604020202020204" pitchFamily="34" charset="0"/>
                <a:cs typeface="Arial" panose="020B0604020202020204" pitchFamily="34" charset="0"/>
              </a:rPr>
              <a:t>ist eines der ältesten Zeichenmittel. Ihr Strich ist leicht zu korrigieren und zu verwischen.</a:t>
            </a:r>
          </a:p>
          <a:p>
            <a:pPr marL="214313" indent="-214313">
              <a:lnSpc>
                <a:spcPct val="90000"/>
              </a:lnSpc>
              <a:spcBef>
                <a:spcPts val="750"/>
              </a:spcBef>
              <a:buFont typeface="Arial" panose="020B0604020202020204" pitchFamily="34" charset="0"/>
              <a:buChar char="•"/>
            </a:pPr>
            <a:r>
              <a:rPr lang="de-DE" sz="1200" dirty="0">
                <a:latin typeface="Arial" panose="020B0604020202020204" pitchFamily="34" charset="0"/>
                <a:cs typeface="Arial" panose="020B0604020202020204" pitchFamily="34" charset="0"/>
              </a:rPr>
              <a:t>Die </a:t>
            </a:r>
            <a:r>
              <a:rPr lang="de-DE" sz="1200" b="1" dirty="0" err="1">
                <a:latin typeface="Arial" panose="020B0604020202020204" pitchFamily="34" charset="0"/>
                <a:cs typeface="Arial" panose="020B0604020202020204" pitchFamily="34" charset="0"/>
              </a:rPr>
              <a:t>Ölkohle</a:t>
            </a:r>
            <a:r>
              <a:rPr lang="de-DE" sz="1200" dirty="0">
                <a:latin typeface="Arial" panose="020B0604020202020204" pitchFamily="34" charset="0"/>
                <a:cs typeface="Arial" panose="020B0604020202020204" pitchFamily="34" charset="0"/>
              </a:rPr>
              <a:t> ist eine besondere Form der Kohle. Zur Herstellung wird Kohle mit Leinöl getränkt, dadurch wird das Abstauben der gezeichneten Linien verhindert.</a:t>
            </a:r>
          </a:p>
          <a:p>
            <a:pPr marL="214313" indent="-214313">
              <a:lnSpc>
                <a:spcPct val="90000"/>
              </a:lnSpc>
              <a:spcBef>
                <a:spcPts val="750"/>
              </a:spcBef>
              <a:buFont typeface="Arial" panose="020B0604020202020204" pitchFamily="34" charset="0"/>
              <a:buChar char="•"/>
            </a:pPr>
            <a:r>
              <a:rPr lang="de-DE" sz="1200" dirty="0">
                <a:latin typeface="Arial" panose="020B0604020202020204" pitchFamily="34" charset="0"/>
                <a:cs typeface="Arial" panose="020B0604020202020204" pitchFamily="34" charset="0"/>
              </a:rPr>
              <a:t>Die </a:t>
            </a:r>
            <a:r>
              <a:rPr lang="de-DE" sz="1200" b="1" dirty="0">
                <a:latin typeface="Arial" panose="020B0604020202020204" pitchFamily="34" charset="0"/>
                <a:cs typeface="Arial" panose="020B0604020202020204" pitchFamily="34" charset="0"/>
              </a:rPr>
              <a:t>Naturkreide</a:t>
            </a:r>
            <a:r>
              <a:rPr lang="de-DE" sz="1200" dirty="0">
                <a:latin typeface="Arial" panose="020B0604020202020204" pitchFamily="34" charset="0"/>
                <a:cs typeface="Arial" panose="020B0604020202020204" pitchFamily="34" charset="0"/>
              </a:rPr>
              <a:t> wird in Bergwerken gewonnen. Sie hinterlässt einen braun-, oder schwarz- grauen, glanzlosen Strich, der sich tonig verwischen lässt.</a:t>
            </a:r>
          </a:p>
        </p:txBody>
      </p:sp>
    </p:spTree>
    <p:extLst>
      <p:ext uri="{BB962C8B-B14F-4D97-AF65-F5344CB8AC3E}">
        <p14:creationId xmlns:p14="http://schemas.microsoft.com/office/powerpoint/2010/main" val="3825291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Zeichnerische Mittel - </a:t>
            </a:r>
            <a:r>
              <a:rPr lang="de-DE" sz="2000" i="1" dirty="0"/>
              <a:t>übertragende Zeichenmittel</a:t>
            </a:r>
            <a:endParaRPr lang="de-DE" sz="2000" dirty="0"/>
          </a:p>
        </p:txBody>
      </p:sp>
      <p:sp>
        <p:nvSpPr>
          <p:cNvPr id="3" name="Inhaltsplatzhalter 2"/>
          <p:cNvSpPr>
            <a:spLocks noGrp="1"/>
          </p:cNvSpPr>
          <p:nvPr>
            <p:ph idx="1"/>
          </p:nvPr>
        </p:nvSpPr>
        <p:spPr>
          <a:xfrm>
            <a:off x="612813" y="1790700"/>
            <a:ext cx="5377221" cy="3699273"/>
          </a:xfrm>
        </p:spPr>
        <p:txBody>
          <a:bodyPr>
            <a:normAutofit fontScale="92500" lnSpcReduction="20000"/>
          </a:bodyPr>
          <a:lstStyle/>
          <a:p>
            <a:pPr>
              <a:lnSpc>
                <a:spcPct val="110000"/>
              </a:lnSpc>
            </a:pPr>
            <a:r>
              <a:rPr lang="de-DE" sz="1500" dirty="0"/>
              <a:t>Als ältestes dieser Zeicheninstrumente gilt die </a:t>
            </a:r>
            <a:r>
              <a:rPr lang="de-DE" sz="1500" b="1" dirty="0"/>
              <a:t>Rohrfeder</a:t>
            </a:r>
            <a:r>
              <a:rPr lang="de-DE" sz="1500" dirty="0"/>
              <a:t>, diese wird aus Bambus gefertigt. Ein Rohr wird durch einen Schrägschnitt zugespitzt. Durch Eintauchen oder durch Einstreichen mit dem Pinsel wird die Flüssigkeit im Rohr gespeichert und fließt langsam über die gespaltene Spitze auf die Zeichenfläche. Auf demselben Prinzip beruht die </a:t>
            </a:r>
            <a:r>
              <a:rPr lang="de-DE" sz="1500" b="1" dirty="0"/>
              <a:t>Kielfeder</a:t>
            </a:r>
            <a:r>
              <a:rPr lang="de-DE" sz="1500" dirty="0"/>
              <a:t>, die aus Federn von Gänsen, Schwänen und Raben angefertigt wird. Später kam dann die dauerhaftere </a:t>
            </a:r>
            <a:r>
              <a:rPr lang="de-DE" sz="1500" b="1" dirty="0"/>
              <a:t>Metallfeder </a:t>
            </a:r>
            <a:r>
              <a:rPr lang="de-DE" sz="1500" dirty="0"/>
              <a:t>hinzu.</a:t>
            </a:r>
          </a:p>
          <a:p>
            <a:pPr>
              <a:lnSpc>
                <a:spcPct val="110000"/>
              </a:lnSpc>
            </a:pPr>
            <a:r>
              <a:rPr lang="de-DE" sz="1500" dirty="0"/>
              <a:t>Eine besondere Rolle beim Zeichnen spielt der </a:t>
            </a:r>
            <a:r>
              <a:rPr lang="de-DE" sz="1500" b="1" dirty="0"/>
              <a:t>Pinsel</a:t>
            </a:r>
            <a:r>
              <a:rPr lang="de-DE" sz="1500" dirty="0"/>
              <a:t>, der in seinen Linienzügen weicher und geschmeidiger ist als die Feder.</a:t>
            </a:r>
          </a:p>
          <a:p>
            <a:pPr>
              <a:lnSpc>
                <a:spcPct val="110000"/>
              </a:lnSpc>
            </a:pPr>
            <a:r>
              <a:rPr lang="de-DE" sz="1500" dirty="0"/>
              <a:t>Die zeitlich letzte Entwicklung auf dem Gebiet der übertragenen Mittel stellen die </a:t>
            </a:r>
            <a:r>
              <a:rPr lang="de-DE" sz="1500" b="1" dirty="0"/>
              <a:t>Filzstifte</a:t>
            </a:r>
            <a:r>
              <a:rPr lang="de-DE" sz="1500" dirty="0"/>
              <a:t> dar. Bei ihnen fließt die gespeicherte Farbflüssigkeit durch ein dichtes Geflecht aus Kunststofffasern ab.</a:t>
            </a:r>
            <a:endParaRPr lang="de-DE" sz="1050" dirty="0"/>
          </a:p>
          <a:p>
            <a:pPr marL="0" indent="0">
              <a:buNone/>
            </a:pPr>
            <a:r>
              <a:rPr lang="de-DE" sz="750" dirty="0"/>
              <a:t>Vgl. Walter </a:t>
            </a:r>
            <a:r>
              <a:rPr lang="de-DE" sz="750" dirty="0" err="1"/>
              <a:t>Koschatzky</a:t>
            </a:r>
            <a:r>
              <a:rPr lang="de-DE" sz="750" dirty="0"/>
              <a:t>, </a:t>
            </a:r>
            <a:r>
              <a:rPr lang="de-DE" sz="750" i="1" dirty="0"/>
              <a:t>Die Kunst der Zeichnung</a:t>
            </a:r>
            <a:r>
              <a:rPr lang="de-DE" sz="750" dirty="0"/>
              <a:t>, München 1999.</a:t>
            </a:r>
          </a:p>
          <a:p>
            <a:pPr>
              <a:buNone/>
            </a:pPr>
            <a:endParaRPr lang="de-DE" sz="1050" dirty="0">
              <a:solidFill>
                <a:srgbClr val="FF0000"/>
              </a:solidFill>
            </a:endParaRPr>
          </a:p>
        </p:txBody>
      </p:sp>
      <p:pic>
        <p:nvPicPr>
          <p:cNvPr id="5" name="Grafik 4" descr="Ein Bild, das drinnen, Schreibgerät, Briefpapier, Stift enthält.&#10;&#10;Automatisch generierte Beschreibung">
            <a:extLst>
              <a:ext uri="{FF2B5EF4-FFF2-40B4-BE49-F238E27FC236}">
                <a16:creationId xmlns:a16="http://schemas.microsoft.com/office/drawing/2014/main" id="{4898CE6D-E4F1-8A4D-A7DB-D5FF7868758D}"/>
              </a:ext>
            </a:extLst>
          </p:cNvPr>
          <p:cNvPicPr>
            <a:picLocks noChangeAspect="1"/>
          </p:cNvPicPr>
          <p:nvPr/>
        </p:nvPicPr>
        <p:blipFill>
          <a:blip r:embed="rId2"/>
          <a:stretch>
            <a:fillRect/>
          </a:stretch>
        </p:blipFill>
        <p:spPr>
          <a:xfrm rot="5400000">
            <a:off x="5814417" y="2671168"/>
            <a:ext cx="3805236" cy="2853927"/>
          </a:xfrm>
          <a:prstGeom prst="rect">
            <a:avLst/>
          </a:prstGeom>
        </p:spPr>
      </p:pic>
    </p:spTree>
    <p:extLst>
      <p:ext uri="{BB962C8B-B14F-4D97-AF65-F5344CB8AC3E}">
        <p14:creationId xmlns:p14="http://schemas.microsoft.com/office/powerpoint/2010/main" val="1756986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2813" y="273223"/>
            <a:ext cx="7920000" cy="1332000"/>
          </a:xfrm>
        </p:spPr>
        <p:txBody>
          <a:bodyPr>
            <a:normAutofit/>
          </a:bodyPr>
          <a:lstStyle/>
          <a:p>
            <a:r>
              <a:rPr lang="de-DE" sz="2000" b="1" dirty="0"/>
              <a:t>Zeichnerische Mittel -</a:t>
            </a:r>
            <a:r>
              <a:rPr lang="de-DE" sz="2000" dirty="0"/>
              <a:t> </a:t>
            </a:r>
            <a:r>
              <a:rPr lang="de-DE" sz="2000" i="1" dirty="0"/>
              <a:t>digitale Zeichenmittel</a:t>
            </a:r>
            <a:endParaRPr lang="de-DE" sz="2000" dirty="0"/>
          </a:p>
        </p:txBody>
      </p:sp>
      <p:sp>
        <p:nvSpPr>
          <p:cNvPr id="3" name="Inhaltsplatzhalter 2"/>
          <p:cNvSpPr>
            <a:spLocks noGrp="1"/>
          </p:cNvSpPr>
          <p:nvPr>
            <p:ph idx="1"/>
          </p:nvPr>
        </p:nvSpPr>
        <p:spPr>
          <a:xfrm>
            <a:off x="612813" y="1781175"/>
            <a:ext cx="7920000" cy="4012721"/>
          </a:xfrm>
        </p:spPr>
        <p:txBody>
          <a:bodyPr>
            <a:normAutofit/>
          </a:bodyPr>
          <a:lstStyle/>
          <a:p>
            <a:r>
              <a:rPr lang="de-DE" sz="1400" dirty="0"/>
              <a:t>Tablet mit Stift</a:t>
            </a:r>
          </a:p>
        </p:txBody>
      </p:sp>
      <p:grpSp>
        <p:nvGrpSpPr>
          <p:cNvPr id="14" name="Gruppieren 13">
            <a:extLst>
              <a:ext uri="{FF2B5EF4-FFF2-40B4-BE49-F238E27FC236}">
                <a16:creationId xmlns:a16="http://schemas.microsoft.com/office/drawing/2014/main" id="{BF30A5FE-CC86-384D-8179-8F9CA40DBF98}"/>
              </a:ext>
            </a:extLst>
          </p:cNvPr>
          <p:cNvGrpSpPr/>
          <p:nvPr/>
        </p:nvGrpSpPr>
        <p:grpSpPr>
          <a:xfrm>
            <a:off x="1789037" y="2210828"/>
            <a:ext cx="1164780" cy="959040"/>
            <a:chOff x="2385382" y="1804770"/>
            <a:chExt cx="1553040" cy="127872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4" name="Freihand 3">
                  <a:extLst>
                    <a:ext uri="{FF2B5EF4-FFF2-40B4-BE49-F238E27FC236}">
                      <a16:creationId xmlns:a16="http://schemas.microsoft.com/office/drawing/2014/main" id="{16C988AD-043C-384B-B6CF-16B03CA1B944}"/>
                    </a:ext>
                  </a:extLst>
                </p14:cNvPr>
                <p14:cNvContentPartPr/>
                <p14:nvPr/>
              </p14:nvContentPartPr>
              <p14:xfrm>
                <a:off x="2385382" y="1804770"/>
                <a:ext cx="991440" cy="901440"/>
              </p14:xfrm>
            </p:contentPart>
          </mc:Choice>
          <mc:Fallback xmlns="">
            <p:pic>
              <p:nvPicPr>
                <p:cNvPr id="4" name="Freihand 3">
                  <a:extLst>
                    <a:ext uri="{FF2B5EF4-FFF2-40B4-BE49-F238E27FC236}">
                      <a16:creationId xmlns:a16="http://schemas.microsoft.com/office/drawing/2014/main" id="{16C988AD-043C-384B-B6CF-16B03CA1B944}"/>
                    </a:ext>
                  </a:extLst>
                </p:cNvPr>
                <p:cNvPicPr/>
                <p:nvPr/>
              </p:nvPicPr>
              <p:blipFill>
                <a:blip r:embed="rId3"/>
                <a:stretch>
                  <a:fillRect/>
                </a:stretch>
              </p:blipFill>
              <p:spPr>
                <a:xfrm>
                  <a:off x="2367742" y="1696770"/>
                  <a:ext cx="1027080" cy="111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5" name="Freihand 4">
                  <a:extLst>
                    <a:ext uri="{FF2B5EF4-FFF2-40B4-BE49-F238E27FC236}">
                      <a16:creationId xmlns:a16="http://schemas.microsoft.com/office/drawing/2014/main" id="{641DD910-27CA-B740-9723-ADF6AF4C2D6F}"/>
                    </a:ext>
                  </a:extLst>
                </p14:cNvPr>
                <p14:cNvContentPartPr/>
                <p14:nvPr/>
              </p14:nvContentPartPr>
              <p14:xfrm>
                <a:off x="2708662" y="2025810"/>
                <a:ext cx="715320" cy="786960"/>
              </p14:xfrm>
            </p:contentPart>
          </mc:Choice>
          <mc:Fallback xmlns="">
            <p:pic>
              <p:nvPicPr>
                <p:cNvPr id="5" name="Freihand 4">
                  <a:extLst>
                    <a:ext uri="{FF2B5EF4-FFF2-40B4-BE49-F238E27FC236}">
                      <a16:creationId xmlns:a16="http://schemas.microsoft.com/office/drawing/2014/main" id="{641DD910-27CA-B740-9723-ADF6AF4C2D6F}"/>
                    </a:ext>
                  </a:extLst>
                </p:cNvPr>
                <p:cNvPicPr/>
                <p:nvPr/>
              </p:nvPicPr>
              <p:blipFill>
                <a:blip r:embed="rId5"/>
                <a:stretch>
                  <a:fillRect/>
                </a:stretch>
              </p:blipFill>
              <p:spPr>
                <a:xfrm>
                  <a:off x="2690662" y="1918170"/>
                  <a:ext cx="750960" cy="100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6" name="Freihand 5">
                  <a:extLst>
                    <a:ext uri="{FF2B5EF4-FFF2-40B4-BE49-F238E27FC236}">
                      <a16:creationId xmlns:a16="http://schemas.microsoft.com/office/drawing/2014/main" id="{0D86B77A-BFD8-6A4D-9F19-8749B10FE85A}"/>
                    </a:ext>
                  </a:extLst>
                </p14:cNvPr>
                <p14:cNvContentPartPr/>
                <p14:nvPr/>
              </p14:nvContentPartPr>
              <p14:xfrm>
                <a:off x="2517862" y="2185650"/>
                <a:ext cx="790200" cy="897840"/>
              </p14:xfrm>
            </p:contentPart>
          </mc:Choice>
          <mc:Fallback xmlns="">
            <p:pic>
              <p:nvPicPr>
                <p:cNvPr id="6" name="Freihand 5">
                  <a:extLst>
                    <a:ext uri="{FF2B5EF4-FFF2-40B4-BE49-F238E27FC236}">
                      <a16:creationId xmlns:a16="http://schemas.microsoft.com/office/drawing/2014/main" id="{0D86B77A-BFD8-6A4D-9F19-8749B10FE85A}"/>
                    </a:ext>
                  </a:extLst>
                </p:cNvPr>
                <p:cNvPicPr/>
                <p:nvPr/>
              </p:nvPicPr>
              <p:blipFill>
                <a:blip r:embed="rId7"/>
                <a:stretch>
                  <a:fillRect/>
                </a:stretch>
              </p:blipFill>
              <p:spPr>
                <a:xfrm>
                  <a:off x="2499862" y="2077650"/>
                  <a:ext cx="825840" cy="1113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7" name="Freihand 6">
                  <a:extLst>
                    <a:ext uri="{FF2B5EF4-FFF2-40B4-BE49-F238E27FC236}">
                      <a16:creationId xmlns:a16="http://schemas.microsoft.com/office/drawing/2014/main" id="{48F27E18-AE48-3346-BF65-C9BCB76D3EBD}"/>
                    </a:ext>
                  </a:extLst>
                </p14:cNvPr>
                <p14:cNvContentPartPr/>
                <p14:nvPr/>
              </p14:nvContentPartPr>
              <p14:xfrm>
                <a:off x="2642422" y="2135970"/>
                <a:ext cx="571680" cy="719640"/>
              </p14:xfrm>
            </p:contentPart>
          </mc:Choice>
          <mc:Fallback xmlns="">
            <p:pic>
              <p:nvPicPr>
                <p:cNvPr id="7" name="Freihand 6">
                  <a:extLst>
                    <a:ext uri="{FF2B5EF4-FFF2-40B4-BE49-F238E27FC236}">
                      <a16:creationId xmlns:a16="http://schemas.microsoft.com/office/drawing/2014/main" id="{48F27E18-AE48-3346-BF65-C9BCB76D3EBD}"/>
                    </a:ext>
                  </a:extLst>
                </p:cNvPr>
                <p:cNvPicPr/>
                <p:nvPr/>
              </p:nvPicPr>
              <p:blipFill>
                <a:blip r:embed="rId9"/>
                <a:stretch>
                  <a:fillRect/>
                </a:stretch>
              </p:blipFill>
              <p:spPr>
                <a:xfrm>
                  <a:off x="2624782" y="2027970"/>
                  <a:ext cx="607320" cy="935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8" name="Freihand 7">
                  <a:extLst>
                    <a:ext uri="{FF2B5EF4-FFF2-40B4-BE49-F238E27FC236}">
                      <a16:creationId xmlns:a16="http://schemas.microsoft.com/office/drawing/2014/main" id="{CEB54C4A-9A0C-5F46-97DB-DE088A85ED05}"/>
                    </a:ext>
                  </a:extLst>
                </p14:cNvPr>
                <p14:cNvContentPartPr/>
                <p14:nvPr/>
              </p14:nvContentPartPr>
              <p14:xfrm>
                <a:off x="2748262" y="2205090"/>
                <a:ext cx="792720" cy="825480"/>
              </p14:xfrm>
            </p:contentPart>
          </mc:Choice>
          <mc:Fallback xmlns="">
            <p:pic>
              <p:nvPicPr>
                <p:cNvPr id="8" name="Freihand 7">
                  <a:extLst>
                    <a:ext uri="{FF2B5EF4-FFF2-40B4-BE49-F238E27FC236}">
                      <a16:creationId xmlns:a16="http://schemas.microsoft.com/office/drawing/2014/main" id="{CEB54C4A-9A0C-5F46-97DB-DE088A85ED05}"/>
                    </a:ext>
                  </a:extLst>
                </p:cNvPr>
                <p:cNvPicPr/>
                <p:nvPr/>
              </p:nvPicPr>
              <p:blipFill>
                <a:blip r:embed="rId11"/>
                <a:stretch>
                  <a:fillRect/>
                </a:stretch>
              </p:blipFill>
              <p:spPr>
                <a:xfrm>
                  <a:off x="2730622" y="2097450"/>
                  <a:ext cx="828360" cy="1041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9" name="Freihand 8">
                  <a:extLst>
                    <a:ext uri="{FF2B5EF4-FFF2-40B4-BE49-F238E27FC236}">
                      <a16:creationId xmlns:a16="http://schemas.microsoft.com/office/drawing/2014/main" id="{E5AAC314-E4F1-9D4E-AEE2-6733C6B772AD}"/>
                    </a:ext>
                  </a:extLst>
                </p14:cNvPr>
                <p14:cNvContentPartPr/>
                <p14:nvPr/>
              </p14:nvContentPartPr>
              <p14:xfrm>
                <a:off x="2906302" y="2140290"/>
                <a:ext cx="1032120" cy="675720"/>
              </p14:xfrm>
            </p:contentPart>
          </mc:Choice>
          <mc:Fallback xmlns="">
            <p:pic>
              <p:nvPicPr>
                <p:cNvPr id="9" name="Freihand 8">
                  <a:extLst>
                    <a:ext uri="{FF2B5EF4-FFF2-40B4-BE49-F238E27FC236}">
                      <a16:creationId xmlns:a16="http://schemas.microsoft.com/office/drawing/2014/main" id="{E5AAC314-E4F1-9D4E-AEE2-6733C6B772AD}"/>
                    </a:ext>
                  </a:extLst>
                </p:cNvPr>
                <p:cNvPicPr/>
                <p:nvPr/>
              </p:nvPicPr>
              <p:blipFill>
                <a:blip r:embed="rId13"/>
                <a:stretch>
                  <a:fillRect/>
                </a:stretch>
              </p:blipFill>
              <p:spPr>
                <a:xfrm>
                  <a:off x="2888302" y="2032650"/>
                  <a:ext cx="1067760" cy="891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1" name="Freihand 10">
                  <a:extLst>
                    <a:ext uri="{FF2B5EF4-FFF2-40B4-BE49-F238E27FC236}">
                      <a16:creationId xmlns:a16="http://schemas.microsoft.com/office/drawing/2014/main" id="{F88CACA6-18FA-964A-8AB2-7DE1DAB0B9A5}"/>
                    </a:ext>
                  </a:extLst>
                </p14:cNvPr>
                <p14:cNvContentPartPr/>
                <p14:nvPr/>
              </p14:nvContentPartPr>
              <p14:xfrm>
                <a:off x="2641342" y="1824210"/>
                <a:ext cx="617760" cy="839520"/>
              </p14:xfrm>
            </p:contentPart>
          </mc:Choice>
          <mc:Fallback xmlns="">
            <p:pic>
              <p:nvPicPr>
                <p:cNvPr id="11" name="Freihand 10">
                  <a:extLst>
                    <a:ext uri="{FF2B5EF4-FFF2-40B4-BE49-F238E27FC236}">
                      <a16:creationId xmlns:a16="http://schemas.microsoft.com/office/drawing/2014/main" id="{F88CACA6-18FA-964A-8AB2-7DE1DAB0B9A5}"/>
                    </a:ext>
                  </a:extLst>
                </p:cNvPr>
                <p:cNvPicPr/>
                <p:nvPr/>
              </p:nvPicPr>
              <p:blipFill>
                <a:blip r:embed="rId15"/>
                <a:stretch>
                  <a:fillRect/>
                </a:stretch>
              </p:blipFill>
              <p:spPr>
                <a:xfrm>
                  <a:off x="2623342" y="1716570"/>
                  <a:ext cx="653400" cy="1055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3" name="Freihand 12">
                  <a:extLst>
                    <a:ext uri="{FF2B5EF4-FFF2-40B4-BE49-F238E27FC236}">
                      <a16:creationId xmlns:a16="http://schemas.microsoft.com/office/drawing/2014/main" id="{EE80A519-D414-B347-BC7E-C2785A7B9199}"/>
                    </a:ext>
                  </a:extLst>
                </p14:cNvPr>
                <p14:cNvContentPartPr/>
                <p14:nvPr/>
              </p14:nvContentPartPr>
              <p14:xfrm>
                <a:off x="2711902" y="2034090"/>
                <a:ext cx="613800" cy="438480"/>
              </p14:xfrm>
            </p:contentPart>
          </mc:Choice>
          <mc:Fallback xmlns="">
            <p:pic>
              <p:nvPicPr>
                <p:cNvPr id="13" name="Freihand 12">
                  <a:extLst>
                    <a:ext uri="{FF2B5EF4-FFF2-40B4-BE49-F238E27FC236}">
                      <a16:creationId xmlns:a16="http://schemas.microsoft.com/office/drawing/2014/main" id="{EE80A519-D414-B347-BC7E-C2785A7B9199}"/>
                    </a:ext>
                  </a:extLst>
                </p:cNvPr>
                <p:cNvPicPr/>
                <p:nvPr/>
              </p:nvPicPr>
              <p:blipFill>
                <a:blip r:embed="rId17"/>
                <a:stretch>
                  <a:fillRect/>
                </a:stretch>
              </p:blipFill>
              <p:spPr>
                <a:xfrm>
                  <a:off x="2694262" y="1926090"/>
                  <a:ext cx="649440" cy="654120"/>
                </a:xfrm>
                <a:prstGeom prst="rect">
                  <a:avLst/>
                </a:prstGeom>
              </p:spPr>
            </p:pic>
          </mc:Fallback>
        </mc:AlternateContent>
      </p:grpSp>
    </p:spTree>
    <p:extLst>
      <p:ext uri="{BB962C8B-B14F-4D97-AF65-F5344CB8AC3E}">
        <p14:creationId xmlns:p14="http://schemas.microsoft.com/office/powerpoint/2010/main" val="56865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b="1" dirty="0" err="1"/>
              <a:t>Lehrer:innen</a:t>
            </a:r>
            <a:r>
              <a:rPr lang="de-DE" sz="2800" b="1" dirty="0"/>
              <a:t> sollten zeichnen können.</a:t>
            </a:r>
          </a:p>
        </p:txBody>
      </p:sp>
      <p:sp>
        <p:nvSpPr>
          <p:cNvPr id="3" name="Inhaltsplatzhalter 2"/>
          <p:cNvSpPr>
            <a:spLocks noGrp="1"/>
          </p:cNvSpPr>
          <p:nvPr>
            <p:ph idx="1"/>
          </p:nvPr>
        </p:nvSpPr>
        <p:spPr>
          <a:xfrm>
            <a:off x="611187" y="1844675"/>
            <a:ext cx="8344553" cy="4179607"/>
          </a:xfrm>
        </p:spPr>
        <p:txBody>
          <a:bodyPr>
            <a:noAutofit/>
          </a:bodyPr>
          <a:lstStyle/>
          <a:p>
            <a:pPr>
              <a:lnSpc>
                <a:spcPct val="110000"/>
              </a:lnSpc>
              <a:buNone/>
            </a:pPr>
            <a:r>
              <a:rPr lang="de-DE" sz="1400" b="1" dirty="0"/>
              <a:t>„Zeichnen lernen</a:t>
            </a:r>
            <a:r>
              <a:rPr lang="de-DE" sz="1400" dirty="0"/>
              <a:t>, das ist nach wie vor eine der </a:t>
            </a:r>
            <a:r>
              <a:rPr lang="de-DE" sz="1400" b="1" dirty="0"/>
              <a:t>zentralen Erwartungen</a:t>
            </a:r>
            <a:r>
              <a:rPr lang="de-DE" sz="1400" dirty="0"/>
              <a:t>, die von Kindern und Jugendlichen dem schulischen Kunstunterricht entgegengebracht werden. </a:t>
            </a:r>
            <a:r>
              <a:rPr lang="de-DE" sz="1400" dirty="0">
                <a:sym typeface="Symbol"/>
              </a:rPr>
              <a:t></a:t>
            </a:r>
            <a:r>
              <a:rPr lang="de-DE" sz="1400" dirty="0"/>
              <a:t>...</a:t>
            </a:r>
            <a:r>
              <a:rPr lang="de-DE" sz="1400" dirty="0">
                <a:sym typeface="Symbol"/>
              </a:rPr>
              <a:t> </a:t>
            </a:r>
            <a:r>
              <a:rPr lang="de-DE" sz="1400" dirty="0"/>
              <a:t>In diesem Sinne wäre es von größtem Interesse, empirisch genauer zu erforschen, was Schülerinnen und Schüler unter 'richtig </a:t>
            </a:r>
            <a:r>
              <a:rPr lang="de-DE" sz="1400" b="1" dirty="0"/>
              <a:t>Zeichnen-können</a:t>
            </a:r>
            <a:r>
              <a:rPr lang="de-DE" sz="1400" dirty="0"/>
              <a:t>' verstehen, wenn sie den Wunsch äußern, 'zeichnen' zu können. </a:t>
            </a:r>
            <a:r>
              <a:rPr lang="de-DE" sz="1400" dirty="0">
                <a:sym typeface="Symbol"/>
              </a:rPr>
              <a:t></a:t>
            </a:r>
            <a:r>
              <a:rPr lang="de-DE" sz="1400" dirty="0"/>
              <a:t>...</a:t>
            </a:r>
            <a:r>
              <a:rPr lang="de-DE" sz="1400" dirty="0">
                <a:sym typeface="Symbol"/>
              </a:rPr>
              <a:t> Kann und darf Kunstpädagogik auf diesen Wunsch immer nur dogmatisch mit der Forderung nach dem '</a:t>
            </a:r>
            <a:r>
              <a:rPr lang="de-DE" sz="1400" b="1" dirty="0">
                <a:sym typeface="Symbol"/>
              </a:rPr>
              <a:t>Bruch der Wahrnehmungsgewohnheit</a:t>
            </a:r>
            <a:r>
              <a:rPr lang="de-DE" sz="1400" dirty="0">
                <a:sym typeface="Symbol"/>
              </a:rPr>
              <a:t>' reagieren oder muss sie ihm entgegenkommen, indem sie das Zeichnen-Können mit differenziert angemessenen didaktischen Strukturen fördert?"</a:t>
            </a:r>
          </a:p>
          <a:p>
            <a:pPr>
              <a:lnSpc>
                <a:spcPct val="110000"/>
              </a:lnSpc>
              <a:buNone/>
            </a:pPr>
            <a:r>
              <a:rPr lang="de-DE" sz="1400" dirty="0">
                <a:sym typeface="Symbol"/>
              </a:rPr>
              <a:t> </a:t>
            </a:r>
            <a:r>
              <a:rPr lang="de-DE" sz="1400" b="1" dirty="0">
                <a:sym typeface="Symbol"/>
              </a:rPr>
              <a:t>experimentelles Zeichnen vs. konventionelles Zeichnen </a:t>
            </a:r>
            <a:r>
              <a:rPr lang="de-DE" sz="1400" dirty="0">
                <a:sym typeface="Symbol"/>
              </a:rPr>
              <a:t>(= naturgetreues Darstellen)?</a:t>
            </a:r>
          </a:p>
          <a:p>
            <a:pPr>
              <a:lnSpc>
                <a:spcPct val="110000"/>
              </a:lnSpc>
              <a:buFont typeface="Symbol" pitchFamily="2" charset="2"/>
              <a:buChar char="®"/>
            </a:pPr>
            <a:r>
              <a:rPr lang="de-DE" sz="1400" dirty="0">
                <a:sym typeface="Symbol"/>
              </a:rPr>
              <a:t>„Erst von der Basis des Konventionellen aus ist </a:t>
            </a:r>
            <a:r>
              <a:rPr lang="de-DE" sz="1400" dirty="0" err="1">
                <a:sym typeface="Symbol"/>
              </a:rPr>
              <a:t>Unkonventionalität</a:t>
            </a:r>
            <a:r>
              <a:rPr lang="de-DE" sz="1400" dirty="0">
                <a:sym typeface="Symbol"/>
              </a:rPr>
              <a:t> verstehbar.“</a:t>
            </a:r>
            <a:endParaRPr lang="de-DE" sz="1400" dirty="0">
              <a:solidFill>
                <a:srgbClr val="CCE9F2"/>
              </a:solidFill>
            </a:endParaRPr>
          </a:p>
          <a:p>
            <a:pPr>
              <a:buNone/>
            </a:pPr>
            <a:r>
              <a:rPr lang="de-DE" sz="1000" dirty="0"/>
              <a:t>Hubert </a:t>
            </a:r>
            <a:r>
              <a:rPr lang="de-DE" sz="1000" dirty="0" err="1"/>
              <a:t>Sowa</a:t>
            </a:r>
            <a:r>
              <a:rPr lang="de-DE" sz="1000" dirty="0"/>
              <a:t> / Jochen </a:t>
            </a:r>
            <a:r>
              <a:rPr lang="de-DE" sz="1000" dirty="0" err="1"/>
              <a:t>Krautz</a:t>
            </a:r>
            <a:r>
              <a:rPr lang="de-DE" sz="1000" dirty="0"/>
              <a:t>, </a:t>
            </a:r>
            <a:r>
              <a:rPr lang="de-DE" sz="1000" i="1" dirty="0"/>
              <a:t>Konventionell zeichnen können</a:t>
            </a:r>
            <a:r>
              <a:rPr lang="de-DE" sz="1000" dirty="0"/>
              <a:t>, in: Kunst + Unterricht, </a:t>
            </a:r>
            <a:r>
              <a:rPr lang="de-DE" sz="1000" i="1" dirty="0"/>
              <a:t>Lernen – Üben – Können</a:t>
            </a:r>
            <a:r>
              <a:rPr lang="de-DE" sz="1000" dirty="0"/>
              <a:t>, Heft Nr. 369/370, 2013, S. 10-12.</a:t>
            </a:r>
            <a:endParaRPr lang="de-DE" sz="1400" dirty="0"/>
          </a:p>
          <a:p>
            <a:pPr>
              <a:buFont typeface="Symbol" pitchFamily="2" charset="2"/>
              <a:buChar char="®"/>
            </a:pPr>
            <a:r>
              <a:rPr lang="de-DE" sz="1400" dirty="0">
                <a:sym typeface="Symbol"/>
              </a:rPr>
              <a:t>Das gilt für Lernende und Lehrende gleichermaßen</a:t>
            </a:r>
          </a:p>
          <a:p>
            <a:pPr>
              <a:buFont typeface="Symbol" pitchFamily="2" charset="2"/>
              <a:buChar char="®"/>
            </a:pPr>
            <a:r>
              <a:rPr lang="de-DE" sz="1400" dirty="0">
                <a:sym typeface="Symbol"/>
              </a:rPr>
              <a:t>(Kunst-)Lehrkräfte sind zudem häufig in Situationen, in denen Sie mit Zeichnungen erklären (z.B. Tafelbilder / „Können Sie mir zeigen, wie man x </a:t>
            </a:r>
            <a:r>
              <a:rPr lang="de-DE" sz="1400" dirty="0" err="1">
                <a:sym typeface="Symbol"/>
              </a:rPr>
              <a:t>y</a:t>
            </a:r>
            <a:r>
              <a:rPr lang="de-DE" sz="1400" dirty="0">
                <a:sym typeface="Symbol"/>
              </a:rPr>
              <a:t> zeichnet?“)</a:t>
            </a:r>
            <a:endParaRPr lang="de-DE" sz="1400" dirty="0"/>
          </a:p>
        </p:txBody>
      </p:sp>
    </p:spTree>
    <p:extLst>
      <p:ext uri="{BB962C8B-B14F-4D97-AF65-F5344CB8AC3E}">
        <p14:creationId xmlns:p14="http://schemas.microsoft.com/office/powerpoint/2010/main" val="950869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b="1" dirty="0"/>
              <a:t>Man kann zeichnen lernen!</a:t>
            </a:r>
          </a:p>
        </p:txBody>
      </p:sp>
      <p:sp>
        <p:nvSpPr>
          <p:cNvPr id="3" name="Inhaltsplatzhalter 2"/>
          <p:cNvSpPr>
            <a:spLocks noGrp="1"/>
          </p:cNvSpPr>
          <p:nvPr>
            <p:ph idx="1"/>
          </p:nvPr>
        </p:nvSpPr>
        <p:spPr/>
        <p:txBody>
          <a:bodyPr>
            <a:normAutofit/>
          </a:bodyPr>
          <a:lstStyle/>
          <a:p>
            <a:pPr marL="0" indent="0">
              <a:buNone/>
            </a:pPr>
            <a:r>
              <a:rPr lang="de-DE" sz="1600" dirty="0"/>
              <a:t>Zum Beispiel mit Hilfe einer Lehrkraft, eines Buches, eines Tutorials, etc.</a:t>
            </a:r>
          </a:p>
          <a:p>
            <a:pPr marL="0" indent="0">
              <a:buNone/>
            </a:pPr>
            <a:endParaRPr lang="de-DE" sz="1600" dirty="0"/>
          </a:p>
          <a:p>
            <a:pPr marL="0" lvl="1" indent="0">
              <a:lnSpc>
                <a:spcPct val="110000"/>
              </a:lnSpc>
              <a:buNone/>
            </a:pPr>
            <a:r>
              <a:rPr lang="de-DE" sz="1600" dirty="0"/>
              <a:t>Überblick über zeichendidaktische Ansätze (Motorische Übungen / Fragmentieren / Nachahmen / Konstruieren / Freies Zeichnen)</a:t>
            </a:r>
          </a:p>
          <a:p>
            <a:pPr>
              <a:lnSpc>
                <a:spcPct val="110000"/>
              </a:lnSpc>
              <a:buNone/>
            </a:pPr>
            <a:endParaRPr lang="de-DE" sz="1600" dirty="0"/>
          </a:p>
          <a:p>
            <a:pPr marL="0" indent="0">
              <a:buNone/>
            </a:pPr>
            <a:r>
              <a:rPr lang="de-DE" sz="1600" dirty="0"/>
              <a:t> </a:t>
            </a:r>
          </a:p>
        </p:txBody>
      </p:sp>
      <mc:AlternateContent xmlns:mc="http://schemas.openxmlformats.org/markup-compatibility/2006" xmlns:p14="http://schemas.microsoft.com/office/powerpoint/2010/main">
        <mc:Choice Requires="p14">
          <p:contentPart p14:bwMode="auto" r:id="rId2">
            <p14:nvContentPartPr>
              <p14:cNvPr id="4" name="Freihand 3">
                <a:extLst>
                  <a:ext uri="{FF2B5EF4-FFF2-40B4-BE49-F238E27FC236}">
                    <a16:creationId xmlns:a16="http://schemas.microsoft.com/office/drawing/2014/main" id="{9104A8EC-22AE-474F-82E6-BA42BA8912F4}"/>
                  </a:ext>
                </a:extLst>
              </p14:cNvPr>
              <p14:cNvContentPartPr/>
              <p14:nvPr/>
            </p14:nvContentPartPr>
            <p14:xfrm>
              <a:off x="2222657" y="2853428"/>
              <a:ext cx="270" cy="270"/>
            </p14:xfrm>
          </p:contentPart>
        </mc:Choice>
        <mc:Fallback xmlns="">
          <p:pic>
            <p:nvPicPr>
              <p:cNvPr id="4" name="Freihand 3">
                <a:extLst>
                  <a:ext uri="{FF2B5EF4-FFF2-40B4-BE49-F238E27FC236}">
                    <a16:creationId xmlns:a16="http://schemas.microsoft.com/office/drawing/2014/main" id="{9104A8EC-22AE-474F-82E6-BA42BA8912F4}"/>
                  </a:ext>
                </a:extLst>
              </p:cNvPr>
              <p:cNvPicPr/>
              <p:nvPr/>
            </p:nvPicPr>
            <p:blipFill>
              <a:blip r:embed="rId3"/>
              <a:stretch>
                <a:fillRect/>
              </a:stretch>
            </p:blipFill>
            <p:spPr>
              <a:xfrm>
                <a:off x="2215907" y="2846678"/>
                <a:ext cx="13500" cy="13500"/>
              </a:xfrm>
              <a:prstGeom prst="rect">
                <a:avLst/>
              </a:prstGeom>
            </p:spPr>
          </p:pic>
        </mc:Fallback>
      </mc:AlternateContent>
    </p:spTree>
    <p:extLst>
      <p:ext uri="{BB962C8B-B14F-4D97-AF65-F5344CB8AC3E}">
        <p14:creationId xmlns:p14="http://schemas.microsoft.com/office/powerpoint/2010/main" val="1254991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Zeichendidaktische Ansätze</a:t>
            </a:r>
            <a:r>
              <a:rPr lang="de-DE" sz="2000" dirty="0"/>
              <a:t>: </a:t>
            </a:r>
            <a:br>
              <a:rPr lang="de-DE" sz="2000" dirty="0"/>
            </a:br>
            <a:r>
              <a:rPr lang="de-DE" sz="2000" dirty="0"/>
              <a:t>Traditioneller Methoden-Kanon bis zum 20. Jahrhundert</a:t>
            </a:r>
            <a:endParaRPr lang="de-DE" sz="1500" dirty="0"/>
          </a:p>
        </p:txBody>
      </p:sp>
      <p:sp>
        <p:nvSpPr>
          <p:cNvPr id="3" name="Inhaltsplatzhalter 2"/>
          <p:cNvSpPr>
            <a:spLocks noGrp="1"/>
          </p:cNvSpPr>
          <p:nvPr>
            <p:ph idx="1"/>
          </p:nvPr>
        </p:nvSpPr>
        <p:spPr/>
        <p:txBody>
          <a:bodyPr>
            <a:normAutofit/>
          </a:bodyPr>
          <a:lstStyle/>
          <a:p>
            <a:pPr lvl="1">
              <a:lnSpc>
                <a:spcPct val="110000"/>
              </a:lnSpc>
            </a:pPr>
            <a:r>
              <a:rPr lang="de-DE" sz="1400" b="1" dirty="0"/>
              <a:t>Motorische Übungen</a:t>
            </a:r>
          </a:p>
          <a:p>
            <a:pPr lvl="1">
              <a:lnSpc>
                <a:spcPct val="110000"/>
              </a:lnSpc>
            </a:pPr>
            <a:r>
              <a:rPr lang="de-DE" sz="1400" b="1" dirty="0" err="1"/>
              <a:t>Fragmentieren</a:t>
            </a:r>
            <a:endParaRPr lang="de-DE" sz="1400" strike="sngStrike" dirty="0"/>
          </a:p>
          <a:p>
            <a:pPr lvl="1">
              <a:lnSpc>
                <a:spcPct val="110000"/>
              </a:lnSpc>
            </a:pPr>
            <a:r>
              <a:rPr lang="de-DE" sz="1400" b="1" dirty="0"/>
              <a:t>Nachahmen</a:t>
            </a:r>
          </a:p>
          <a:p>
            <a:pPr lvl="1">
              <a:lnSpc>
                <a:spcPct val="110000"/>
              </a:lnSpc>
            </a:pPr>
            <a:r>
              <a:rPr lang="de-DE" sz="1400" b="1" dirty="0"/>
              <a:t>Konstruieren</a:t>
            </a:r>
          </a:p>
          <a:p>
            <a:pPr lvl="1">
              <a:lnSpc>
                <a:spcPct val="110000"/>
              </a:lnSpc>
            </a:pPr>
            <a:r>
              <a:rPr lang="de-DE" sz="1400" b="1" dirty="0"/>
              <a:t>Wahrnehmungsschulung und Zeichenhilfen</a:t>
            </a:r>
            <a:r>
              <a:rPr lang="de-DE" sz="1400" dirty="0"/>
              <a:t>: z.B. Motivsucher, Negativformen, Peilen, vergleichendes Sehen (z.B. Skelett neben Körper mit Muskulatur)</a:t>
            </a:r>
          </a:p>
          <a:p>
            <a:pPr marL="342900" lvl="1" indent="0">
              <a:lnSpc>
                <a:spcPct val="110000"/>
              </a:lnSpc>
              <a:buNone/>
            </a:pPr>
            <a:endParaRPr lang="de-DE" sz="1400" dirty="0"/>
          </a:p>
          <a:p>
            <a:pPr marL="342900" lvl="1" indent="0">
              <a:lnSpc>
                <a:spcPct val="110000"/>
              </a:lnSpc>
              <a:buNone/>
            </a:pPr>
            <a:r>
              <a:rPr lang="de-DE" sz="1400" dirty="0">
                <a:sym typeface="Symbol"/>
              </a:rPr>
              <a:t>  </a:t>
            </a:r>
            <a:r>
              <a:rPr lang="de-DE" sz="1400" dirty="0">
                <a:solidFill>
                  <a:srgbClr val="FF0000"/>
                </a:solidFill>
                <a:sym typeface="Symbol"/>
              </a:rPr>
              <a:t>Ziel: </a:t>
            </a:r>
            <a:r>
              <a:rPr lang="de-DE" sz="1400" dirty="0">
                <a:sym typeface="Symbol"/>
              </a:rPr>
              <a:t>naturgetreues Darstellen</a:t>
            </a:r>
          </a:p>
          <a:p>
            <a:pPr marL="457200" lvl="1" indent="0">
              <a:lnSpc>
                <a:spcPct val="110000"/>
              </a:lnSpc>
              <a:buNone/>
            </a:pPr>
            <a:endParaRPr lang="de-DE" sz="1125" b="1" dirty="0"/>
          </a:p>
          <a:p>
            <a:pPr marL="457200" lvl="1" indent="0">
              <a:lnSpc>
                <a:spcPct val="110000"/>
              </a:lnSpc>
              <a:buNone/>
            </a:pPr>
            <a:endParaRPr lang="de-DE" sz="1050" b="1" dirty="0"/>
          </a:p>
          <a:p>
            <a:pPr marL="342900" lvl="1" indent="0">
              <a:lnSpc>
                <a:spcPct val="110000"/>
              </a:lnSpc>
              <a:buNone/>
            </a:pPr>
            <a:r>
              <a:rPr lang="de-DE" sz="975" dirty="0"/>
              <a:t>Tipp: </a:t>
            </a:r>
            <a:r>
              <a:rPr lang="de-DE" sz="975" dirty="0">
                <a:hlinkClick r:id="rId2"/>
              </a:rPr>
              <a:t>https://www.ub.uni-heidelberg.de/ausstellungen/zeichenbuecher2015/sektion2.html</a:t>
            </a:r>
            <a:endParaRPr lang="de-DE" sz="975" dirty="0"/>
          </a:p>
          <a:p>
            <a:pPr marL="342900" lvl="1" indent="0">
              <a:lnSpc>
                <a:spcPct val="110000"/>
              </a:lnSpc>
              <a:buNone/>
            </a:pPr>
            <a:endParaRPr lang="de-DE" sz="975" b="1" dirty="0"/>
          </a:p>
          <a:p>
            <a:pPr lvl="1">
              <a:buNone/>
            </a:pPr>
            <a:endParaRPr lang="de-DE" dirty="0"/>
          </a:p>
          <a:p>
            <a:pPr>
              <a:buNone/>
            </a:pPr>
            <a:r>
              <a:rPr lang="de-DE" sz="600" dirty="0"/>
              <a:t> </a:t>
            </a:r>
            <a:endParaRPr lang="de-DE" dirty="0"/>
          </a:p>
          <a:p>
            <a:pPr lvl="1">
              <a:buNone/>
            </a:pPr>
            <a:endParaRPr lang="de-DE" dirty="0"/>
          </a:p>
          <a:p>
            <a:pPr lvl="1">
              <a:buNone/>
            </a:pPr>
            <a:endParaRPr lang="de-DE" dirty="0"/>
          </a:p>
          <a:p>
            <a:pPr>
              <a:buNone/>
            </a:pPr>
            <a:endParaRPr lang="de-D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3A9B8-7C6D-1FEE-8F01-447C9F0C07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A96E89-0181-25A9-400D-6F8C5AB41F2D}"/>
              </a:ext>
            </a:extLst>
          </p:cNvPr>
          <p:cNvSpPr>
            <a:spLocks noGrp="1"/>
          </p:cNvSpPr>
          <p:nvPr>
            <p:ph type="title"/>
          </p:nvPr>
        </p:nvSpPr>
        <p:spPr>
          <a:xfrm>
            <a:off x="425154" y="532164"/>
            <a:ext cx="8261646" cy="1226244"/>
          </a:xfrm>
        </p:spPr>
        <p:txBody>
          <a:bodyPr>
            <a:noAutofit/>
          </a:bodyPr>
          <a:lstStyle/>
          <a:p>
            <a:r>
              <a:rPr lang="de-DE" sz="2400" b="1" dirty="0"/>
              <a:t>Überblick über die Module, </a:t>
            </a:r>
            <a:r>
              <a:rPr lang="de-DE" sz="2400" b="1" dirty="0">
                <a:solidFill>
                  <a:srgbClr val="FF0000"/>
                </a:solidFill>
              </a:rPr>
              <a:t>Schiene 1, Meyer</a:t>
            </a:r>
            <a:br>
              <a:rPr lang="de-DE" sz="2400" b="1" dirty="0">
                <a:solidFill>
                  <a:srgbClr val="FF0000"/>
                </a:solidFill>
              </a:rPr>
            </a:br>
            <a:r>
              <a:rPr lang="de-DE" sz="2400" b="1" dirty="0"/>
              <a:t>Halbjahresthema: </a:t>
            </a:r>
            <a:r>
              <a:rPr lang="de-DE" sz="2400" dirty="0"/>
              <a:t>“Zeichnen“</a:t>
            </a:r>
            <a:r>
              <a:rPr lang="de-DE" sz="2400" b="1" dirty="0"/>
              <a:t> </a:t>
            </a:r>
          </a:p>
        </p:txBody>
      </p:sp>
      <p:graphicFrame>
        <p:nvGraphicFramePr>
          <p:cNvPr id="9" name="Tabelle 8">
            <a:extLst>
              <a:ext uri="{FF2B5EF4-FFF2-40B4-BE49-F238E27FC236}">
                <a16:creationId xmlns:a16="http://schemas.microsoft.com/office/drawing/2014/main" id="{77F443AC-A49C-9FB1-B997-EF38C61DD4D7}"/>
              </a:ext>
            </a:extLst>
          </p:cNvPr>
          <p:cNvGraphicFramePr>
            <a:graphicFrameLocks noGrp="1"/>
          </p:cNvGraphicFramePr>
          <p:nvPr/>
        </p:nvGraphicFramePr>
        <p:xfrm>
          <a:off x="524764" y="1824126"/>
          <a:ext cx="8308970" cy="4048583"/>
        </p:xfrm>
        <a:graphic>
          <a:graphicData uri="http://schemas.openxmlformats.org/drawingml/2006/table">
            <a:tbl>
              <a:tblPr firstRow="1" bandRow="1">
                <a:tableStyleId>{5940675A-B579-460E-94D1-54222C63F5DA}</a:tableStyleId>
              </a:tblPr>
              <a:tblGrid>
                <a:gridCol w="854035">
                  <a:extLst>
                    <a:ext uri="{9D8B030D-6E8A-4147-A177-3AD203B41FA5}">
                      <a16:colId xmlns:a16="http://schemas.microsoft.com/office/drawing/2014/main" val="20000"/>
                    </a:ext>
                  </a:extLst>
                </a:gridCol>
                <a:gridCol w="1583089">
                  <a:extLst>
                    <a:ext uri="{9D8B030D-6E8A-4147-A177-3AD203B41FA5}">
                      <a16:colId xmlns:a16="http://schemas.microsoft.com/office/drawing/2014/main" val="20001"/>
                    </a:ext>
                  </a:extLst>
                </a:gridCol>
                <a:gridCol w="3051899">
                  <a:extLst>
                    <a:ext uri="{9D8B030D-6E8A-4147-A177-3AD203B41FA5}">
                      <a16:colId xmlns:a16="http://schemas.microsoft.com/office/drawing/2014/main" val="20002"/>
                    </a:ext>
                  </a:extLst>
                </a:gridCol>
                <a:gridCol w="2819947">
                  <a:extLst>
                    <a:ext uri="{9D8B030D-6E8A-4147-A177-3AD203B41FA5}">
                      <a16:colId xmlns:a16="http://schemas.microsoft.com/office/drawing/2014/main" val="20003"/>
                    </a:ext>
                  </a:extLst>
                </a:gridCol>
              </a:tblGrid>
              <a:tr h="634941">
                <a:tc>
                  <a:txBody>
                    <a:bodyPr/>
                    <a:lstStyle/>
                    <a:p>
                      <a:pPr>
                        <a:spcAft>
                          <a:spcPts val="0"/>
                        </a:spcAft>
                      </a:pPr>
                      <a:r>
                        <a:rPr lang="de-DE" sz="1600" b="1" kern="1200" dirty="0">
                          <a:effectLst/>
                          <a:latin typeface="Arial"/>
                          <a:cs typeface="Arial"/>
                        </a:rPr>
                        <a:t> </a:t>
                      </a:r>
                      <a:endParaRPr lang="de-DE" sz="1600" b="1" dirty="0">
                        <a:effectLst/>
                        <a:latin typeface="Arial"/>
                        <a:ea typeface="Times New Roman"/>
                        <a:cs typeface="Arial"/>
                      </a:endParaRPr>
                    </a:p>
                  </a:txBody>
                  <a:tcPr marL="68580" marR="68580" marT="0" marB="0"/>
                </a:tc>
                <a:tc>
                  <a:txBody>
                    <a:bodyPr/>
                    <a:lstStyle/>
                    <a:p>
                      <a:pPr>
                        <a:spcAft>
                          <a:spcPts val="0"/>
                        </a:spcAft>
                      </a:pPr>
                      <a:r>
                        <a:rPr lang="de-DE" sz="1600" b="1" kern="1200" dirty="0">
                          <a:effectLst/>
                          <a:latin typeface="Arial"/>
                          <a:cs typeface="Arial"/>
                        </a:rPr>
                        <a:t>Termin, Uhrzeit</a:t>
                      </a:r>
                      <a:endParaRPr lang="de-DE" sz="1600" b="1" dirty="0">
                        <a:effectLst/>
                        <a:latin typeface="Arial"/>
                        <a:ea typeface="Times New Roman"/>
                        <a:cs typeface="Arial"/>
                      </a:endParaRPr>
                    </a:p>
                  </a:txBody>
                  <a:tcPr marL="68580" marR="68580" marT="0" marB="0"/>
                </a:tc>
                <a:tc>
                  <a:txBody>
                    <a:bodyPr/>
                    <a:lstStyle/>
                    <a:p>
                      <a:pPr>
                        <a:spcAft>
                          <a:spcPts val="0"/>
                        </a:spcAft>
                      </a:pPr>
                      <a:r>
                        <a:rPr lang="de-DE" sz="1600" b="1" kern="1200" dirty="0">
                          <a:effectLst/>
                          <a:latin typeface="Arial"/>
                          <a:cs typeface="Arial"/>
                        </a:rPr>
                        <a:t>Thema</a:t>
                      </a:r>
                      <a:endParaRPr lang="de-DE" sz="1600" b="1" dirty="0">
                        <a:effectLst/>
                        <a:latin typeface="Arial"/>
                        <a:ea typeface="Times New Roman"/>
                        <a:cs typeface="Arial"/>
                      </a:endParaRPr>
                    </a:p>
                  </a:txBody>
                  <a:tcPr marL="68580" marR="68580" marT="0" marB="0"/>
                </a:tc>
                <a:tc>
                  <a:txBody>
                    <a:bodyPr/>
                    <a:lstStyle/>
                    <a:p>
                      <a:pPr>
                        <a:spcAft>
                          <a:spcPts val="0"/>
                        </a:spcAft>
                      </a:pPr>
                      <a:r>
                        <a:rPr lang="de-DE" sz="1600" b="1" kern="1200" dirty="0">
                          <a:effectLst/>
                          <a:latin typeface="Arial"/>
                          <a:cs typeface="Arial"/>
                        </a:rPr>
                        <a:t>Ort</a:t>
                      </a:r>
                      <a:endParaRPr lang="de-DE" sz="1600" b="1" dirty="0">
                        <a:effectLst/>
                        <a:latin typeface="Arial"/>
                        <a:ea typeface="Times New Roman"/>
                        <a:cs typeface="Arial"/>
                      </a:endParaRPr>
                    </a:p>
                  </a:txBody>
                  <a:tcPr marL="68580" marR="68580" marT="0" marB="0"/>
                </a:tc>
                <a:extLst>
                  <a:ext uri="{0D108BD9-81ED-4DB2-BD59-A6C34878D82A}">
                    <a16:rowId xmlns:a16="http://schemas.microsoft.com/office/drawing/2014/main" val="10000"/>
                  </a:ext>
                </a:extLst>
              </a:tr>
              <a:tr h="633757">
                <a:tc>
                  <a:txBody>
                    <a:bodyPr/>
                    <a:lstStyle/>
                    <a:p>
                      <a:pPr>
                        <a:spcAft>
                          <a:spcPts val="0"/>
                        </a:spcAft>
                      </a:pPr>
                      <a:r>
                        <a:rPr lang="de-DE" sz="1600" kern="1200" dirty="0">
                          <a:effectLst/>
                          <a:latin typeface="Arial"/>
                          <a:ea typeface="+mn-ea"/>
                          <a:cs typeface="Arial"/>
                        </a:rPr>
                        <a:t>1</a:t>
                      </a:r>
                      <a:endParaRPr lang="de-DE" sz="1600" dirty="0">
                        <a:effectLst/>
                        <a:latin typeface="Arial"/>
                        <a:ea typeface="Times New Roman"/>
                        <a:cs typeface="Arial"/>
                      </a:endParaRPr>
                    </a:p>
                  </a:txBody>
                  <a:tcPr marL="68580" marR="68580" marT="0" marB="0">
                    <a:solidFill>
                      <a:srgbClr val="CCE9F2"/>
                    </a:solidFill>
                  </a:tcPr>
                </a:tc>
                <a:tc>
                  <a:txBody>
                    <a:bodyPr/>
                    <a:lstStyle/>
                    <a:p>
                      <a:pPr>
                        <a:spcAft>
                          <a:spcPts val="0"/>
                        </a:spcAft>
                      </a:pPr>
                      <a:r>
                        <a:rPr lang="de-DE" sz="1600" dirty="0">
                          <a:latin typeface="Arial"/>
                          <a:ea typeface="Arial Unicode MS"/>
                          <a:cs typeface="Arial"/>
                        </a:rPr>
                        <a:t>05.03.2025</a:t>
                      </a:r>
                      <a:endParaRPr lang="de-DE" sz="1600" dirty="0">
                        <a:latin typeface="Arial"/>
                        <a:ea typeface="Cambria"/>
                        <a:cs typeface="Arial"/>
                      </a:endParaRPr>
                    </a:p>
                  </a:txBody>
                  <a:tcPr marL="68580" marR="68580" marT="10160" marB="0">
                    <a:solidFill>
                      <a:srgbClr val="CCE9F2"/>
                    </a:solidFill>
                  </a:tcPr>
                </a:tc>
                <a:tc>
                  <a:txBody>
                    <a:bodyPr/>
                    <a:lstStyle/>
                    <a:p>
                      <a:pPr>
                        <a:spcAft>
                          <a:spcPts val="0"/>
                        </a:spcAft>
                      </a:pPr>
                      <a:r>
                        <a:rPr lang="de-DE" sz="1600" b="1" kern="1200" dirty="0">
                          <a:effectLst/>
                          <a:latin typeface="Arial" panose="020B0604020202020204" pitchFamily="34" charset="0"/>
                          <a:cs typeface="Arial" panose="020B0604020202020204" pitchFamily="34" charset="0"/>
                        </a:rPr>
                        <a:t>Zeichnen</a:t>
                      </a:r>
                    </a:p>
                  </a:txBody>
                  <a:tcPr marL="68580" marR="68580" marT="0" marB="0">
                    <a:solidFill>
                      <a:srgbClr val="CCE9F2"/>
                    </a:solidFill>
                  </a:tcPr>
                </a:tc>
                <a:tc>
                  <a:txBody>
                    <a:bodyPr/>
                    <a:lstStyle/>
                    <a:p>
                      <a:pPr marL="7200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rgbClr val="FF0000"/>
                          </a:solidFill>
                          <a:effectLst/>
                          <a:latin typeface="Arial" panose="020B0604020202020204" pitchFamily="34" charset="0"/>
                          <a:ea typeface="+mn-ea"/>
                          <a:cs typeface="Arial" panose="020B0604020202020204" pitchFamily="34" charset="0"/>
                        </a:rPr>
                        <a:t>Vivien Su </a:t>
                      </a:r>
                      <a:r>
                        <a:rPr lang="de-DE" sz="1800" kern="1200" dirty="0" err="1">
                          <a:solidFill>
                            <a:srgbClr val="FF0000"/>
                          </a:solidFill>
                          <a:effectLst/>
                          <a:latin typeface="Arial" panose="020B0604020202020204" pitchFamily="34" charset="0"/>
                          <a:ea typeface="+mn-ea"/>
                          <a:cs typeface="Arial" panose="020B0604020202020204" pitchFamily="34" charset="0"/>
                        </a:rPr>
                        <a:t>Büssenschütt</a:t>
                      </a:r>
                      <a:r>
                        <a:rPr lang="de-DE" sz="1800" kern="1200" dirty="0">
                          <a:solidFill>
                            <a:srgbClr val="FF0000"/>
                          </a:solidFill>
                          <a:effectLst/>
                          <a:latin typeface="Arial" panose="020B0604020202020204" pitchFamily="34" charset="0"/>
                          <a:ea typeface="+mn-ea"/>
                          <a:cs typeface="Arial" panose="020B0604020202020204" pitchFamily="34" charset="0"/>
                        </a:rPr>
                        <a:t>, Gymnasium </a:t>
                      </a:r>
                      <a:r>
                        <a:rPr lang="de-DE" sz="1800" kern="1200" dirty="0" err="1">
                          <a:solidFill>
                            <a:srgbClr val="FF0000"/>
                          </a:solidFill>
                          <a:effectLst/>
                          <a:latin typeface="Arial" panose="020B0604020202020204" pitchFamily="34" charset="0"/>
                          <a:ea typeface="+mn-ea"/>
                          <a:cs typeface="Arial" panose="020B0604020202020204" pitchFamily="34" charset="0"/>
                        </a:rPr>
                        <a:t>Harksheide</a:t>
                      </a:r>
                      <a:r>
                        <a:rPr lang="de-DE" sz="1800" kern="1200" dirty="0">
                          <a:solidFill>
                            <a:srgbClr val="FF0000"/>
                          </a:solidFill>
                          <a:effectLst/>
                          <a:latin typeface="Arial" panose="020B0604020202020204" pitchFamily="34" charset="0"/>
                          <a:ea typeface="+mn-ea"/>
                          <a:cs typeface="Arial" panose="020B0604020202020204" pitchFamily="34" charset="0"/>
                        </a:rPr>
                        <a:t>, Norderstedt</a:t>
                      </a:r>
                    </a:p>
                  </a:txBody>
                  <a:tcPr marL="0" marR="0" marT="0" marB="0">
                    <a:solidFill>
                      <a:srgbClr val="CCE9F2"/>
                    </a:solidFill>
                  </a:tcPr>
                </a:tc>
                <a:extLst>
                  <a:ext uri="{0D108BD9-81ED-4DB2-BD59-A6C34878D82A}">
                    <a16:rowId xmlns:a16="http://schemas.microsoft.com/office/drawing/2014/main" val="10001"/>
                  </a:ext>
                </a:extLst>
              </a:tr>
              <a:tr h="634941">
                <a:tc>
                  <a:txBody>
                    <a:bodyPr/>
                    <a:lstStyle/>
                    <a:p>
                      <a:pPr>
                        <a:spcAft>
                          <a:spcPts val="0"/>
                        </a:spcAft>
                      </a:pPr>
                      <a:r>
                        <a:rPr lang="de-DE" sz="1600" kern="1200" dirty="0">
                          <a:effectLst/>
                          <a:latin typeface="Arial"/>
                          <a:ea typeface="+mn-ea"/>
                          <a:cs typeface="Arial"/>
                        </a:rPr>
                        <a:t>2</a:t>
                      </a:r>
                      <a:endParaRPr lang="de-DE" sz="1600" dirty="0">
                        <a:effectLst/>
                        <a:latin typeface="Arial"/>
                        <a:ea typeface="Times New Roman"/>
                        <a:cs typeface="Arial"/>
                      </a:endParaRPr>
                    </a:p>
                  </a:txBody>
                  <a:tcPr marL="68580" marR="68580" marT="0" marB="0">
                    <a:solidFill>
                      <a:srgbClr val="CDE9F3"/>
                    </a:solidFill>
                  </a:tcPr>
                </a:tc>
                <a:tc>
                  <a:txBody>
                    <a:bodyPr/>
                    <a:lstStyle/>
                    <a:p>
                      <a:pPr>
                        <a:spcAft>
                          <a:spcPts val="0"/>
                        </a:spcAft>
                      </a:pPr>
                      <a:r>
                        <a:rPr lang="de-DE" sz="1600" dirty="0">
                          <a:latin typeface="Arial"/>
                          <a:ea typeface="Arial Unicode MS"/>
                          <a:cs typeface="Arial"/>
                        </a:rPr>
                        <a:t>02.04.2025</a:t>
                      </a:r>
                      <a:endParaRPr lang="de-DE" sz="1600" dirty="0">
                        <a:latin typeface="Arial"/>
                        <a:ea typeface="Cambria"/>
                        <a:cs typeface="Arial"/>
                      </a:endParaRPr>
                    </a:p>
                  </a:txBody>
                  <a:tcPr marL="68580" marR="68580" marT="10160" marB="0">
                    <a:solidFill>
                      <a:srgbClr val="CDE9F3"/>
                    </a:solidFill>
                  </a:tcPr>
                </a:tc>
                <a:tc>
                  <a:txBody>
                    <a:bodyPr/>
                    <a:lstStyle/>
                    <a:p>
                      <a:pPr>
                        <a:spcBef>
                          <a:spcPts val="10"/>
                        </a:spcBef>
                        <a:spcAft>
                          <a:spcPts val="10"/>
                        </a:spcAft>
                      </a:pPr>
                      <a:r>
                        <a:rPr lang="de-DE" sz="1600" b="1">
                          <a:latin typeface="Arial" panose="020B0604020202020204" pitchFamily="34" charset="0"/>
                          <a:ea typeface="Cambria"/>
                          <a:cs typeface="Arial" panose="020B0604020202020204" pitchFamily="34" charset="0"/>
                        </a:rPr>
                        <a:t>Kinderzeichnung </a:t>
                      </a:r>
                    </a:p>
                  </a:txBody>
                  <a:tcPr marL="68580" marR="68580" marT="10160" marB="0">
                    <a:solidFill>
                      <a:srgbClr val="CDE9F3"/>
                    </a:solidFill>
                  </a:tcPr>
                </a:tc>
                <a:tc>
                  <a:txBody>
                    <a:bodyPr/>
                    <a:lstStyle/>
                    <a:p>
                      <a:pPr marL="7200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rgbClr val="FF0000"/>
                          </a:solidFill>
                          <a:effectLst/>
                          <a:latin typeface="Arial" panose="020B0604020202020204" pitchFamily="34" charset="0"/>
                          <a:ea typeface="+mn-ea"/>
                          <a:cs typeface="Arial" panose="020B0604020202020204" pitchFamily="34" charset="0"/>
                        </a:rPr>
                        <a:t>Anni Wolff, Gymnasium </a:t>
                      </a:r>
                      <a:r>
                        <a:rPr lang="de-DE" sz="1800" kern="1200" dirty="0" err="1">
                          <a:solidFill>
                            <a:srgbClr val="FF0000"/>
                          </a:solidFill>
                          <a:effectLst/>
                          <a:latin typeface="Arial" panose="020B0604020202020204" pitchFamily="34" charset="0"/>
                          <a:ea typeface="+mn-ea"/>
                          <a:cs typeface="Arial" panose="020B0604020202020204" pitchFamily="34" charset="0"/>
                        </a:rPr>
                        <a:t>Harksheide</a:t>
                      </a:r>
                      <a:r>
                        <a:rPr lang="de-DE" sz="1800" kern="1200" dirty="0">
                          <a:solidFill>
                            <a:srgbClr val="FF0000"/>
                          </a:solidFill>
                          <a:effectLst/>
                          <a:latin typeface="Arial" panose="020B0604020202020204" pitchFamily="34" charset="0"/>
                          <a:ea typeface="+mn-ea"/>
                          <a:cs typeface="Arial" panose="020B0604020202020204" pitchFamily="34" charset="0"/>
                        </a:rPr>
                        <a:t>, Norderstedt</a:t>
                      </a:r>
                    </a:p>
                  </a:txBody>
                  <a:tcPr marL="0" marR="0" marT="0" marB="0">
                    <a:solidFill>
                      <a:srgbClr val="CDE9F3"/>
                    </a:solidFill>
                  </a:tcPr>
                </a:tc>
                <a:extLst>
                  <a:ext uri="{0D108BD9-81ED-4DB2-BD59-A6C34878D82A}">
                    <a16:rowId xmlns:a16="http://schemas.microsoft.com/office/drawing/2014/main" val="10002"/>
                  </a:ext>
                </a:extLst>
              </a:tr>
              <a:tr h="634941">
                <a:tc>
                  <a:txBody>
                    <a:bodyPr/>
                    <a:lstStyle/>
                    <a:p>
                      <a:pPr>
                        <a:spcAft>
                          <a:spcPts val="0"/>
                        </a:spcAft>
                      </a:pPr>
                      <a:r>
                        <a:rPr lang="de-DE" sz="1600" kern="1200" dirty="0">
                          <a:effectLst/>
                          <a:latin typeface="Arial"/>
                          <a:ea typeface="+mn-ea"/>
                          <a:cs typeface="Arial"/>
                        </a:rPr>
                        <a:t>3</a:t>
                      </a:r>
                      <a:endParaRPr lang="de-DE" sz="1600" dirty="0">
                        <a:effectLst/>
                        <a:latin typeface="Arial"/>
                        <a:ea typeface="Times New Roman"/>
                        <a:cs typeface="Arial"/>
                      </a:endParaRPr>
                    </a:p>
                  </a:txBody>
                  <a:tcPr marL="68580" marR="68580" marT="0" marB="0">
                    <a:solidFill>
                      <a:srgbClr val="CCE9F2"/>
                    </a:solidFill>
                  </a:tcPr>
                </a:tc>
                <a:tc>
                  <a:txBody>
                    <a:bodyPr/>
                    <a:lstStyle/>
                    <a:p>
                      <a:pPr>
                        <a:spcAft>
                          <a:spcPts val="0"/>
                        </a:spcAft>
                      </a:pPr>
                      <a:r>
                        <a:rPr lang="de-DE" sz="1600" dirty="0">
                          <a:latin typeface="Arial"/>
                          <a:ea typeface="Arial Unicode MS"/>
                          <a:cs typeface="Arial"/>
                        </a:rPr>
                        <a:t>14.05.2025</a:t>
                      </a:r>
                      <a:endParaRPr lang="de-DE" sz="1600" dirty="0">
                        <a:latin typeface="Arial"/>
                        <a:ea typeface="Cambria"/>
                        <a:cs typeface="Arial"/>
                      </a:endParaRPr>
                    </a:p>
                  </a:txBody>
                  <a:tcPr marL="68580" marR="68580" marT="10160" marB="0">
                    <a:solidFill>
                      <a:srgbClr val="CCE9F2"/>
                    </a:solidFill>
                  </a:tcPr>
                </a:tc>
                <a:tc>
                  <a:txBody>
                    <a:bodyPr/>
                    <a:lstStyle/>
                    <a:p>
                      <a:pPr>
                        <a:spcBef>
                          <a:spcPts val="10"/>
                        </a:spcBef>
                        <a:spcAft>
                          <a:spcPts val="10"/>
                        </a:spcAft>
                      </a:pPr>
                      <a:r>
                        <a:rPr lang="de-DE" sz="1600" b="1" dirty="0">
                          <a:latin typeface="Arial" panose="020B0604020202020204" pitchFamily="34" charset="0"/>
                          <a:ea typeface="Cambria"/>
                          <a:cs typeface="Arial" panose="020B0604020202020204" pitchFamily="34" charset="0"/>
                        </a:rPr>
                        <a:t>Zeichnen</a:t>
                      </a:r>
                    </a:p>
                  </a:txBody>
                  <a:tcPr marL="68580" marR="68580" marT="10160" marB="0">
                    <a:solidFill>
                      <a:srgbClr val="CCE9F2"/>
                    </a:solidFill>
                  </a:tcPr>
                </a:tc>
                <a:tc>
                  <a:txBody>
                    <a:bodyPr/>
                    <a:lstStyle/>
                    <a:p>
                      <a:pPr marL="7200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rgbClr val="FF0000"/>
                          </a:solidFill>
                          <a:effectLst/>
                          <a:latin typeface="Arial" panose="020B0604020202020204" pitchFamily="34" charset="0"/>
                          <a:ea typeface="+mn-ea"/>
                          <a:cs typeface="Arial" panose="020B0604020202020204" pitchFamily="34" charset="0"/>
                        </a:rPr>
                        <a:t>Jana Henriette Hallmann, Gebrüder Humboldt Schule, Wedel</a:t>
                      </a:r>
                    </a:p>
                  </a:txBody>
                  <a:tcPr marL="0" marR="0" marT="0" marB="0">
                    <a:solidFill>
                      <a:srgbClr val="CCE9F2"/>
                    </a:solidFill>
                  </a:tcPr>
                </a:tc>
                <a:extLst>
                  <a:ext uri="{0D108BD9-81ED-4DB2-BD59-A6C34878D82A}">
                    <a16:rowId xmlns:a16="http://schemas.microsoft.com/office/drawing/2014/main" val="10003"/>
                  </a:ext>
                </a:extLst>
              </a:tr>
              <a:tr h="634941">
                <a:tc>
                  <a:txBody>
                    <a:bodyPr/>
                    <a:lstStyle/>
                    <a:p>
                      <a:pPr>
                        <a:spcAft>
                          <a:spcPts val="0"/>
                        </a:spcAft>
                      </a:pPr>
                      <a:r>
                        <a:rPr lang="de-DE" sz="1600" kern="1200" dirty="0">
                          <a:effectLst/>
                          <a:latin typeface="Arial"/>
                          <a:ea typeface="+mn-ea"/>
                          <a:cs typeface="Arial"/>
                        </a:rPr>
                        <a:t>4</a:t>
                      </a:r>
                      <a:endParaRPr lang="de-DE" sz="1600" dirty="0">
                        <a:effectLst/>
                        <a:latin typeface="Arial"/>
                        <a:ea typeface="Times New Roman"/>
                        <a:cs typeface="Arial"/>
                      </a:endParaRPr>
                    </a:p>
                  </a:txBody>
                  <a:tcPr marL="68580" marR="68580" marT="0" marB="0">
                    <a:solidFill>
                      <a:srgbClr val="CCE9F2"/>
                    </a:solidFill>
                  </a:tcPr>
                </a:tc>
                <a:tc>
                  <a:txBody>
                    <a:bodyPr/>
                    <a:lstStyle/>
                    <a:p>
                      <a:pPr>
                        <a:spcAft>
                          <a:spcPts val="0"/>
                        </a:spcAft>
                      </a:pPr>
                      <a:r>
                        <a:rPr lang="de-DE" sz="1600" dirty="0">
                          <a:latin typeface="Arial"/>
                          <a:ea typeface="Arial Unicode MS"/>
                          <a:cs typeface="Arial"/>
                        </a:rPr>
                        <a:t>11.06.2025</a:t>
                      </a:r>
                      <a:endParaRPr lang="de-DE" sz="1600" dirty="0">
                        <a:latin typeface="Arial"/>
                        <a:ea typeface="Cambria"/>
                        <a:cs typeface="Arial"/>
                      </a:endParaRPr>
                    </a:p>
                  </a:txBody>
                  <a:tcPr marL="68580" marR="68580" marT="10160" marB="0">
                    <a:solidFill>
                      <a:srgbClr val="CCE9F2"/>
                    </a:solidFill>
                  </a:tcPr>
                </a:tc>
                <a:tc>
                  <a:txBody>
                    <a:bodyPr/>
                    <a:lstStyle/>
                    <a:p>
                      <a:pPr>
                        <a:spcBef>
                          <a:spcPts val="10"/>
                        </a:spcBef>
                        <a:spcAft>
                          <a:spcPts val="10"/>
                        </a:spcAft>
                      </a:pPr>
                      <a:r>
                        <a:rPr lang="de-DE" sz="1600" b="1">
                          <a:latin typeface="Arial" panose="020B0604020202020204" pitchFamily="34" charset="0"/>
                          <a:ea typeface="Cambria"/>
                          <a:cs typeface="Arial" panose="020B0604020202020204" pitchFamily="34" charset="0"/>
                        </a:rPr>
                        <a:t>Jugendzeichnung / Jugendkultur</a:t>
                      </a:r>
                    </a:p>
                  </a:txBody>
                  <a:tcPr marL="68580" marR="68580" marT="10160" marB="0">
                    <a:solidFill>
                      <a:srgbClr val="CCE9F2"/>
                    </a:solidFill>
                  </a:tcPr>
                </a:tc>
                <a:tc>
                  <a:txBody>
                    <a:bodyPr/>
                    <a:lstStyle/>
                    <a:p>
                      <a:pPr marL="7200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rgbClr val="FF0000"/>
                          </a:solidFill>
                          <a:effectLst/>
                          <a:latin typeface="Arial" panose="020B0604020202020204" pitchFamily="34" charset="0"/>
                          <a:ea typeface="+mn-ea"/>
                          <a:cs typeface="Arial" panose="020B0604020202020204" pitchFamily="34" charset="0"/>
                        </a:rPr>
                        <a:t>Stephan Ilse, Geschwister </a:t>
                      </a:r>
                      <a:r>
                        <a:rPr lang="de-DE" sz="1800" kern="1200" dirty="0" err="1">
                          <a:solidFill>
                            <a:srgbClr val="FF0000"/>
                          </a:solidFill>
                          <a:effectLst/>
                          <a:latin typeface="Arial" panose="020B0604020202020204" pitchFamily="34" charset="0"/>
                          <a:ea typeface="+mn-ea"/>
                          <a:cs typeface="Arial" panose="020B0604020202020204" pitchFamily="34" charset="0"/>
                        </a:rPr>
                        <a:t>Prenski</a:t>
                      </a:r>
                      <a:r>
                        <a:rPr lang="de-DE" sz="1800" kern="1200" dirty="0">
                          <a:solidFill>
                            <a:srgbClr val="FF0000"/>
                          </a:solidFill>
                          <a:effectLst/>
                          <a:latin typeface="Arial" panose="020B0604020202020204" pitchFamily="34" charset="0"/>
                          <a:ea typeface="+mn-ea"/>
                          <a:cs typeface="Arial" panose="020B0604020202020204" pitchFamily="34" charset="0"/>
                        </a:rPr>
                        <a:t> Schule Lübeck</a:t>
                      </a:r>
                    </a:p>
                  </a:txBody>
                  <a:tcPr marL="0" marR="0" marT="0" marB="0">
                    <a:solidFill>
                      <a:srgbClr val="CCE9F2"/>
                    </a:solidFill>
                  </a:tcPr>
                </a:tc>
                <a:extLst>
                  <a:ext uri="{0D108BD9-81ED-4DB2-BD59-A6C34878D82A}">
                    <a16:rowId xmlns:a16="http://schemas.microsoft.com/office/drawing/2014/main" val="10004"/>
                  </a:ext>
                </a:extLst>
              </a:tr>
              <a:tr h="446870">
                <a:tc>
                  <a:txBody>
                    <a:bodyPr/>
                    <a:lstStyle/>
                    <a:p>
                      <a:pPr>
                        <a:spcAft>
                          <a:spcPts val="0"/>
                        </a:spcAft>
                      </a:pPr>
                      <a:r>
                        <a:rPr lang="de-DE" sz="1600" dirty="0">
                          <a:effectLst/>
                          <a:latin typeface="Arial"/>
                          <a:ea typeface="Times New Roman"/>
                          <a:cs typeface="Arial"/>
                        </a:rPr>
                        <a:t>5</a:t>
                      </a:r>
                    </a:p>
                  </a:txBody>
                  <a:tcPr marL="68580" marR="68580" marT="0" marB="0">
                    <a:solidFill>
                      <a:srgbClr val="CCE9F2"/>
                    </a:solidFill>
                  </a:tcPr>
                </a:tc>
                <a:tc>
                  <a:txBody>
                    <a:bodyPr/>
                    <a:lstStyle/>
                    <a:p>
                      <a:pPr>
                        <a:spcAft>
                          <a:spcPts val="0"/>
                        </a:spcAft>
                      </a:pPr>
                      <a:r>
                        <a:rPr lang="de-DE" sz="1600" dirty="0">
                          <a:effectLst/>
                          <a:latin typeface="Arial"/>
                          <a:ea typeface="Times New Roman"/>
                          <a:cs typeface="Arial"/>
                        </a:rPr>
                        <a:t>09.07.2025</a:t>
                      </a:r>
                    </a:p>
                  </a:txBody>
                  <a:tcPr marL="68580" marR="68580" marT="0" marB="0">
                    <a:solidFill>
                      <a:srgbClr val="CCE9F2"/>
                    </a:solidFill>
                  </a:tcPr>
                </a:tc>
                <a:tc>
                  <a:txBody>
                    <a:bodyPr/>
                    <a:lstStyle/>
                    <a:p>
                      <a:pPr>
                        <a:spcBef>
                          <a:spcPts val="10"/>
                        </a:spcBef>
                        <a:spcAft>
                          <a:spcPts val="10"/>
                        </a:spcAft>
                      </a:pPr>
                      <a:r>
                        <a:rPr lang="de-DE" sz="1600" b="1" dirty="0">
                          <a:latin typeface="Arial" panose="020B0604020202020204" pitchFamily="34" charset="0"/>
                          <a:ea typeface="Cambria"/>
                          <a:cs typeface="Arial" panose="020B0604020202020204" pitchFamily="34" charset="0"/>
                        </a:rPr>
                        <a:t>Bildkompetenz / Visual </a:t>
                      </a:r>
                      <a:r>
                        <a:rPr lang="de-DE" sz="1600" b="1" dirty="0" err="1">
                          <a:latin typeface="Arial" panose="020B0604020202020204" pitchFamily="34" charset="0"/>
                          <a:ea typeface="Cambria"/>
                          <a:cs typeface="Arial" panose="020B0604020202020204" pitchFamily="34" charset="0"/>
                        </a:rPr>
                        <a:t>literacy</a:t>
                      </a:r>
                      <a:endParaRPr lang="de-DE" sz="1600" b="1" dirty="0">
                        <a:latin typeface="Arial" panose="020B0604020202020204" pitchFamily="34" charset="0"/>
                        <a:ea typeface="Cambria"/>
                        <a:cs typeface="Arial" panose="020B0604020202020204" pitchFamily="34" charset="0"/>
                      </a:endParaRPr>
                    </a:p>
                  </a:txBody>
                  <a:tcPr marL="68580" marR="68580" marT="10160" marB="0">
                    <a:solidFill>
                      <a:srgbClr val="CCE9F2"/>
                    </a:solidFill>
                  </a:tcPr>
                </a:tc>
                <a:tc>
                  <a:txBody>
                    <a:bodyPr/>
                    <a:lstStyle/>
                    <a:p>
                      <a:pPr marL="72000"/>
                      <a:r>
                        <a:rPr lang="de-DE" sz="1600" dirty="0">
                          <a:solidFill>
                            <a:srgbClr val="FF0000"/>
                          </a:solidFill>
                          <a:effectLst/>
                          <a:latin typeface="Arial" panose="020B0604020202020204" pitchFamily="34" charset="0"/>
                          <a:ea typeface="Cambria" panose="02040503050406030204" pitchFamily="18" charset="0"/>
                          <a:cs typeface="Arial" panose="020B0604020202020204" pitchFamily="34" charset="0"/>
                        </a:rPr>
                        <a:t>online</a:t>
                      </a:r>
                    </a:p>
                  </a:txBody>
                  <a:tcPr marL="0" marR="0" marT="0" marB="0">
                    <a:solidFill>
                      <a:srgbClr val="CCE9F2"/>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42727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Zeichendidaktische Ansätze</a:t>
            </a:r>
            <a:r>
              <a:rPr lang="de-DE" sz="2000" dirty="0"/>
              <a:t>: </a:t>
            </a:r>
            <a:br>
              <a:rPr lang="de-DE" sz="2000" dirty="0"/>
            </a:br>
            <a:r>
              <a:rPr lang="de-DE" sz="2000" dirty="0"/>
              <a:t>Erweiterung des Methoden-Kanons im 20. Jahrhundert</a:t>
            </a:r>
          </a:p>
        </p:txBody>
      </p:sp>
      <p:sp>
        <p:nvSpPr>
          <p:cNvPr id="3" name="Inhaltsplatzhalter 2"/>
          <p:cNvSpPr>
            <a:spLocks noGrp="1"/>
          </p:cNvSpPr>
          <p:nvPr>
            <p:ph idx="1"/>
          </p:nvPr>
        </p:nvSpPr>
        <p:spPr/>
        <p:txBody>
          <a:bodyPr>
            <a:normAutofit/>
          </a:bodyPr>
          <a:lstStyle/>
          <a:p>
            <a:pPr lvl="1">
              <a:lnSpc>
                <a:spcPct val="110000"/>
              </a:lnSpc>
            </a:pPr>
            <a:r>
              <a:rPr lang="de-DE" sz="1400" b="1" dirty="0"/>
              <a:t>Freies Zeichnen </a:t>
            </a:r>
            <a:r>
              <a:rPr lang="de-DE" sz="1400" dirty="0"/>
              <a:t>(Kunsterzieherbewegung, Entdeckung der Kinderzeichnung)</a:t>
            </a:r>
          </a:p>
          <a:p>
            <a:pPr lvl="1">
              <a:lnSpc>
                <a:spcPct val="110000"/>
              </a:lnSpc>
            </a:pPr>
            <a:r>
              <a:rPr lang="de-DE" sz="1400" b="1" dirty="0"/>
              <a:t>Zeichnen aus der Vorstellung, Anschauung, Erinnerung</a:t>
            </a:r>
          </a:p>
          <a:p>
            <a:pPr lvl="1">
              <a:lnSpc>
                <a:spcPct val="110000"/>
              </a:lnSpc>
            </a:pPr>
            <a:r>
              <a:rPr lang="de-DE" sz="1400" b="1" dirty="0"/>
              <a:t>Experimentelles Zeichnen </a:t>
            </a:r>
            <a:r>
              <a:rPr lang="de-DE" sz="1400" dirty="0"/>
              <a:t>(blind bzw. Wahrnehmung über andere Sinne (tasten) / verlängerter Stift / beidhändig / kooperativ ...)</a:t>
            </a:r>
          </a:p>
          <a:p>
            <a:pPr marL="342900" lvl="1" indent="0">
              <a:lnSpc>
                <a:spcPct val="110000"/>
              </a:lnSpc>
              <a:buNone/>
            </a:pPr>
            <a:endParaRPr lang="de-DE" sz="1400" dirty="0"/>
          </a:p>
          <a:p>
            <a:pPr marL="342900" lvl="1" indent="0">
              <a:lnSpc>
                <a:spcPct val="110000"/>
              </a:lnSpc>
              <a:buNone/>
            </a:pPr>
            <a:r>
              <a:rPr lang="de-DE" sz="1400" dirty="0">
                <a:sym typeface="Symbol"/>
              </a:rPr>
              <a:t> </a:t>
            </a:r>
            <a:r>
              <a:rPr lang="de-DE" sz="1400" dirty="0">
                <a:solidFill>
                  <a:srgbClr val="FF0000"/>
                </a:solidFill>
                <a:sym typeface="Symbol"/>
              </a:rPr>
              <a:t>Ziele: </a:t>
            </a:r>
            <a:r>
              <a:rPr lang="de-DE" sz="1400" dirty="0">
                <a:sym typeface="Symbol"/>
              </a:rPr>
              <a:t>Förderung der eigenen </a:t>
            </a:r>
            <a:r>
              <a:rPr lang="de-DE" sz="1400" dirty="0"/>
              <a:t>Ausdruckskraft;</a:t>
            </a:r>
            <a:r>
              <a:rPr lang="de-DE" sz="1400" dirty="0">
                <a:sym typeface="Symbol"/>
              </a:rPr>
              <a:t> Experiment, Lockerung, Entwicklung einer eigenen künstlerischen Handschrift</a:t>
            </a:r>
            <a:endParaRPr lang="de-DE" sz="1400" b="1" dirty="0"/>
          </a:p>
          <a:p>
            <a:pPr lvl="1">
              <a:lnSpc>
                <a:spcPct val="110000"/>
              </a:lnSpc>
            </a:pPr>
            <a:endParaRPr lang="de-DE" sz="1050" b="1" dirty="0"/>
          </a:p>
          <a:p>
            <a:pPr lvl="1">
              <a:lnSpc>
                <a:spcPct val="110000"/>
              </a:lnSpc>
            </a:pPr>
            <a:endParaRPr lang="de-DE" sz="1050" b="1" dirty="0"/>
          </a:p>
          <a:p>
            <a:pPr lvl="1">
              <a:lnSpc>
                <a:spcPct val="110000"/>
              </a:lnSpc>
            </a:pPr>
            <a:endParaRPr lang="de-DE" sz="1050" b="1" dirty="0"/>
          </a:p>
          <a:p>
            <a:pPr lvl="1">
              <a:lnSpc>
                <a:spcPct val="110000"/>
              </a:lnSpc>
            </a:pPr>
            <a:endParaRPr lang="de-DE" sz="1050" b="1" dirty="0"/>
          </a:p>
          <a:p>
            <a:pPr lvl="1">
              <a:buNone/>
            </a:pPr>
            <a:endParaRPr lang="de-DE" dirty="0"/>
          </a:p>
          <a:p>
            <a:pPr>
              <a:buNone/>
            </a:pPr>
            <a:r>
              <a:rPr lang="de-DE" sz="600" dirty="0"/>
              <a:t> </a:t>
            </a:r>
            <a:endParaRPr lang="de-DE" dirty="0"/>
          </a:p>
          <a:p>
            <a:pPr lvl="1">
              <a:buNone/>
            </a:pPr>
            <a:endParaRPr lang="de-DE" dirty="0"/>
          </a:p>
          <a:p>
            <a:pPr lvl="1">
              <a:buNone/>
            </a:pPr>
            <a:endParaRPr lang="de-DE" dirty="0"/>
          </a:p>
          <a:p>
            <a:pPr>
              <a:buNone/>
            </a:pPr>
            <a:endParaRPr lang="de-DE" dirty="0"/>
          </a:p>
        </p:txBody>
      </p:sp>
    </p:spTree>
    <p:extLst>
      <p:ext uri="{BB962C8B-B14F-4D97-AF65-F5344CB8AC3E}">
        <p14:creationId xmlns:p14="http://schemas.microsoft.com/office/powerpoint/2010/main" val="1150260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pPr marL="0" indent="0">
              <a:buNone/>
            </a:pPr>
            <a:endParaRPr lang="de-DE" dirty="0"/>
          </a:p>
        </p:txBody>
      </p:sp>
      <p:sp>
        <p:nvSpPr>
          <p:cNvPr id="2" name="Titel 1"/>
          <p:cNvSpPr>
            <a:spLocks noGrp="1"/>
          </p:cNvSpPr>
          <p:nvPr>
            <p:ph type="title"/>
          </p:nvPr>
        </p:nvSpPr>
        <p:spPr/>
        <p:txBody>
          <a:bodyPr>
            <a:normAutofit/>
          </a:bodyPr>
          <a:lstStyle/>
          <a:p>
            <a:r>
              <a:rPr lang="de-DE" sz="2000" b="1" dirty="0"/>
              <a:t>Motorische Übungen </a:t>
            </a:r>
            <a:br>
              <a:rPr lang="de-DE" sz="1050" b="1" dirty="0"/>
            </a:br>
            <a:br>
              <a:rPr lang="de-DE" sz="1050" b="1" dirty="0"/>
            </a:br>
            <a:r>
              <a:rPr lang="de-DE" sz="1400" dirty="0"/>
              <a:t>Stéphanie Félicité de </a:t>
            </a:r>
            <a:r>
              <a:rPr lang="de-DE" sz="1400" dirty="0" err="1"/>
              <a:t>Genlis</a:t>
            </a:r>
            <a:r>
              <a:rPr lang="de-DE" sz="1400" i="1" dirty="0"/>
              <a:t>, </a:t>
            </a:r>
            <a:br>
              <a:rPr lang="de-DE" sz="1400" i="1" dirty="0"/>
            </a:br>
            <a:r>
              <a:rPr lang="de-DE" sz="1400" i="1" dirty="0"/>
              <a:t>Neues und </a:t>
            </a:r>
            <a:r>
              <a:rPr lang="de-DE" sz="1400" i="1" dirty="0" err="1"/>
              <a:t>faßliches</a:t>
            </a:r>
            <a:r>
              <a:rPr lang="de-DE" sz="1400" i="1" dirty="0"/>
              <a:t> Lehrbuch zum Zeichnen und Mahlen nach richtigen Grundsätzen</a:t>
            </a:r>
            <a:r>
              <a:rPr lang="de-DE" sz="1400" dirty="0"/>
              <a:t>, Leipzig, 1812</a:t>
            </a:r>
          </a:p>
        </p:txBody>
      </p:sp>
      <p:pic>
        <p:nvPicPr>
          <p:cNvPr id="5" name="Bild 4"/>
          <p:cNvPicPr>
            <a:picLocks noChangeAspect="1"/>
          </p:cNvPicPr>
          <p:nvPr/>
        </p:nvPicPr>
        <p:blipFill>
          <a:blip r:embed="rId2"/>
          <a:stretch>
            <a:fillRect/>
          </a:stretch>
        </p:blipFill>
        <p:spPr>
          <a:xfrm>
            <a:off x="680254" y="1844675"/>
            <a:ext cx="2355832" cy="3696039"/>
          </a:xfrm>
          <a:prstGeom prst="rect">
            <a:avLst/>
          </a:prstGeom>
        </p:spPr>
      </p:pic>
      <p:sp>
        <p:nvSpPr>
          <p:cNvPr id="8" name="Textfeld 7"/>
          <p:cNvSpPr txBox="1"/>
          <p:nvPr/>
        </p:nvSpPr>
        <p:spPr>
          <a:xfrm>
            <a:off x="3105151" y="1844675"/>
            <a:ext cx="4542167" cy="738664"/>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Ähnlich den Verfahren im Schreibunterricht werden vorgegebene Linien-Verläufe solange nachgezeichnet, bis sie automatisch beherrscht werden.</a:t>
            </a:r>
            <a:r>
              <a:rPr lang="de-DE" sz="1400" b="1" dirty="0">
                <a:latin typeface="Arial" panose="020B0604020202020204" pitchFamily="34" charset="0"/>
                <a:cs typeface="Arial" panose="020B0604020202020204" pitchFamily="34" charset="0"/>
              </a:rPr>
              <a:t> </a:t>
            </a:r>
            <a:endParaRPr lang="de-DE" sz="14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CEBF032E-B62F-1048-98D1-D658A92A3732}"/>
              </a:ext>
            </a:extLst>
          </p:cNvPr>
          <p:cNvSpPr txBox="1"/>
          <p:nvPr/>
        </p:nvSpPr>
        <p:spPr>
          <a:xfrm>
            <a:off x="3105151" y="5542241"/>
            <a:ext cx="4542167" cy="207749"/>
          </a:xfrm>
          <a:prstGeom prst="rect">
            <a:avLst/>
          </a:prstGeom>
          <a:noFill/>
        </p:spPr>
        <p:txBody>
          <a:bodyPr wrap="square" rtlCol="0">
            <a:spAutoFit/>
          </a:bodyPr>
          <a:lstStyle/>
          <a:p>
            <a:r>
              <a:rPr lang="de-DE" sz="750" dirty="0">
                <a:latin typeface="Arial" panose="020B0604020202020204" pitchFamily="34" charset="0"/>
                <a:cs typeface="Arial" panose="020B0604020202020204" pitchFamily="34" charset="0"/>
              </a:rPr>
              <a:t>https://</a:t>
            </a:r>
            <a:r>
              <a:rPr lang="de-DE" sz="750" dirty="0" err="1">
                <a:latin typeface="Arial" panose="020B0604020202020204" pitchFamily="34" charset="0"/>
                <a:cs typeface="Arial" panose="020B0604020202020204" pitchFamily="34" charset="0"/>
              </a:rPr>
              <a:t>www.ub.uni-heidelberg.de</a:t>
            </a:r>
            <a:r>
              <a:rPr lang="de-DE" sz="750" dirty="0">
                <a:latin typeface="Arial" panose="020B0604020202020204" pitchFamily="34" charset="0"/>
                <a:cs typeface="Arial" panose="020B0604020202020204" pitchFamily="34" charset="0"/>
              </a:rPr>
              <a:t>/</a:t>
            </a:r>
            <a:r>
              <a:rPr lang="de-DE" sz="750" dirty="0" err="1">
                <a:latin typeface="Arial" panose="020B0604020202020204" pitchFamily="34" charset="0"/>
                <a:cs typeface="Arial" panose="020B0604020202020204" pitchFamily="34" charset="0"/>
              </a:rPr>
              <a:t>ausstellungen</a:t>
            </a:r>
            <a:r>
              <a:rPr lang="de-DE" sz="750" dirty="0">
                <a:latin typeface="Arial" panose="020B0604020202020204" pitchFamily="34" charset="0"/>
                <a:cs typeface="Arial" panose="020B0604020202020204" pitchFamily="34" charset="0"/>
              </a:rPr>
              <a:t>/zeichenbuecher2015/sektion2/II_1-3.html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pPr lvl="5">
              <a:buNone/>
            </a:pPr>
            <a:endParaRPr lang="de-DE" dirty="0"/>
          </a:p>
        </p:txBody>
      </p:sp>
      <p:sp>
        <p:nvSpPr>
          <p:cNvPr id="2" name="Titel 1"/>
          <p:cNvSpPr>
            <a:spLocks noGrp="1"/>
          </p:cNvSpPr>
          <p:nvPr>
            <p:ph type="title"/>
          </p:nvPr>
        </p:nvSpPr>
        <p:spPr/>
        <p:txBody>
          <a:bodyPr>
            <a:normAutofit/>
          </a:bodyPr>
          <a:lstStyle/>
          <a:p>
            <a:r>
              <a:rPr lang="de-DE" sz="2000" b="1" dirty="0"/>
              <a:t>Fragmentieren</a:t>
            </a:r>
            <a:br>
              <a:rPr lang="de-DE" sz="1050" b="1" dirty="0"/>
            </a:br>
            <a:br>
              <a:rPr lang="de-DE" sz="1050" dirty="0"/>
            </a:br>
            <a:r>
              <a:rPr lang="de-DE" sz="1400" i="1" dirty="0" err="1"/>
              <a:t>Scuola</a:t>
            </a:r>
            <a:r>
              <a:rPr lang="de-DE" sz="1400" i="1" dirty="0"/>
              <a:t> </a:t>
            </a:r>
            <a:r>
              <a:rPr lang="de-DE" sz="1400" i="1" dirty="0" err="1"/>
              <a:t>perfetta</a:t>
            </a:r>
            <a:r>
              <a:rPr lang="de-DE" sz="1400" i="1" dirty="0"/>
              <a:t> per </a:t>
            </a:r>
            <a:r>
              <a:rPr lang="de-DE" sz="1400" i="1" dirty="0" err="1"/>
              <a:t>imparare</a:t>
            </a:r>
            <a:r>
              <a:rPr lang="de-DE" sz="1400" i="1" dirty="0"/>
              <a:t> a </a:t>
            </a:r>
            <a:r>
              <a:rPr lang="de-DE" sz="1400" i="1" dirty="0" err="1"/>
              <a:t>disegnare</a:t>
            </a:r>
            <a:r>
              <a:rPr lang="de-DE" sz="1400" i="1" dirty="0"/>
              <a:t> </a:t>
            </a:r>
            <a:r>
              <a:rPr lang="de-DE" sz="1400" i="1" dirty="0" err="1"/>
              <a:t>tutto</a:t>
            </a:r>
            <a:r>
              <a:rPr lang="de-DE" sz="1400" i="1" dirty="0"/>
              <a:t> il </a:t>
            </a:r>
            <a:r>
              <a:rPr lang="de-DE" sz="1400" i="1" dirty="0" err="1"/>
              <a:t>corpo</a:t>
            </a:r>
            <a:r>
              <a:rPr lang="de-DE" sz="1400" i="1" dirty="0"/>
              <a:t> </a:t>
            </a:r>
            <a:r>
              <a:rPr lang="de-DE" sz="1400" i="1" dirty="0" err="1"/>
              <a:t>humano</a:t>
            </a:r>
            <a:r>
              <a:rPr lang="de-DE" sz="1400" dirty="0"/>
              <a:t>, Rom, 1606–1614</a:t>
            </a:r>
            <a:br>
              <a:rPr lang="de-DE" sz="1400" dirty="0"/>
            </a:br>
            <a:r>
              <a:rPr lang="de-DE" sz="1400" dirty="0" err="1"/>
              <a:t>Odoardo</a:t>
            </a:r>
            <a:r>
              <a:rPr lang="de-DE" sz="1400" dirty="0"/>
              <a:t> </a:t>
            </a:r>
            <a:r>
              <a:rPr lang="de-DE" sz="1400" dirty="0" err="1"/>
              <a:t>Fialetti</a:t>
            </a:r>
            <a:r>
              <a:rPr lang="de-DE" sz="1400" dirty="0"/>
              <a:t>, </a:t>
            </a:r>
            <a:r>
              <a:rPr lang="de-DE" sz="1400" i="1" dirty="0"/>
              <a:t>Il </a:t>
            </a:r>
            <a:r>
              <a:rPr lang="de-DE" sz="1400" i="1" dirty="0" err="1"/>
              <a:t>vero</a:t>
            </a:r>
            <a:r>
              <a:rPr lang="de-DE" sz="1400" i="1" dirty="0"/>
              <a:t> </a:t>
            </a:r>
            <a:r>
              <a:rPr lang="de-DE" sz="1400" i="1" dirty="0" err="1"/>
              <a:t>modo</a:t>
            </a:r>
            <a:r>
              <a:rPr lang="de-DE" sz="1400" i="1" dirty="0"/>
              <a:t> et </a:t>
            </a:r>
            <a:r>
              <a:rPr lang="de-DE" sz="1400" i="1" dirty="0" err="1"/>
              <a:t>ordine</a:t>
            </a:r>
            <a:r>
              <a:rPr lang="de-DE" sz="1400" i="1" dirty="0"/>
              <a:t> per </a:t>
            </a:r>
            <a:r>
              <a:rPr lang="de-DE" sz="1400" i="1" dirty="0" err="1"/>
              <a:t>dissegnar</a:t>
            </a:r>
            <a:r>
              <a:rPr lang="de-DE" sz="1400" i="1" dirty="0"/>
              <a:t> </a:t>
            </a:r>
            <a:r>
              <a:rPr lang="de-DE" sz="1400" i="1" dirty="0" err="1"/>
              <a:t>tutte</a:t>
            </a:r>
            <a:r>
              <a:rPr lang="de-DE" sz="1400" i="1" dirty="0"/>
              <a:t> le </a:t>
            </a:r>
            <a:r>
              <a:rPr lang="de-DE" sz="1400" i="1" dirty="0" err="1"/>
              <a:t>parti</a:t>
            </a:r>
            <a:r>
              <a:rPr lang="de-DE" sz="1400" i="1" dirty="0"/>
              <a:t> et </a:t>
            </a:r>
            <a:r>
              <a:rPr lang="de-DE" sz="1400" i="1" dirty="0" err="1"/>
              <a:t>membra</a:t>
            </a:r>
            <a:r>
              <a:rPr lang="de-DE" sz="1400" i="1" dirty="0"/>
              <a:t> del </a:t>
            </a:r>
            <a:r>
              <a:rPr lang="de-DE" sz="1400" i="1" dirty="0" err="1"/>
              <a:t>corpo</a:t>
            </a:r>
            <a:r>
              <a:rPr lang="de-DE" sz="1400" i="1" dirty="0"/>
              <a:t> </a:t>
            </a:r>
            <a:r>
              <a:rPr lang="de-DE" sz="1400" i="1" dirty="0" err="1"/>
              <a:t>humano</a:t>
            </a:r>
            <a:r>
              <a:rPr lang="de-DE" sz="1400" dirty="0"/>
              <a:t>, Venedig, 1608</a:t>
            </a:r>
            <a:br>
              <a:rPr lang="de-DE" sz="1050" dirty="0"/>
            </a:br>
            <a:endParaRPr lang="de-DE" sz="833" dirty="0"/>
          </a:p>
        </p:txBody>
      </p:sp>
      <p:pic>
        <p:nvPicPr>
          <p:cNvPr id="7" name="Bild 6"/>
          <p:cNvPicPr>
            <a:picLocks noChangeAspect="1"/>
          </p:cNvPicPr>
          <p:nvPr/>
        </p:nvPicPr>
        <p:blipFill>
          <a:blip r:embed="rId2"/>
          <a:stretch>
            <a:fillRect/>
          </a:stretch>
        </p:blipFill>
        <p:spPr>
          <a:xfrm>
            <a:off x="4195002" y="2226469"/>
            <a:ext cx="4320348" cy="3103451"/>
          </a:xfrm>
          <a:prstGeom prst="rect">
            <a:avLst/>
          </a:prstGeom>
        </p:spPr>
      </p:pic>
      <p:pic>
        <p:nvPicPr>
          <p:cNvPr id="8" name="Bild 7"/>
          <p:cNvPicPr>
            <a:picLocks noChangeAspect="1"/>
          </p:cNvPicPr>
          <p:nvPr/>
        </p:nvPicPr>
        <p:blipFill>
          <a:blip r:embed="rId3"/>
          <a:stretch>
            <a:fillRect/>
          </a:stretch>
        </p:blipFill>
        <p:spPr>
          <a:xfrm>
            <a:off x="628650" y="2771150"/>
            <a:ext cx="3544381" cy="2540139"/>
          </a:xfrm>
          <a:prstGeom prst="rect">
            <a:avLst/>
          </a:prstGeom>
        </p:spPr>
      </p:pic>
      <p:sp>
        <p:nvSpPr>
          <p:cNvPr id="9" name="Textfeld 8"/>
          <p:cNvSpPr txBox="1"/>
          <p:nvPr/>
        </p:nvSpPr>
        <p:spPr>
          <a:xfrm>
            <a:off x="606679" y="1844512"/>
            <a:ext cx="3566352" cy="1161857"/>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Die Darstellung einzelner Körperteile, wie Augen, Ohren, Füße und Hände etc., wird zuerst erlernt, bevor ganze Körper gezeichnet werden.</a:t>
            </a:r>
          </a:p>
          <a:p>
            <a:endParaRPr lang="de-DE" sz="1350" b="1" dirty="0"/>
          </a:p>
        </p:txBody>
      </p:sp>
      <p:sp>
        <p:nvSpPr>
          <p:cNvPr id="3" name="Textfeld 2">
            <a:extLst>
              <a:ext uri="{FF2B5EF4-FFF2-40B4-BE49-F238E27FC236}">
                <a16:creationId xmlns:a16="http://schemas.microsoft.com/office/drawing/2014/main" id="{1DF5B09A-20FD-274D-98D4-7F8E3EF2DF48}"/>
              </a:ext>
            </a:extLst>
          </p:cNvPr>
          <p:cNvSpPr txBox="1"/>
          <p:nvPr/>
        </p:nvSpPr>
        <p:spPr>
          <a:xfrm>
            <a:off x="628650" y="5329920"/>
            <a:ext cx="7886700" cy="207749"/>
          </a:xfrm>
          <a:prstGeom prst="rect">
            <a:avLst/>
          </a:prstGeom>
          <a:noFill/>
        </p:spPr>
        <p:txBody>
          <a:bodyPr wrap="square" rtlCol="0">
            <a:spAutoFit/>
          </a:bodyPr>
          <a:lstStyle/>
          <a:p>
            <a:r>
              <a:rPr lang="de-DE" sz="750" dirty="0">
                <a:latin typeface="Arial" panose="020B0604020202020204" pitchFamily="34" charset="0"/>
                <a:cs typeface="Arial" panose="020B0604020202020204" pitchFamily="34" charset="0"/>
                <a:hlinkClick r:id="rId4"/>
              </a:rPr>
              <a:t>https://www.ub.uni-heidelberg.de/ausstellungen/zeichenbuecher2015/sektion2/II_2-2.html</a:t>
            </a:r>
            <a:r>
              <a:rPr lang="de-DE" sz="750" dirty="0">
                <a:latin typeface="Arial" panose="020B0604020202020204" pitchFamily="34" charset="0"/>
                <a:cs typeface="Arial" panose="020B0604020202020204" pitchFamily="34" charset="0"/>
              </a:rPr>
              <a:t>; https://</a:t>
            </a:r>
            <a:r>
              <a:rPr lang="de-DE" sz="750" dirty="0" err="1">
                <a:latin typeface="Arial" panose="020B0604020202020204" pitchFamily="34" charset="0"/>
                <a:cs typeface="Arial" panose="020B0604020202020204" pitchFamily="34" charset="0"/>
              </a:rPr>
              <a:t>www.ub.uni-heidelberg.de</a:t>
            </a:r>
            <a:r>
              <a:rPr lang="de-DE" sz="750" dirty="0">
                <a:latin typeface="Arial" panose="020B0604020202020204" pitchFamily="34" charset="0"/>
                <a:cs typeface="Arial" panose="020B0604020202020204" pitchFamily="34" charset="0"/>
              </a:rPr>
              <a:t>/</a:t>
            </a:r>
            <a:r>
              <a:rPr lang="de-DE" sz="750" dirty="0" err="1">
                <a:latin typeface="Arial" panose="020B0604020202020204" pitchFamily="34" charset="0"/>
                <a:cs typeface="Arial" panose="020B0604020202020204" pitchFamily="34" charset="0"/>
              </a:rPr>
              <a:t>ausstellungen</a:t>
            </a:r>
            <a:r>
              <a:rPr lang="de-DE" sz="750" dirty="0">
                <a:latin typeface="Arial" panose="020B0604020202020204" pitchFamily="34" charset="0"/>
                <a:cs typeface="Arial" panose="020B0604020202020204" pitchFamily="34" charset="0"/>
              </a:rPr>
              <a:t>/zeichenbuecher2015/sektion2/II_2-1.html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Nachahmen</a:t>
            </a:r>
            <a:br>
              <a:rPr lang="de-DE" sz="1050" dirty="0"/>
            </a:br>
            <a:br>
              <a:rPr lang="de-DE" sz="1400" dirty="0"/>
            </a:br>
            <a:r>
              <a:rPr lang="de-DE" sz="1400" dirty="0"/>
              <a:t>Philipp Otto Runge, Linker Fuß mit Standplatte, Studien nach einem Gipsabguss, Schwarze Kreide,162 x 263 mm, 218 x 218 mm, 198 x 308 mm, Deutschland, um 1798/99</a:t>
            </a:r>
            <a:br>
              <a:rPr lang="de-DE" sz="1050" dirty="0"/>
            </a:br>
            <a:br>
              <a:rPr lang="de-DE" sz="1400" dirty="0"/>
            </a:br>
            <a:r>
              <a:rPr lang="de-DE" sz="1400" dirty="0"/>
              <a:t>Gérard </a:t>
            </a:r>
            <a:r>
              <a:rPr lang="de-DE" sz="1400" dirty="0" err="1"/>
              <a:t>Audran</a:t>
            </a:r>
            <a:r>
              <a:rPr lang="de-DE" sz="1400" i="1" dirty="0"/>
              <a:t>, Les </a:t>
            </a:r>
            <a:r>
              <a:rPr lang="de-DE" sz="1400" i="1" dirty="0" err="1"/>
              <a:t>Proportions</a:t>
            </a:r>
            <a:r>
              <a:rPr lang="de-DE" sz="1400" i="1" dirty="0"/>
              <a:t> Du Corps </a:t>
            </a:r>
            <a:r>
              <a:rPr lang="de-DE" sz="1400" i="1" dirty="0" err="1"/>
              <a:t>Humain</a:t>
            </a:r>
            <a:r>
              <a:rPr lang="de-DE" sz="1400" dirty="0"/>
              <a:t>, Paris, 1683</a:t>
            </a:r>
          </a:p>
        </p:txBody>
      </p:sp>
      <p:pic>
        <p:nvPicPr>
          <p:cNvPr id="4" name="Inhaltsplatzhalter 3" descr="82924_0.jpg"/>
          <p:cNvPicPr>
            <a:picLocks noGrp="1" noChangeAspect="1"/>
          </p:cNvPicPr>
          <p:nvPr>
            <p:ph idx="1"/>
          </p:nvPr>
        </p:nvPicPr>
        <p:blipFill>
          <a:blip r:embed="rId2"/>
          <a:srcRect/>
          <a:stretch>
            <a:fillRect/>
          </a:stretch>
        </p:blipFill>
        <p:spPr>
          <a:xfrm>
            <a:off x="628650" y="2151078"/>
            <a:ext cx="2152666" cy="1350000"/>
          </a:xfrm>
        </p:spPr>
      </p:pic>
      <p:pic>
        <p:nvPicPr>
          <p:cNvPr id="5" name="Bild 4" descr="82921_0.jpg"/>
          <p:cNvPicPr>
            <a:picLocks noChangeAspect="1"/>
          </p:cNvPicPr>
          <p:nvPr/>
        </p:nvPicPr>
        <p:blipFill>
          <a:blip r:embed="rId3"/>
          <a:stretch>
            <a:fillRect/>
          </a:stretch>
        </p:blipFill>
        <p:spPr>
          <a:xfrm>
            <a:off x="2838942" y="2151079"/>
            <a:ext cx="1810939" cy="1797623"/>
          </a:xfrm>
          <a:prstGeom prst="rect">
            <a:avLst/>
          </a:prstGeom>
        </p:spPr>
      </p:pic>
      <p:pic>
        <p:nvPicPr>
          <p:cNvPr id="6" name="Bild 5" descr="82926_0.jpg"/>
          <p:cNvPicPr>
            <a:picLocks noChangeAspect="1"/>
          </p:cNvPicPr>
          <p:nvPr/>
        </p:nvPicPr>
        <p:blipFill>
          <a:blip r:embed="rId4"/>
          <a:stretch>
            <a:fillRect/>
          </a:stretch>
        </p:blipFill>
        <p:spPr>
          <a:xfrm>
            <a:off x="628649" y="3526892"/>
            <a:ext cx="2154600" cy="1402735"/>
          </a:xfrm>
          <a:prstGeom prst="rect">
            <a:avLst/>
          </a:prstGeom>
        </p:spPr>
      </p:pic>
      <p:sp>
        <p:nvSpPr>
          <p:cNvPr id="7" name="Textfeld 6"/>
          <p:cNvSpPr txBox="1"/>
          <p:nvPr/>
        </p:nvSpPr>
        <p:spPr>
          <a:xfrm>
            <a:off x="7142362" y="2151078"/>
            <a:ext cx="1630702" cy="3831818"/>
          </a:xfrm>
          <a:prstGeom prst="rect">
            <a:avLst/>
          </a:prstGeom>
          <a:noFill/>
        </p:spPr>
        <p:txBody>
          <a:bodyPr wrap="square" rtlCol="0">
            <a:spAutoFit/>
          </a:bodyPr>
          <a:lstStyle/>
          <a:p>
            <a:r>
              <a:rPr lang="de-DE" sz="1050" dirty="0">
                <a:latin typeface="Arial" panose="020B0604020202020204" pitchFamily="34" charset="0"/>
                <a:cs typeface="Arial" panose="020B0604020202020204" pitchFamily="34" charset="0"/>
              </a:rPr>
              <a:t>Die Formensprache antiker und neuzeitlicher Meister wird kopiert. Zeichenbücher, Stiche und Gipsabgüsse dienen hierbei als Vorlagen. Das Kopieren anderer Meister galt lange Zeit als bessere Schule als das Studium der Natur, denn </a:t>
            </a:r>
            <a:r>
              <a:rPr lang="de-DE" sz="1050" i="1" dirty="0">
                <a:latin typeface="Arial" panose="020B0604020202020204" pitchFamily="34" charset="0"/>
                <a:cs typeface="Arial" panose="020B0604020202020204" pitchFamily="34" charset="0"/>
              </a:rPr>
              <a:t>„es hieße sie </a:t>
            </a:r>
            <a:r>
              <a:rPr lang="de-DE" sz="1050" dirty="0">
                <a:latin typeface="Arial" panose="020B0604020202020204" pitchFamily="34" charset="0"/>
                <a:cs typeface="Arial" panose="020B0604020202020204" pitchFamily="34" charset="0"/>
              </a:rPr>
              <a:t>[</a:t>
            </a:r>
            <a:r>
              <a:rPr lang="de-DE" sz="1050" i="1" dirty="0">
                <a:latin typeface="Arial" panose="020B0604020202020204" pitchFamily="34" charset="0"/>
                <a:cs typeface="Arial" panose="020B0604020202020204" pitchFamily="34" charset="0"/>
              </a:rPr>
              <a:t>die Kunststudenten</a:t>
            </a:r>
            <a:r>
              <a:rPr lang="de-DE" sz="1050" dirty="0">
                <a:latin typeface="Arial" panose="020B0604020202020204" pitchFamily="34" charset="0"/>
                <a:cs typeface="Arial" panose="020B0604020202020204" pitchFamily="34" charset="0"/>
              </a:rPr>
              <a:t>]</a:t>
            </a:r>
            <a:r>
              <a:rPr lang="de-DE" sz="1050" i="1" dirty="0">
                <a:latin typeface="Arial" panose="020B0604020202020204" pitchFamily="34" charset="0"/>
                <a:cs typeface="Arial" panose="020B0604020202020204" pitchFamily="34" charset="0"/>
              </a:rPr>
              <a:t> verderben, wenn man sie von vornherein vor das Naturmodell setzt. Die Natur ist fast immer matt und kleinlich </a:t>
            </a:r>
            <a:r>
              <a:rPr lang="de-DE" sz="1050" dirty="0">
                <a:latin typeface="Arial" panose="020B0604020202020204" pitchFamily="34" charset="0"/>
                <a:cs typeface="Arial" panose="020B0604020202020204" pitchFamily="34" charset="0"/>
              </a:rPr>
              <a:t>[…]</a:t>
            </a:r>
            <a:r>
              <a:rPr lang="de-DE" sz="1050" i="1" dirty="0">
                <a:latin typeface="Arial" panose="020B0604020202020204" pitchFamily="34" charset="0"/>
                <a:cs typeface="Arial" panose="020B0604020202020204" pitchFamily="34" charset="0"/>
              </a:rPr>
              <a:t>.“ Gian Lorenzo Bernini, 1665. </a:t>
            </a:r>
            <a:r>
              <a:rPr lang="de-DE" sz="750" dirty="0">
                <a:latin typeface="Arial" panose="020B0604020202020204" pitchFamily="34" charset="0"/>
                <a:cs typeface="Arial" panose="020B0604020202020204" pitchFamily="34" charset="0"/>
                <a:hlinkClick r:id="rId5"/>
              </a:rPr>
              <a:t>http://www.abgussmuseum.de/de/infoblaetter/wozu-gipsabguesse</a:t>
            </a:r>
            <a:endParaRPr lang="de-DE" sz="750" dirty="0">
              <a:latin typeface="Arial" panose="020B0604020202020204" pitchFamily="34" charset="0"/>
              <a:cs typeface="Arial" panose="020B0604020202020204" pitchFamily="34" charset="0"/>
            </a:endParaRPr>
          </a:p>
          <a:p>
            <a:endParaRPr lang="de-DE" sz="750" dirty="0">
              <a:latin typeface="Arial" panose="020B0604020202020204" pitchFamily="34" charset="0"/>
              <a:cs typeface="Arial" panose="020B0604020202020204" pitchFamily="34" charset="0"/>
            </a:endParaRPr>
          </a:p>
        </p:txBody>
      </p:sp>
      <p:pic>
        <p:nvPicPr>
          <p:cNvPr id="8" name="Bild 3">
            <a:extLst>
              <a:ext uri="{FF2B5EF4-FFF2-40B4-BE49-F238E27FC236}">
                <a16:creationId xmlns:a16="http://schemas.microsoft.com/office/drawing/2014/main" id="{8C70B3CE-AA43-E949-9D16-F640668C5123}"/>
              </a:ext>
            </a:extLst>
          </p:cNvPr>
          <p:cNvPicPr>
            <a:picLocks noChangeAspect="1"/>
          </p:cNvPicPr>
          <p:nvPr/>
        </p:nvPicPr>
        <p:blipFill>
          <a:blip r:embed="rId6"/>
          <a:stretch>
            <a:fillRect/>
          </a:stretch>
        </p:blipFill>
        <p:spPr>
          <a:xfrm>
            <a:off x="4746279" y="2151078"/>
            <a:ext cx="2299685" cy="3240000"/>
          </a:xfrm>
          <a:prstGeom prst="rect">
            <a:avLst/>
          </a:prstGeom>
        </p:spPr>
      </p:pic>
      <p:sp>
        <p:nvSpPr>
          <p:cNvPr id="3" name="Textfeld 2">
            <a:extLst>
              <a:ext uri="{FF2B5EF4-FFF2-40B4-BE49-F238E27FC236}">
                <a16:creationId xmlns:a16="http://schemas.microsoft.com/office/drawing/2014/main" id="{2880DAE9-68EE-4547-8136-BF38A7FC38C7}"/>
              </a:ext>
            </a:extLst>
          </p:cNvPr>
          <p:cNvSpPr txBox="1"/>
          <p:nvPr/>
        </p:nvSpPr>
        <p:spPr>
          <a:xfrm>
            <a:off x="4746279" y="5416891"/>
            <a:ext cx="2299685" cy="553998"/>
          </a:xfrm>
          <a:prstGeom prst="rect">
            <a:avLst/>
          </a:prstGeom>
          <a:noFill/>
        </p:spPr>
        <p:txBody>
          <a:bodyPr wrap="square" rtlCol="0">
            <a:spAutoFit/>
          </a:bodyPr>
          <a:lstStyle/>
          <a:p>
            <a:r>
              <a:rPr lang="de-DE" sz="750" dirty="0">
                <a:latin typeface="Arial" panose="020B0604020202020204" pitchFamily="34" charset="0"/>
                <a:cs typeface="Arial" panose="020B0604020202020204" pitchFamily="34" charset="0"/>
                <a:hlinkClick r:id="rId7"/>
              </a:rPr>
              <a:t>https://www.ub.uni-heidelberg.de/ausstellungen/zeichenbuecher2015/sektion2/II_4-2.html</a:t>
            </a:r>
            <a:endParaRPr lang="de-DE" sz="750" dirty="0">
              <a:latin typeface="Arial" panose="020B0604020202020204" pitchFamily="34" charset="0"/>
              <a:cs typeface="Arial" panose="020B0604020202020204" pitchFamily="34" charset="0"/>
            </a:endParaRPr>
          </a:p>
          <a:p>
            <a:endParaRPr lang="de-DE" sz="750"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0323549B-0C27-B940-9D9A-C61D7631C2BC}"/>
              </a:ext>
            </a:extLst>
          </p:cNvPr>
          <p:cNvSpPr txBox="1"/>
          <p:nvPr/>
        </p:nvSpPr>
        <p:spPr>
          <a:xfrm>
            <a:off x="628649" y="4929626"/>
            <a:ext cx="2152667" cy="207749"/>
          </a:xfrm>
          <a:prstGeom prst="rect">
            <a:avLst/>
          </a:prstGeom>
          <a:noFill/>
        </p:spPr>
        <p:txBody>
          <a:bodyPr wrap="square" rtlCol="0">
            <a:spAutoFit/>
          </a:bodyPr>
          <a:lstStyle/>
          <a:p>
            <a:r>
              <a:rPr lang="de-DE" sz="750" dirty="0">
                <a:latin typeface="Arial" panose="020B0604020202020204" pitchFamily="34" charset="0"/>
                <a:cs typeface="Arial" panose="020B0604020202020204" pitchFamily="34" charset="0"/>
              </a:rPr>
              <a:t>Hamburger Kunsthalle, Kupferstichkabinett</a:t>
            </a:r>
            <a:endParaRPr lang="de-DE" sz="75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Konstruieren</a:t>
            </a:r>
            <a:br>
              <a:rPr lang="de-DE" sz="1500" b="1" dirty="0"/>
            </a:br>
            <a:br>
              <a:rPr lang="de-DE" sz="1167" dirty="0"/>
            </a:br>
            <a:r>
              <a:rPr lang="de-DE" sz="1400" dirty="0"/>
              <a:t>Anonym, </a:t>
            </a:r>
            <a:r>
              <a:rPr lang="de-DE" sz="1400" i="1" dirty="0"/>
              <a:t>The Art of Drawing </a:t>
            </a:r>
            <a:r>
              <a:rPr lang="de-DE" sz="1400" i="1" dirty="0" err="1"/>
              <a:t>without</a:t>
            </a:r>
            <a:r>
              <a:rPr lang="de-DE" sz="1400" i="1" dirty="0"/>
              <a:t> a </a:t>
            </a:r>
            <a:r>
              <a:rPr lang="de-DE" sz="1400" i="1" dirty="0" err="1"/>
              <a:t>master</a:t>
            </a:r>
            <a:r>
              <a:rPr lang="de-DE" sz="1400" dirty="0"/>
              <a:t>, 1800</a:t>
            </a:r>
            <a:br>
              <a:rPr lang="de-DE" sz="1400" dirty="0"/>
            </a:br>
            <a:r>
              <a:rPr lang="de-DE" sz="1400" dirty="0"/>
              <a:t>Hans Witzig, </a:t>
            </a:r>
            <a:r>
              <a:rPr lang="de-DE" sz="1400" i="1" dirty="0"/>
              <a:t>Punkt, Punkt, Komma, Strich. Zeichenstunden für Kinder</a:t>
            </a:r>
            <a:r>
              <a:rPr lang="de-DE" sz="1400" dirty="0"/>
              <a:t>, 1949</a:t>
            </a:r>
          </a:p>
        </p:txBody>
      </p:sp>
      <p:sp>
        <p:nvSpPr>
          <p:cNvPr id="3" name="Inhaltsplatzhalter 2"/>
          <p:cNvSpPr>
            <a:spLocks noGrp="1"/>
          </p:cNvSpPr>
          <p:nvPr>
            <p:ph idx="1"/>
          </p:nvPr>
        </p:nvSpPr>
        <p:spPr/>
        <p:txBody>
          <a:bodyPr/>
          <a:lstStyle/>
          <a:p>
            <a:endParaRPr lang="de-DE" dirty="0"/>
          </a:p>
        </p:txBody>
      </p:sp>
      <p:pic>
        <p:nvPicPr>
          <p:cNvPr id="46082" name="Picture 2"/>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2"/>
              <a:srcRect l="11361" t="8134" r="11361" b="8134"/>
              <a:stretch>
                <a:fillRect/>
              </a:stretch>
            </p:blipFill>
          </mc:Choice>
          <mc:Fallback>
            <p:blipFill>
              <a:blip r:embed="rId3"/>
              <a:srcRect l="11361" t="8134" r="11361" b="8134"/>
              <a:stretch>
                <a:fillRect/>
              </a:stretch>
            </p:blipFill>
          </mc:Fallback>
        </mc:AlternateContent>
        <p:spPr bwMode="auto">
          <a:xfrm>
            <a:off x="3073138" y="1753355"/>
            <a:ext cx="2604437" cy="3944837"/>
          </a:xfrm>
          <a:prstGeom prst="rect">
            <a:avLst/>
          </a:prstGeom>
          <a:noFill/>
          <a:ln w="9525">
            <a:noFill/>
            <a:miter lim="800000"/>
            <a:headEnd/>
            <a:tailEnd/>
          </a:ln>
          <a:effectLst/>
        </p:spPr>
      </p:pic>
      <p:pic>
        <p:nvPicPr>
          <p:cNvPr id="7" name="Bild 6"/>
          <p:cNvPicPr>
            <a:picLocks noChangeAspect="1"/>
          </p:cNvPicPr>
          <p:nvPr/>
        </p:nvPicPr>
        <p:blipFill>
          <a:blip r:embed="rId4"/>
          <a:stretch>
            <a:fillRect/>
          </a:stretch>
        </p:blipFill>
        <p:spPr>
          <a:xfrm>
            <a:off x="582065" y="1835885"/>
            <a:ext cx="2198841" cy="3654964"/>
          </a:xfrm>
          <a:prstGeom prst="rect">
            <a:avLst/>
          </a:prstGeom>
        </p:spPr>
      </p:pic>
      <p:sp>
        <p:nvSpPr>
          <p:cNvPr id="4" name="Textfeld 3">
            <a:extLst>
              <a:ext uri="{FF2B5EF4-FFF2-40B4-BE49-F238E27FC236}">
                <a16:creationId xmlns:a16="http://schemas.microsoft.com/office/drawing/2014/main" id="{FEB060EE-BC72-D048-A093-35BB21103095}"/>
              </a:ext>
            </a:extLst>
          </p:cNvPr>
          <p:cNvSpPr txBox="1"/>
          <p:nvPr/>
        </p:nvSpPr>
        <p:spPr>
          <a:xfrm>
            <a:off x="538072" y="5526942"/>
            <a:ext cx="7977278" cy="323165"/>
          </a:xfrm>
          <a:prstGeom prst="rect">
            <a:avLst/>
          </a:prstGeom>
          <a:noFill/>
        </p:spPr>
        <p:txBody>
          <a:bodyPr wrap="square" rtlCol="0">
            <a:spAutoFit/>
          </a:bodyPr>
          <a:lstStyle/>
          <a:p>
            <a:r>
              <a:rPr lang="de-DE" sz="750" dirty="0">
                <a:latin typeface="Arial" panose="020B0604020202020204" pitchFamily="34" charset="0"/>
                <a:cs typeface="Arial" panose="020B0604020202020204" pitchFamily="34" charset="0"/>
                <a:hlinkClick r:id="rId5"/>
              </a:rPr>
              <a:t>https://www.ub.uni-heidelberg.de/ausstellungen/zeichenbuecher2015/sektion2/II_8-3.html</a:t>
            </a:r>
            <a:r>
              <a:rPr lang="de-DE" sz="750" dirty="0">
                <a:latin typeface="Arial" panose="020B0604020202020204" pitchFamily="34" charset="0"/>
                <a:cs typeface="Arial" panose="020B0604020202020204" pitchFamily="34" charset="0"/>
              </a:rPr>
              <a:t>; </a:t>
            </a:r>
          </a:p>
          <a:p>
            <a:r>
              <a:rPr lang="de-DE" sz="750" dirty="0">
                <a:latin typeface="Arial" panose="020B0604020202020204" pitchFamily="34" charset="0"/>
                <a:cs typeface="Arial" panose="020B0604020202020204" pitchFamily="34" charset="0"/>
              </a:rPr>
              <a:t>Maria Heilmann / Nino </a:t>
            </a:r>
            <a:r>
              <a:rPr lang="de-DE" sz="750" dirty="0" err="1">
                <a:latin typeface="Arial" panose="020B0604020202020204" pitchFamily="34" charset="0"/>
                <a:cs typeface="Arial" panose="020B0604020202020204" pitchFamily="34" charset="0"/>
              </a:rPr>
              <a:t>Nanobashvili</a:t>
            </a:r>
            <a:r>
              <a:rPr lang="de-DE" sz="750" dirty="0">
                <a:latin typeface="Arial" panose="020B0604020202020204" pitchFamily="34" charset="0"/>
                <a:cs typeface="Arial" panose="020B0604020202020204" pitchFamily="34" charset="0"/>
              </a:rPr>
              <a:t> / Ulrich Pfisterer / Tobias </a:t>
            </a:r>
            <a:r>
              <a:rPr lang="de-DE" sz="750" dirty="0" err="1">
                <a:latin typeface="Arial" panose="020B0604020202020204" pitchFamily="34" charset="0"/>
                <a:cs typeface="Arial" panose="020B0604020202020204" pitchFamily="34" charset="0"/>
              </a:rPr>
              <a:t>Teutenberg</a:t>
            </a:r>
            <a:r>
              <a:rPr lang="de-DE" sz="750" dirty="0">
                <a:latin typeface="Arial" panose="020B0604020202020204" pitchFamily="34" charset="0"/>
                <a:cs typeface="Arial" panose="020B0604020202020204" pitchFamily="34" charset="0"/>
              </a:rPr>
              <a:t> (</a:t>
            </a:r>
            <a:r>
              <a:rPr lang="de-DE" sz="750" dirty="0" err="1">
                <a:latin typeface="Arial" panose="020B0604020202020204" pitchFamily="34" charset="0"/>
                <a:cs typeface="Arial" panose="020B0604020202020204" pitchFamily="34" charset="0"/>
              </a:rPr>
              <a:t>Hg</a:t>
            </a:r>
            <a:r>
              <a:rPr lang="de-DE" sz="750" dirty="0">
                <a:latin typeface="Arial" panose="020B0604020202020204" pitchFamily="34" charset="0"/>
                <a:cs typeface="Arial" panose="020B0604020202020204" pitchFamily="34" charset="0"/>
              </a:rPr>
              <a:t>.): Punkt, Punkt, Komma, Strich | Zeichenbücher in Europa | ca. 1525 – 1925, München 2014, S. 163. </a:t>
            </a:r>
            <a:endParaRPr lang="de-DE" sz="750" dirty="0"/>
          </a:p>
        </p:txBody>
      </p:sp>
      <p:sp>
        <p:nvSpPr>
          <p:cNvPr id="5" name="Textfeld 4">
            <a:extLst>
              <a:ext uri="{FF2B5EF4-FFF2-40B4-BE49-F238E27FC236}">
                <a16:creationId xmlns:a16="http://schemas.microsoft.com/office/drawing/2014/main" id="{B51E801C-4F04-5E46-B071-EC4BF1A6531C}"/>
              </a:ext>
            </a:extLst>
          </p:cNvPr>
          <p:cNvSpPr txBox="1"/>
          <p:nvPr/>
        </p:nvSpPr>
        <p:spPr>
          <a:xfrm>
            <a:off x="5918744" y="1844675"/>
            <a:ext cx="2355436" cy="954107"/>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Aus einfachen Grundformen werden sämtliche Gegenstände der Natur konstruiert.</a:t>
            </a:r>
            <a:endParaRPr lang="de-DE" sz="1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200" b="1" dirty="0"/>
              <a:t>Konstruieren</a:t>
            </a:r>
            <a:br>
              <a:rPr lang="de-DE" sz="1100" b="1" dirty="0"/>
            </a:br>
            <a:br>
              <a:rPr lang="de-DE" sz="1100" b="1" dirty="0"/>
            </a:br>
            <a:r>
              <a:rPr lang="de-DE" sz="1600" dirty="0"/>
              <a:t>Georg Heinrich Werner</a:t>
            </a:r>
            <a:br>
              <a:rPr lang="de-DE" sz="1600" dirty="0"/>
            </a:br>
            <a:r>
              <a:rPr lang="de-DE" sz="1600" i="1" dirty="0"/>
              <a:t>Gründliche Anweisung zur Zeichenkunst durch die Geometrie mit vielen Kupfern</a:t>
            </a:r>
            <a:r>
              <a:rPr lang="de-DE" sz="1600" dirty="0"/>
              <a:t>, </a:t>
            </a:r>
            <a:br>
              <a:rPr lang="de-DE" sz="1600" dirty="0"/>
            </a:br>
            <a:r>
              <a:rPr lang="de-DE" sz="1600" dirty="0"/>
              <a:t>Göttingen, 1763 – 1768</a:t>
            </a:r>
            <a:br>
              <a:rPr lang="de-DE" sz="1600" dirty="0"/>
            </a:br>
            <a:r>
              <a:rPr lang="de-DE" sz="1600" dirty="0" err="1"/>
              <a:t>Amaranthe</a:t>
            </a:r>
            <a:r>
              <a:rPr lang="de-DE" sz="1600" dirty="0"/>
              <a:t> </a:t>
            </a:r>
            <a:r>
              <a:rPr lang="de-DE" sz="1600" dirty="0" err="1"/>
              <a:t>Roulliet</a:t>
            </a:r>
            <a:r>
              <a:rPr lang="de-DE" sz="1600" dirty="0"/>
              <a:t>, </a:t>
            </a:r>
            <a:r>
              <a:rPr lang="de-DE" sz="1600" i="1" dirty="0"/>
              <a:t>Principes de </a:t>
            </a:r>
            <a:r>
              <a:rPr lang="de-DE" sz="1600" i="1" dirty="0" err="1"/>
              <a:t>dessin</a:t>
            </a:r>
            <a:r>
              <a:rPr lang="de-DE" sz="1600" dirty="0"/>
              <a:t>, Paris, 1857</a:t>
            </a:r>
            <a:br>
              <a:rPr lang="de-DE" sz="1000" dirty="0"/>
            </a:br>
            <a:r>
              <a:rPr lang="de-DE" sz="1000" dirty="0"/>
              <a:t>https://www.ub.uni-heidelberg.de/ausstellungen/zeichenbuecher2015/sektion2/II_7-4.html</a:t>
            </a:r>
            <a:br>
              <a:rPr lang="de-DE" sz="1000" dirty="0"/>
            </a:br>
            <a:r>
              <a:rPr lang="de-DE" sz="1000" dirty="0"/>
              <a:t>https://www.ub.uni-heidelberg.de/ausstellungen/zeichenbuecher2015/sektion2/II_7-6.html</a:t>
            </a:r>
          </a:p>
        </p:txBody>
      </p:sp>
      <p:sp>
        <p:nvSpPr>
          <p:cNvPr id="3" name="Inhaltsplatzhalter 2"/>
          <p:cNvSpPr>
            <a:spLocks noGrp="1"/>
          </p:cNvSpPr>
          <p:nvPr>
            <p:ph idx="1"/>
          </p:nvPr>
        </p:nvSpPr>
        <p:spPr/>
        <p:txBody>
          <a:bodyPr/>
          <a:lstStyle/>
          <a:p>
            <a:endParaRPr lang="de-DE" dirty="0"/>
          </a:p>
        </p:txBody>
      </p:sp>
      <p:pic>
        <p:nvPicPr>
          <p:cNvPr id="4" name="Bild 3"/>
          <p:cNvPicPr>
            <a:picLocks noChangeAspect="1"/>
          </p:cNvPicPr>
          <p:nvPr/>
        </p:nvPicPr>
        <p:blipFill>
          <a:blip r:embed="rId2"/>
          <a:stretch>
            <a:fillRect/>
          </a:stretch>
        </p:blipFill>
        <p:spPr>
          <a:xfrm>
            <a:off x="611188" y="1638513"/>
            <a:ext cx="3324708" cy="4373837"/>
          </a:xfrm>
          <a:prstGeom prst="rect">
            <a:avLst/>
          </a:prstGeom>
        </p:spPr>
      </p:pic>
      <p:pic>
        <p:nvPicPr>
          <p:cNvPr id="5" name="Bild 4"/>
          <p:cNvPicPr>
            <a:picLocks noChangeAspect="1"/>
          </p:cNvPicPr>
          <p:nvPr/>
        </p:nvPicPr>
        <p:blipFill>
          <a:blip r:embed="rId3"/>
          <a:stretch>
            <a:fillRect/>
          </a:stretch>
        </p:blipFill>
        <p:spPr>
          <a:xfrm>
            <a:off x="5379804" y="1668975"/>
            <a:ext cx="2571736" cy="434337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622300" y="5397501"/>
            <a:ext cx="8369300" cy="830997"/>
          </a:xfrm>
          <a:prstGeom prst="rect">
            <a:avLst/>
          </a:prstGeom>
          <a:noFill/>
        </p:spPr>
        <p:txBody>
          <a:bodyPr wrap="square" rtlCol="0">
            <a:spAutoFit/>
          </a:bodyPr>
          <a:lstStyle/>
          <a:p>
            <a:pPr>
              <a:buNone/>
            </a:pPr>
            <a:r>
              <a:rPr lang="de-DE" sz="1000" dirty="0" err="1">
                <a:solidFill>
                  <a:srgbClr val="44546A"/>
                </a:solidFill>
              </a:rPr>
              <a:t>Stigmografische</a:t>
            </a:r>
            <a:r>
              <a:rPr lang="de-DE" sz="1000" dirty="0">
                <a:solidFill>
                  <a:srgbClr val="44546A"/>
                </a:solidFill>
              </a:rPr>
              <a:t> Vorlage: K. Eid, M. Langer, </a:t>
            </a:r>
            <a:r>
              <a:rPr lang="de-DE" sz="1000" dirty="0" err="1">
                <a:solidFill>
                  <a:srgbClr val="44546A"/>
                </a:solidFill>
              </a:rPr>
              <a:t>H.Ruprecht</a:t>
            </a:r>
            <a:r>
              <a:rPr lang="de-DE" sz="1000" dirty="0">
                <a:solidFill>
                  <a:srgbClr val="44546A"/>
                </a:solidFill>
              </a:rPr>
              <a:t>, Grundlagen des Kunstunterrichts, Paderborn 2002, S. 101</a:t>
            </a:r>
          </a:p>
          <a:p>
            <a:pPr>
              <a:buNone/>
            </a:pPr>
            <a:r>
              <a:rPr lang="de-DE" sz="1000" dirty="0">
                <a:solidFill>
                  <a:srgbClr val="44546A"/>
                </a:solidFill>
                <a:hlinkClick r:id="rId2"/>
              </a:rPr>
              <a:t>https://www.kunstlinks.de/material/walch/galerie/netzzeichnen/</a:t>
            </a:r>
            <a:endParaRPr lang="de-DE" sz="1000" dirty="0">
              <a:solidFill>
                <a:srgbClr val="44546A"/>
              </a:solidFill>
            </a:endParaRPr>
          </a:p>
          <a:p>
            <a:pPr>
              <a:buNone/>
            </a:pPr>
            <a:endParaRPr lang="de-DE" sz="1000" dirty="0">
              <a:solidFill>
                <a:srgbClr val="44546A"/>
              </a:solidFill>
            </a:endParaRPr>
          </a:p>
          <a:p>
            <a:endParaRPr lang="de-DE" dirty="0"/>
          </a:p>
        </p:txBody>
      </p:sp>
      <p:pic>
        <p:nvPicPr>
          <p:cNvPr id="6" name="Bild 5"/>
          <p:cNvPicPr>
            <a:picLocks noChangeAspect="1"/>
          </p:cNvPicPr>
          <p:nvPr/>
        </p:nvPicPr>
        <p:blipFill>
          <a:blip r:embed="rId3"/>
          <a:stretch>
            <a:fillRect/>
          </a:stretch>
        </p:blipFill>
        <p:spPr>
          <a:xfrm>
            <a:off x="5651501" y="3369214"/>
            <a:ext cx="1523999" cy="1901285"/>
          </a:xfrm>
          <a:prstGeom prst="rect">
            <a:avLst/>
          </a:prstGeom>
        </p:spPr>
      </p:pic>
      <p:pic>
        <p:nvPicPr>
          <p:cNvPr id="7" name="Bild 6" descr="Stigmografische Vorlage_K. Eid_Grundlagen des Kunstunterrichts_Paderborn 2002-S. 101.jpg"/>
          <p:cNvPicPr>
            <a:picLocks noChangeAspect="1"/>
          </p:cNvPicPr>
          <p:nvPr/>
        </p:nvPicPr>
        <p:blipFill>
          <a:blip r:embed="rId4"/>
          <a:srcRect l="2196" t="5660" r="1871" b="2310"/>
          <a:stretch>
            <a:fillRect/>
          </a:stretch>
        </p:blipFill>
        <p:spPr>
          <a:xfrm>
            <a:off x="6621789" y="1701800"/>
            <a:ext cx="2234096" cy="1509752"/>
          </a:xfrm>
          <a:prstGeom prst="rect">
            <a:avLst/>
          </a:prstGeom>
        </p:spPr>
      </p:pic>
      <p:sp>
        <p:nvSpPr>
          <p:cNvPr id="2" name="Titel 1"/>
          <p:cNvSpPr>
            <a:spLocks noGrp="1"/>
          </p:cNvSpPr>
          <p:nvPr>
            <p:ph type="title"/>
          </p:nvPr>
        </p:nvSpPr>
        <p:spPr/>
        <p:txBody>
          <a:bodyPr>
            <a:normAutofit/>
          </a:bodyPr>
          <a:lstStyle/>
          <a:p>
            <a:r>
              <a:rPr lang="de-DE" sz="2000" b="1" dirty="0"/>
              <a:t>Konstruieren</a:t>
            </a:r>
          </a:p>
        </p:txBody>
      </p:sp>
      <p:sp>
        <p:nvSpPr>
          <p:cNvPr id="3" name="Inhaltsplatzhalter 2"/>
          <p:cNvSpPr>
            <a:spLocks noGrp="1"/>
          </p:cNvSpPr>
          <p:nvPr>
            <p:ph idx="1"/>
          </p:nvPr>
        </p:nvSpPr>
        <p:spPr/>
        <p:txBody>
          <a:bodyPr>
            <a:normAutofit/>
          </a:bodyPr>
          <a:lstStyle/>
          <a:p>
            <a:pPr lvl="1">
              <a:buNone/>
            </a:pPr>
            <a:endParaRPr lang="de-DE" dirty="0"/>
          </a:p>
          <a:p>
            <a:pPr lvl="1">
              <a:buNone/>
            </a:pPr>
            <a:endParaRPr lang="de-DE" dirty="0"/>
          </a:p>
          <a:p>
            <a:pPr lvl="1">
              <a:buNone/>
            </a:pPr>
            <a:endParaRPr lang="de-DE" dirty="0"/>
          </a:p>
          <a:p>
            <a:pPr lvl="1">
              <a:buNone/>
            </a:pPr>
            <a:endParaRPr lang="de-DE" dirty="0"/>
          </a:p>
          <a:p>
            <a:pPr lvl="1">
              <a:buNone/>
            </a:pPr>
            <a:endParaRPr lang="de-DE" dirty="0"/>
          </a:p>
          <a:p>
            <a:pPr lvl="1">
              <a:buNone/>
            </a:pPr>
            <a:endParaRPr lang="de-DE" dirty="0"/>
          </a:p>
          <a:p>
            <a:pPr>
              <a:buNone/>
            </a:pPr>
            <a:endParaRPr lang="de-DE" sz="1429" dirty="0">
              <a:solidFill>
                <a:schemeClr val="tx2"/>
              </a:solidFill>
            </a:endParaRPr>
          </a:p>
          <a:p>
            <a:pPr>
              <a:buNone/>
            </a:pPr>
            <a:endParaRPr lang="de-DE" sz="1429" dirty="0">
              <a:solidFill>
                <a:schemeClr val="tx2"/>
              </a:solidFill>
            </a:endParaRPr>
          </a:p>
          <a:p>
            <a:pPr>
              <a:buNone/>
            </a:pPr>
            <a:endParaRPr lang="de-DE" sz="1429" dirty="0">
              <a:solidFill>
                <a:schemeClr val="tx2"/>
              </a:solidFill>
            </a:endParaRPr>
          </a:p>
          <a:p>
            <a:pPr>
              <a:buNone/>
            </a:pPr>
            <a:endParaRPr lang="de-DE" sz="1429" dirty="0">
              <a:solidFill>
                <a:schemeClr val="tx2"/>
              </a:solidFill>
            </a:endParaRPr>
          </a:p>
          <a:p>
            <a:pPr>
              <a:buNone/>
            </a:pPr>
            <a:endParaRPr lang="de-DE" dirty="0"/>
          </a:p>
        </p:txBody>
      </p:sp>
      <p:pic>
        <p:nvPicPr>
          <p:cNvPr id="5" name="Bild 4"/>
          <p:cNvPicPr>
            <a:picLocks noChangeAspect="1"/>
          </p:cNvPicPr>
          <p:nvPr/>
        </p:nvPicPr>
        <p:blipFill>
          <a:blip r:embed="rId5"/>
          <a:stretch>
            <a:fillRect/>
          </a:stretch>
        </p:blipFill>
        <p:spPr>
          <a:xfrm>
            <a:off x="7308850" y="3362975"/>
            <a:ext cx="1530350" cy="1909208"/>
          </a:xfrm>
          <a:prstGeom prst="rect">
            <a:avLst/>
          </a:prstGeom>
        </p:spPr>
      </p:pic>
      <p:sp>
        <p:nvSpPr>
          <p:cNvPr id="8" name="Textfeld 7"/>
          <p:cNvSpPr txBox="1"/>
          <p:nvPr/>
        </p:nvSpPr>
        <p:spPr>
          <a:xfrm>
            <a:off x="622300" y="1844676"/>
            <a:ext cx="4953000" cy="2761436"/>
          </a:xfrm>
          <a:prstGeom prst="rect">
            <a:avLst/>
          </a:prstGeom>
          <a:noFill/>
        </p:spPr>
        <p:txBody>
          <a:bodyPr wrap="square" rtlCol="0">
            <a:spAutoFit/>
          </a:bodyPr>
          <a:lstStyle/>
          <a:p>
            <a:pPr>
              <a:buNone/>
            </a:pPr>
            <a:r>
              <a:rPr lang="de-DE" sz="1400" dirty="0">
                <a:latin typeface="Arial" panose="020B0604020202020204" pitchFamily="34" charset="0"/>
                <a:cs typeface="Arial" panose="020B0604020202020204" pitchFamily="34" charset="0"/>
              </a:rPr>
              <a:t>Die sogenannte </a:t>
            </a:r>
            <a:r>
              <a:rPr lang="de-DE" sz="1400" b="1" dirty="0" err="1">
                <a:latin typeface="Arial" panose="020B0604020202020204" pitchFamily="34" charset="0"/>
                <a:cs typeface="Arial" panose="020B0604020202020204" pitchFamily="34" charset="0"/>
              </a:rPr>
              <a:t>Stigmographie</a:t>
            </a:r>
            <a:r>
              <a:rPr lang="de-DE" sz="1400" i="1"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Zeichnen in Punktrastern) war Anfang des 19. Jahrhunderts weit verbreitet. Nach Anweisung wurden Punkte im Raster zu verschiedenen Motiven verbunden. </a:t>
            </a:r>
          </a:p>
          <a:p>
            <a:pPr>
              <a:buNone/>
            </a:pPr>
            <a:endParaRPr lang="de-DE" sz="1400" dirty="0">
              <a:latin typeface="Arial" panose="020B0604020202020204" pitchFamily="34" charset="0"/>
              <a:cs typeface="Arial" panose="020B0604020202020204" pitchFamily="34" charset="0"/>
            </a:endParaRPr>
          </a:p>
          <a:p>
            <a:pPr>
              <a:buNone/>
            </a:pPr>
            <a:endParaRPr lang="de-DE" sz="1400" dirty="0">
              <a:latin typeface="Arial" panose="020B0604020202020204" pitchFamily="34" charset="0"/>
              <a:cs typeface="Arial" panose="020B0604020202020204" pitchFamily="34" charset="0"/>
            </a:endParaRPr>
          </a:p>
          <a:p>
            <a:pPr>
              <a:buNone/>
            </a:pPr>
            <a:endParaRPr lang="de-DE" sz="1400" dirty="0">
              <a:latin typeface="Arial" panose="020B0604020202020204" pitchFamily="34" charset="0"/>
              <a:cs typeface="Arial" panose="020B0604020202020204" pitchFamily="34" charset="0"/>
            </a:endParaRPr>
          </a:p>
          <a:p>
            <a:pPr>
              <a:buNone/>
            </a:pPr>
            <a:endParaRPr lang="de-DE" sz="1400" dirty="0">
              <a:latin typeface="Arial" panose="020B0604020202020204" pitchFamily="34" charset="0"/>
              <a:cs typeface="Arial" panose="020B0604020202020204" pitchFamily="34" charset="0"/>
            </a:endParaRPr>
          </a:p>
          <a:p>
            <a:pPr>
              <a:buNone/>
            </a:pPr>
            <a:r>
              <a:rPr lang="de-DE" sz="1400" dirty="0">
                <a:latin typeface="Arial" panose="020B0604020202020204" pitchFamily="34" charset="0"/>
                <a:cs typeface="Arial" panose="020B0604020202020204" pitchFamily="34" charset="0"/>
              </a:rPr>
              <a:t>Eine vergleichbare Methode war das </a:t>
            </a:r>
            <a:r>
              <a:rPr lang="de-DE" sz="1400" b="1" dirty="0">
                <a:latin typeface="Arial" panose="020B0604020202020204" pitchFamily="34" charset="0"/>
                <a:cs typeface="Arial" panose="020B0604020202020204" pitchFamily="34" charset="0"/>
              </a:rPr>
              <a:t>Netzzeichnen, </a:t>
            </a:r>
            <a:r>
              <a:rPr lang="de-DE" sz="1400" dirty="0">
                <a:latin typeface="Arial" panose="020B0604020202020204" pitchFamily="34" charset="0"/>
                <a:cs typeface="Arial" panose="020B0604020202020204" pitchFamily="34" charset="0"/>
              </a:rPr>
              <a:t>das auf Adolf Stuhlmann zurückgeht. 1872 verankerte er die Methode in Preußen in den Lehrplänen</a:t>
            </a:r>
            <a:r>
              <a:rPr lang="de-DE" sz="1400" dirty="0"/>
              <a:t>. </a:t>
            </a:r>
          </a:p>
          <a:p>
            <a:pPr>
              <a:buNone/>
            </a:pPr>
            <a:endParaRPr lang="de-DE"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0BE5CA-4219-654E-8EEC-8B41861F366D}"/>
              </a:ext>
            </a:extLst>
          </p:cNvPr>
          <p:cNvSpPr>
            <a:spLocks noGrp="1"/>
          </p:cNvSpPr>
          <p:nvPr>
            <p:ph type="title"/>
          </p:nvPr>
        </p:nvSpPr>
        <p:spPr/>
        <p:txBody>
          <a:bodyPr>
            <a:normAutofit/>
          </a:bodyPr>
          <a:lstStyle/>
          <a:p>
            <a:r>
              <a:rPr lang="de-DE" sz="2000" b="1" dirty="0"/>
              <a:t>Wahrnehmungsschulung und Zeichenhilfen</a:t>
            </a:r>
            <a:endParaRPr lang="de-DE" sz="2000" dirty="0"/>
          </a:p>
        </p:txBody>
      </p:sp>
      <p:sp>
        <p:nvSpPr>
          <p:cNvPr id="3" name="Inhaltsplatzhalter 2">
            <a:extLst>
              <a:ext uri="{FF2B5EF4-FFF2-40B4-BE49-F238E27FC236}">
                <a16:creationId xmlns:a16="http://schemas.microsoft.com/office/drawing/2014/main" id="{030BC2E5-737B-1242-AA97-008E6668E3E8}"/>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1752382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Negativformen</a:t>
            </a:r>
            <a:endParaRPr lang="de-DE" sz="2000" dirty="0"/>
          </a:p>
        </p:txBody>
      </p:sp>
      <p:sp>
        <p:nvSpPr>
          <p:cNvPr id="3" name="Textfeld 2">
            <a:extLst>
              <a:ext uri="{FF2B5EF4-FFF2-40B4-BE49-F238E27FC236}">
                <a16:creationId xmlns:a16="http://schemas.microsoft.com/office/drawing/2014/main" id="{0A90C4DE-6BDE-3F4B-91BC-5EFB49AE230D}"/>
              </a:ext>
            </a:extLst>
          </p:cNvPr>
          <p:cNvSpPr txBox="1"/>
          <p:nvPr/>
        </p:nvSpPr>
        <p:spPr>
          <a:xfrm>
            <a:off x="375577" y="5411890"/>
            <a:ext cx="8055729" cy="654025"/>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John Ruskin: </a:t>
            </a:r>
            <a:r>
              <a:rPr lang="de-DE" sz="1400" i="1" dirty="0">
                <a:latin typeface="Arial" panose="020B0604020202020204" pitchFamily="34" charset="0"/>
                <a:cs typeface="Arial" panose="020B0604020202020204" pitchFamily="34" charset="0"/>
              </a:rPr>
              <a:t>Grundlagen des Zeichnens: drei Briefe an </a:t>
            </a:r>
            <a:r>
              <a:rPr lang="de-DE" sz="1400" i="1" dirty="0" err="1">
                <a:latin typeface="Arial" panose="020B0604020202020204" pitchFamily="34" charset="0"/>
                <a:cs typeface="Arial" panose="020B0604020202020204" pitchFamily="34" charset="0"/>
              </a:rPr>
              <a:t>Anfänger</a:t>
            </a:r>
            <a:r>
              <a:rPr lang="de-DE" sz="1400" dirty="0">
                <a:latin typeface="Arial" panose="020B0604020202020204" pitchFamily="34" charset="0"/>
                <a:cs typeface="Arial" panose="020B0604020202020204" pitchFamily="34" charset="0"/>
              </a:rPr>
              <a:t>, Straßburg, 1901 </a:t>
            </a:r>
            <a:endParaRPr lang="de-DE" sz="750" dirty="0">
              <a:latin typeface="Arial" panose="020B0604020202020204" pitchFamily="34" charset="0"/>
              <a:cs typeface="Arial" panose="020B0604020202020204" pitchFamily="34" charset="0"/>
            </a:endParaRPr>
          </a:p>
          <a:p>
            <a:endParaRPr lang="de-DE" sz="750" dirty="0">
              <a:latin typeface="Arial" panose="020B0604020202020204" pitchFamily="34" charset="0"/>
              <a:cs typeface="Arial" panose="020B0604020202020204" pitchFamily="34" charset="0"/>
            </a:endParaRPr>
          </a:p>
          <a:p>
            <a:r>
              <a:rPr lang="de-DE" sz="750" dirty="0">
                <a:latin typeface="Arial" panose="020B0604020202020204" pitchFamily="34" charset="0"/>
                <a:cs typeface="Arial" panose="020B0604020202020204" pitchFamily="34" charset="0"/>
                <a:hlinkClick r:id="rId2"/>
              </a:rPr>
              <a:t>https://digi.ub.uni-heidelberg.de/diglit/ruskin1901/0103/image</a:t>
            </a:r>
            <a:endParaRPr lang="de-DE" sz="750" dirty="0">
              <a:latin typeface="Arial" panose="020B0604020202020204" pitchFamily="34" charset="0"/>
              <a:cs typeface="Arial" panose="020B0604020202020204" pitchFamily="34" charset="0"/>
            </a:endParaRPr>
          </a:p>
          <a:p>
            <a:endParaRPr lang="de-DE" sz="750" dirty="0">
              <a:latin typeface="Arial" panose="020B0604020202020204" pitchFamily="34" charset="0"/>
              <a:cs typeface="Arial" panose="020B0604020202020204" pitchFamily="34" charset="0"/>
            </a:endParaRPr>
          </a:p>
        </p:txBody>
      </p:sp>
      <p:pic>
        <p:nvPicPr>
          <p:cNvPr id="9" name="Inhaltsplatzhalter 8">
            <a:extLst>
              <a:ext uri="{FF2B5EF4-FFF2-40B4-BE49-F238E27FC236}">
                <a16:creationId xmlns:a16="http://schemas.microsoft.com/office/drawing/2014/main" id="{DB80970C-D44B-4F42-B9FA-DEB42FE61C4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681" t="37872" r="15812" b="32269"/>
          <a:stretch/>
        </p:blipFill>
        <p:spPr>
          <a:xfrm>
            <a:off x="375577" y="1845117"/>
            <a:ext cx="5173147" cy="3388543"/>
          </a:xfrm>
        </p:spPr>
      </p:pic>
      <p:pic>
        <p:nvPicPr>
          <p:cNvPr id="11" name="Grafik 10">
            <a:extLst>
              <a:ext uri="{FF2B5EF4-FFF2-40B4-BE49-F238E27FC236}">
                <a16:creationId xmlns:a16="http://schemas.microsoft.com/office/drawing/2014/main" id="{3E7DB2B5-6F58-FE40-9A20-7BC403D6975F}"/>
              </a:ext>
            </a:extLst>
          </p:cNvPr>
          <p:cNvPicPr>
            <a:picLocks noChangeAspect="1"/>
          </p:cNvPicPr>
          <p:nvPr/>
        </p:nvPicPr>
        <p:blipFill rotWithShape="1">
          <a:blip r:embed="rId4">
            <a:extLst>
              <a:ext uri="{28A0092B-C50C-407E-A947-70E740481C1C}">
                <a14:useLocalDpi xmlns:a14="http://schemas.microsoft.com/office/drawing/2010/main" val="0"/>
              </a:ext>
            </a:extLst>
          </a:blip>
          <a:srcRect l="20588" t="45490" r="21697" b="18235"/>
          <a:stretch/>
        </p:blipFill>
        <p:spPr>
          <a:xfrm>
            <a:off x="4958601" y="1845117"/>
            <a:ext cx="3809822" cy="3388544"/>
          </a:xfrm>
          <a:prstGeom prst="rect">
            <a:avLst/>
          </a:prstGeom>
        </p:spPr>
      </p:pic>
    </p:spTree>
    <p:extLst>
      <p:ext uri="{BB962C8B-B14F-4D97-AF65-F5344CB8AC3E}">
        <p14:creationId xmlns:p14="http://schemas.microsoft.com/office/powerpoint/2010/main" val="1804997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Negativformen</a:t>
            </a:r>
            <a:endParaRPr lang="de-DE" sz="2000" dirty="0"/>
          </a:p>
        </p:txBody>
      </p:sp>
      <p:pic>
        <p:nvPicPr>
          <p:cNvPr id="4" name="Inhaltsplatzhalter 3" descr="Bruce Robertson_Intensivkurs Zeichnen_1990_S.99.jpg"/>
          <p:cNvPicPr>
            <a:picLocks noGrp="1" noChangeAspect="1"/>
          </p:cNvPicPr>
          <p:nvPr>
            <p:ph idx="1"/>
          </p:nvPr>
        </p:nvPicPr>
        <p:blipFill>
          <a:blip r:embed="rId2"/>
          <a:srcRect l="1864"/>
          <a:stretch>
            <a:fillRect/>
          </a:stretch>
        </p:blipFill>
        <p:spPr>
          <a:xfrm>
            <a:off x="612813" y="2125266"/>
            <a:ext cx="5359665" cy="3220112"/>
          </a:xfrm>
        </p:spPr>
      </p:pic>
      <p:sp>
        <p:nvSpPr>
          <p:cNvPr id="3" name="Textfeld 2">
            <a:extLst>
              <a:ext uri="{FF2B5EF4-FFF2-40B4-BE49-F238E27FC236}">
                <a16:creationId xmlns:a16="http://schemas.microsoft.com/office/drawing/2014/main" id="{0A90C4DE-6BDE-3F4B-91BC-5EFB49AE230D}"/>
              </a:ext>
            </a:extLst>
          </p:cNvPr>
          <p:cNvSpPr txBox="1"/>
          <p:nvPr/>
        </p:nvSpPr>
        <p:spPr>
          <a:xfrm>
            <a:off x="596975" y="5345378"/>
            <a:ext cx="3830129" cy="246221"/>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Bruce Robertson, Intensivkurs Zeichnen, 1990, S.99</a:t>
            </a:r>
          </a:p>
        </p:txBody>
      </p:sp>
      <p:sp>
        <p:nvSpPr>
          <p:cNvPr id="5" name="Textfeld 4">
            <a:extLst>
              <a:ext uri="{FF2B5EF4-FFF2-40B4-BE49-F238E27FC236}">
                <a16:creationId xmlns:a16="http://schemas.microsoft.com/office/drawing/2014/main" id="{9362ABAD-0199-4C44-97B1-7D1745E73E9D}"/>
              </a:ext>
            </a:extLst>
          </p:cNvPr>
          <p:cNvSpPr txBox="1"/>
          <p:nvPr/>
        </p:nvSpPr>
        <p:spPr>
          <a:xfrm>
            <a:off x="5988316" y="2125266"/>
            <a:ext cx="3001993" cy="3323987"/>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Abbildung A: </a:t>
            </a:r>
          </a:p>
          <a:p>
            <a:r>
              <a:rPr lang="de-DE" sz="1400" dirty="0">
                <a:latin typeface="Arial" panose="020B0604020202020204" pitchFamily="34" charset="0"/>
                <a:cs typeface="Arial" panose="020B0604020202020204" pitchFamily="34" charset="0"/>
              </a:rPr>
              <a:t>Die Wahrnehmung wird nicht auf das Objekt selbst (die Positivform) gezeichnet sondern auf alle Formen, die das Objekt umgeben (Negativformen). Dadurch werden Größenverhältnisse und Abstände zwischen einzelnen Teilen erfasst.</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Abbildung B bis D: </a:t>
            </a:r>
          </a:p>
          <a:p>
            <a:r>
              <a:rPr lang="de-DE" sz="1400" dirty="0">
                <a:latin typeface="Arial" panose="020B0604020202020204" pitchFamily="34" charset="0"/>
                <a:cs typeface="Arial" panose="020B0604020202020204" pitchFamily="34" charset="0"/>
              </a:rPr>
              <a:t>Nach und nach wird aus den Negativformen die Positivform entwickelt (Überschneidungen innerhalb des Objekts, Binnenlinien, Strukturen).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38414-C48C-B94B-B701-3DAB770088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2126D03-991E-D794-8C7C-FD4C0C38B2AC}"/>
              </a:ext>
            </a:extLst>
          </p:cNvPr>
          <p:cNvSpPr>
            <a:spLocks noGrp="1"/>
          </p:cNvSpPr>
          <p:nvPr>
            <p:ph type="title"/>
          </p:nvPr>
        </p:nvSpPr>
        <p:spPr>
          <a:xfrm>
            <a:off x="856384" y="395417"/>
            <a:ext cx="7237292" cy="1088662"/>
          </a:xfrm>
        </p:spPr>
        <p:txBody>
          <a:bodyPr>
            <a:noAutofit/>
          </a:bodyPr>
          <a:lstStyle/>
          <a:p>
            <a:r>
              <a:rPr lang="de-DE" sz="2400" b="1" dirty="0"/>
              <a:t>Überblick über die Module, </a:t>
            </a:r>
            <a:r>
              <a:rPr lang="de-DE" sz="2400" b="1" dirty="0">
                <a:solidFill>
                  <a:srgbClr val="FF0000"/>
                </a:solidFill>
              </a:rPr>
              <a:t>Schiene 1, Rohde/ Schubarth</a:t>
            </a:r>
            <a:br>
              <a:rPr lang="de-DE" sz="2400" b="1" dirty="0">
                <a:solidFill>
                  <a:srgbClr val="FF0000"/>
                </a:solidFill>
              </a:rPr>
            </a:br>
            <a:r>
              <a:rPr lang="de-DE" sz="2400" b="1" dirty="0"/>
              <a:t>Halbjahresthema: </a:t>
            </a:r>
            <a:r>
              <a:rPr lang="de-DE" sz="2400" dirty="0"/>
              <a:t>“Zeichnen“</a:t>
            </a:r>
            <a:r>
              <a:rPr lang="de-DE" sz="2400" b="1" dirty="0"/>
              <a:t> </a:t>
            </a:r>
          </a:p>
        </p:txBody>
      </p:sp>
      <p:graphicFrame>
        <p:nvGraphicFramePr>
          <p:cNvPr id="9" name="Tabelle 8">
            <a:extLst>
              <a:ext uri="{FF2B5EF4-FFF2-40B4-BE49-F238E27FC236}">
                <a16:creationId xmlns:a16="http://schemas.microsoft.com/office/drawing/2014/main" id="{AFE5E084-CCD9-DC23-1BA7-63F04326DCA3}"/>
              </a:ext>
            </a:extLst>
          </p:cNvPr>
          <p:cNvGraphicFramePr>
            <a:graphicFrameLocks noGrp="1"/>
          </p:cNvGraphicFramePr>
          <p:nvPr/>
        </p:nvGraphicFramePr>
        <p:xfrm>
          <a:off x="716693" y="1853514"/>
          <a:ext cx="8044247" cy="3995777"/>
        </p:xfrm>
        <a:graphic>
          <a:graphicData uri="http://schemas.openxmlformats.org/drawingml/2006/table">
            <a:tbl>
              <a:tblPr firstRow="1" bandRow="1">
                <a:tableStyleId>{5940675A-B579-460E-94D1-54222C63F5DA}</a:tableStyleId>
              </a:tblPr>
              <a:tblGrid>
                <a:gridCol w="826825">
                  <a:extLst>
                    <a:ext uri="{9D8B030D-6E8A-4147-A177-3AD203B41FA5}">
                      <a16:colId xmlns:a16="http://schemas.microsoft.com/office/drawing/2014/main" val="20000"/>
                    </a:ext>
                  </a:extLst>
                </a:gridCol>
                <a:gridCol w="1532652">
                  <a:extLst>
                    <a:ext uri="{9D8B030D-6E8A-4147-A177-3AD203B41FA5}">
                      <a16:colId xmlns:a16="http://schemas.microsoft.com/office/drawing/2014/main" val="20001"/>
                    </a:ext>
                  </a:extLst>
                </a:gridCol>
                <a:gridCol w="2954666">
                  <a:extLst>
                    <a:ext uri="{9D8B030D-6E8A-4147-A177-3AD203B41FA5}">
                      <a16:colId xmlns:a16="http://schemas.microsoft.com/office/drawing/2014/main" val="20002"/>
                    </a:ext>
                  </a:extLst>
                </a:gridCol>
                <a:gridCol w="2730104">
                  <a:extLst>
                    <a:ext uri="{9D8B030D-6E8A-4147-A177-3AD203B41FA5}">
                      <a16:colId xmlns:a16="http://schemas.microsoft.com/office/drawing/2014/main" val="20003"/>
                    </a:ext>
                  </a:extLst>
                </a:gridCol>
              </a:tblGrid>
              <a:tr h="550229">
                <a:tc>
                  <a:txBody>
                    <a:bodyPr/>
                    <a:lstStyle/>
                    <a:p>
                      <a:pPr>
                        <a:spcAft>
                          <a:spcPts val="0"/>
                        </a:spcAft>
                      </a:pPr>
                      <a:r>
                        <a:rPr lang="de-DE" sz="1600" b="1" kern="1200" dirty="0">
                          <a:effectLst/>
                          <a:latin typeface="Arial" panose="020B0604020202020204" pitchFamily="34" charset="0"/>
                          <a:cs typeface="Arial" panose="020B0604020202020204" pitchFamily="34" charset="0"/>
                        </a:rPr>
                        <a:t> </a:t>
                      </a:r>
                      <a:endParaRPr lang="de-DE" sz="1600" b="1" dirty="0">
                        <a:effectLst/>
                        <a:latin typeface="Arial" panose="020B0604020202020204" pitchFamily="34" charset="0"/>
                        <a:ea typeface="Times New Roman"/>
                        <a:cs typeface="Arial" panose="020B0604020202020204" pitchFamily="34" charset="0"/>
                      </a:endParaRPr>
                    </a:p>
                  </a:txBody>
                  <a:tcPr marL="51435" marR="51435" marT="0" marB="0"/>
                </a:tc>
                <a:tc>
                  <a:txBody>
                    <a:bodyPr/>
                    <a:lstStyle/>
                    <a:p>
                      <a:pPr>
                        <a:spcAft>
                          <a:spcPts val="0"/>
                        </a:spcAft>
                      </a:pPr>
                      <a:r>
                        <a:rPr lang="de-DE" sz="1600" b="1" kern="1200" dirty="0">
                          <a:effectLst/>
                          <a:latin typeface="Arial" panose="020B0604020202020204" pitchFamily="34" charset="0"/>
                          <a:cs typeface="Arial" panose="020B0604020202020204" pitchFamily="34" charset="0"/>
                        </a:rPr>
                        <a:t>Termin, Uhrzeit</a:t>
                      </a:r>
                      <a:endParaRPr lang="de-DE" sz="1600" b="1" dirty="0">
                        <a:effectLst/>
                        <a:latin typeface="Arial" panose="020B0604020202020204" pitchFamily="34" charset="0"/>
                        <a:ea typeface="Times New Roman"/>
                        <a:cs typeface="Arial" panose="020B0604020202020204" pitchFamily="34" charset="0"/>
                      </a:endParaRPr>
                    </a:p>
                  </a:txBody>
                  <a:tcPr marL="51435" marR="51435" marT="0" marB="0"/>
                </a:tc>
                <a:tc>
                  <a:txBody>
                    <a:bodyPr/>
                    <a:lstStyle/>
                    <a:p>
                      <a:pPr>
                        <a:spcAft>
                          <a:spcPts val="0"/>
                        </a:spcAft>
                      </a:pPr>
                      <a:r>
                        <a:rPr lang="de-DE" sz="1600" b="1" kern="1200" dirty="0">
                          <a:effectLst/>
                          <a:latin typeface="Arial" panose="020B0604020202020204" pitchFamily="34" charset="0"/>
                          <a:cs typeface="Arial" panose="020B0604020202020204" pitchFamily="34" charset="0"/>
                        </a:rPr>
                        <a:t>Thema</a:t>
                      </a:r>
                      <a:endParaRPr lang="de-DE" sz="1600" b="1" dirty="0">
                        <a:effectLst/>
                        <a:latin typeface="Arial" panose="020B0604020202020204" pitchFamily="34" charset="0"/>
                        <a:ea typeface="Times New Roman"/>
                        <a:cs typeface="Arial" panose="020B0604020202020204" pitchFamily="34" charset="0"/>
                      </a:endParaRPr>
                    </a:p>
                  </a:txBody>
                  <a:tcPr marL="51435" marR="51435" marT="0" marB="0"/>
                </a:tc>
                <a:tc>
                  <a:txBody>
                    <a:bodyPr/>
                    <a:lstStyle/>
                    <a:p>
                      <a:pPr>
                        <a:spcAft>
                          <a:spcPts val="0"/>
                        </a:spcAft>
                      </a:pPr>
                      <a:r>
                        <a:rPr lang="de-DE" sz="1600" b="1" kern="1200" dirty="0">
                          <a:effectLst/>
                          <a:latin typeface="Arial" panose="020B0604020202020204" pitchFamily="34" charset="0"/>
                          <a:cs typeface="Arial" panose="020B0604020202020204" pitchFamily="34" charset="0"/>
                        </a:rPr>
                        <a:t>Ort</a:t>
                      </a:r>
                      <a:endParaRPr lang="de-DE" sz="1600" b="1" dirty="0">
                        <a:effectLst/>
                        <a:latin typeface="Arial" panose="020B0604020202020204" pitchFamily="34" charset="0"/>
                        <a:ea typeface="Times New Roman"/>
                        <a:cs typeface="Arial" panose="020B0604020202020204" pitchFamily="34" charset="0"/>
                      </a:endParaRPr>
                    </a:p>
                  </a:txBody>
                  <a:tcPr marL="51435" marR="51435" marT="0" marB="0"/>
                </a:tc>
                <a:extLst>
                  <a:ext uri="{0D108BD9-81ED-4DB2-BD59-A6C34878D82A}">
                    <a16:rowId xmlns:a16="http://schemas.microsoft.com/office/drawing/2014/main" val="10000"/>
                  </a:ext>
                </a:extLst>
              </a:tr>
              <a:tr h="739576">
                <a:tc>
                  <a:txBody>
                    <a:bodyPr/>
                    <a:lstStyle/>
                    <a:p>
                      <a:pPr>
                        <a:spcAft>
                          <a:spcPts val="0"/>
                        </a:spcAft>
                      </a:pPr>
                      <a:r>
                        <a:rPr lang="de-DE" sz="1600" kern="1200" dirty="0">
                          <a:effectLst/>
                          <a:latin typeface="Arial" panose="020B0604020202020204" pitchFamily="34" charset="0"/>
                          <a:ea typeface="+mn-ea"/>
                          <a:cs typeface="Arial" panose="020B0604020202020204" pitchFamily="34" charset="0"/>
                        </a:rPr>
                        <a:t>1</a:t>
                      </a:r>
                      <a:endParaRPr lang="de-DE" sz="1600" dirty="0">
                        <a:effectLst/>
                        <a:latin typeface="Arial" panose="020B0604020202020204" pitchFamily="34" charset="0"/>
                        <a:ea typeface="Times New Roman"/>
                        <a:cs typeface="Arial" panose="020B0604020202020204" pitchFamily="34" charset="0"/>
                      </a:endParaRPr>
                    </a:p>
                  </a:txBody>
                  <a:tcPr marL="51435" marR="51435" marT="0" marB="0">
                    <a:solidFill>
                      <a:srgbClr val="CCE9F2"/>
                    </a:solidFill>
                  </a:tcPr>
                </a:tc>
                <a:tc>
                  <a:txBody>
                    <a:bodyPr/>
                    <a:lstStyle/>
                    <a:p>
                      <a:pPr>
                        <a:spcAft>
                          <a:spcPts val="0"/>
                        </a:spcAft>
                      </a:pPr>
                      <a:r>
                        <a:rPr lang="de-DE" sz="1600" dirty="0">
                          <a:latin typeface="Arial" panose="020B0604020202020204" pitchFamily="34" charset="0"/>
                          <a:ea typeface="Arial Unicode MS"/>
                          <a:cs typeface="Arial" panose="020B0604020202020204" pitchFamily="34" charset="0"/>
                        </a:rPr>
                        <a:t>05.03.2025</a:t>
                      </a:r>
                      <a:endParaRPr lang="de-DE" sz="1600" dirty="0">
                        <a:latin typeface="Arial" panose="020B0604020202020204" pitchFamily="34" charset="0"/>
                        <a:ea typeface="Cambria"/>
                        <a:cs typeface="Arial" panose="020B0604020202020204" pitchFamily="34" charset="0"/>
                      </a:endParaRPr>
                    </a:p>
                  </a:txBody>
                  <a:tcPr marL="51435" marR="51435" marT="7620" marB="0">
                    <a:solidFill>
                      <a:srgbClr val="CCE9F2"/>
                    </a:solidFill>
                  </a:tcPr>
                </a:tc>
                <a:tc>
                  <a:txBody>
                    <a:bodyPr/>
                    <a:lstStyle/>
                    <a:p>
                      <a:pPr>
                        <a:spcAft>
                          <a:spcPts val="0"/>
                        </a:spcAft>
                      </a:pPr>
                      <a:r>
                        <a:rPr lang="de-DE" sz="1600" b="1" kern="1200" dirty="0">
                          <a:effectLst/>
                          <a:latin typeface="Arial" panose="020B0604020202020204" pitchFamily="34" charset="0"/>
                          <a:cs typeface="Arial" panose="020B0604020202020204" pitchFamily="34" charset="0"/>
                        </a:rPr>
                        <a:t>Zeichnen</a:t>
                      </a:r>
                    </a:p>
                  </a:txBody>
                  <a:tcPr marL="51435" marR="51435" marT="0" marB="0">
                    <a:solidFill>
                      <a:srgbClr val="CCE9F2"/>
                    </a:solidFill>
                  </a:tcPr>
                </a:tc>
                <a:tc>
                  <a:txBody>
                    <a:bodyPr/>
                    <a:lstStyle/>
                    <a:p>
                      <a:r>
                        <a:rPr lang="de-DE" sz="1600" kern="1200" dirty="0">
                          <a:solidFill>
                            <a:srgbClr val="FF0000"/>
                          </a:solidFill>
                          <a:effectLst/>
                          <a:latin typeface="Arial" panose="020B0604020202020204" pitchFamily="34" charset="0"/>
                          <a:ea typeface="+mn-ea"/>
                          <a:cs typeface="Arial" panose="020B0604020202020204" pitchFamily="34" charset="0"/>
                        </a:rPr>
                        <a:t>Julia Fuchs,</a:t>
                      </a:r>
                    </a:p>
                    <a:p>
                      <a:r>
                        <a:rPr lang="de-DE" sz="1600" kern="1200" dirty="0">
                          <a:solidFill>
                            <a:srgbClr val="FF0000"/>
                          </a:solidFill>
                          <a:effectLst/>
                          <a:latin typeface="Arial" panose="020B0604020202020204" pitchFamily="34" charset="0"/>
                          <a:ea typeface="+mn-ea"/>
                          <a:cs typeface="Arial" panose="020B0604020202020204" pitchFamily="34" charset="0"/>
                        </a:rPr>
                        <a:t>Ludwig-Meyn-</a:t>
                      </a:r>
                      <a:r>
                        <a:rPr lang="de-DE" sz="1600" kern="1200" dirty="0" err="1">
                          <a:solidFill>
                            <a:srgbClr val="FF0000"/>
                          </a:solidFill>
                          <a:effectLst/>
                          <a:latin typeface="Arial" panose="020B0604020202020204" pitchFamily="34" charset="0"/>
                          <a:ea typeface="+mn-ea"/>
                          <a:cs typeface="Arial" panose="020B0604020202020204" pitchFamily="34" charset="0"/>
                        </a:rPr>
                        <a:t>Gymn.Uetersen</a:t>
                      </a:r>
                      <a:endParaRPr lang="de-DE" sz="1600" dirty="0">
                        <a:solidFill>
                          <a:srgbClr val="FF0000"/>
                        </a:solidFill>
                        <a:latin typeface="Arial" panose="020B0604020202020204" pitchFamily="34" charset="0"/>
                        <a:cs typeface="Arial" panose="020B0604020202020204" pitchFamily="34" charset="0"/>
                      </a:endParaRPr>
                    </a:p>
                  </a:txBody>
                  <a:tcPr marL="0" marR="0" marT="0" marB="0">
                    <a:solidFill>
                      <a:srgbClr val="CCE9F2"/>
                    </a:solidFill>
                  </a:tcPr>
                </a:tc>
                <a:extLst>
                  <a:ext uri="{0D108BD9-81ED-4DB2-BD59-A6C34878D82A}">
                    <a16:rowId xmlns:a16="http://schemas.microsoft.com/office/drawing/2014/main" val="10001"/>
                  </a:ext>
                </a:extLst>
              </a:tr>
              <a:tr h="739576">
                <a:tc>
                  <a:txBody>
                    <a:bodyPr/>
                    <a:lstStyle/>
                    <a:p>
                      <a:pPr>
                        <a:spcAft>
                          <a:spcPts val="0"/>
                        </a:spcAft>
                      </a:pPr>
                      <a:r>
                        <a:rPr lang="de-DE" sz="1600" kern="1200" dirty="0">
                          <a:effectLst/>
                          <a:latin typeface="Arial" panose="020B0604020202020204" pitchFamily="34" charset="0"/>
                          <a:ea typeface="+mn-ea"/>
                          <a:cs typeface="Arial" panose="020B0604020202020204" pitchFamily="34" charset="0"/>
                        </a:rPr>
                        <a:t>2</a:t>
                      </a:r>
                      <a:endParaRPr lang="de-DE" sz="1600" dirty="0">
                        <a:effectLst/>
                        <a:latin typeface="Arial" panose="020B0604020202020204" pitchFamily="34" charset="0"/>
                        <a:ea typeface="Times New Roman"/>
                        <a:cs typeface="Arial" panose="020B0604020202020204" pitchFamily="34" charset="0"/>
                      </a:endParaRPr>
                    </a:p>
                  </a:txBody>
                  <a:tcPr marL="51435" marR="51435" marT="0" marB="0">
                    <a:solidFill>
                      <a:srgbClr val="CDE9F3"/>
                    </a:solidFill>
                  </a:tcPr>
                </a:tc>
                <a:tc>
                  <a:txBody>
                    <a:bodyPr/>
                    <a:lstStyle/>
                    <a:p>
                      <a:pPr>
                        <a:spcAft>
                          <a:spcPts val="0"/>
                        </a:spcAft>
                      </a:pPr>
                      <a:r>
                        <a:rPr lang="de-DE" sz="1600" dirty="0">
                          <a:latin typeface="Arial" panose="020B0604020202020204" pitchFamily="34" charset="0"/>
                          <a:ea typeface="Arial Unicode MS"/>
                          <a:cs typeface="Arial" panose="020B0604020202020204" pitchFamily="34" charset="0"/>
                        </a:rPr>
                        <a:t>02.04.2025</a:t>
                      </a:r>
                      <a:endParaRPr lang="de-DE" sz="1600" dirty="0">
                        <a:latin typeface="Arial" panose="020B0604020202020204" pitchFamily="34" charset="0"/>
                        <a:ea typeface="Cambria"/>
                        <a:cs typeface="Arial" panose="020B0604020202020204" pitchFamily="34" charset="0"/>
                      </a:endParaRPr>
                    </a:p>
                  </a:txBody>
                  <a:tcPr marL="51435" marR="51435" marT="7620" marB="0">
                    <a:solidFill>
                      <a:srgbClr val="CDE9F3"/>
                    </a:solidFill>
                  </a:tcPr>
                </a:tc>
                <a:tc>
                  <a:txBody>
                    <a:bodyPr/>
                    <a:lstStyle/>
                    <a:p>
                      <a:pPr>
                        <a:spcBef>
                          <a:spcPts val="10"/>
                        </a:spcBef>
                        <a:spcAft>
                          <a:spcPts val="10"/>
                        </a:spcAft>
                      </a:pPr>
                      <a:r>
                        <a:rPr lang="de-DE" sz="1600" b="1" dirty="0">
                          <a:latin typeface="Arial" panose="020B0604020202020204" pitchFamily="34" charset="0"/>
                          <a:ea typeface="Cambria"/>
                          <a:cs typeface="Arial" panose="020B0604020202020204" pitchFamily="34" charset="0"/>
                        </a:rPr>
                        <a:t>Kinderzeichnung </a:t>
                      </a:r>
                    </a:p>
                  </a:txBody>
                  <a:tcPr marL="51435" marR="51435" marT="7620" marB="0">
                    <a:solidFill>
                      <a:srgbClr val="CDE9F3"/>
                    </a:solidFill>
                  </a:tcPr>
                </a:tc>
                <a:tc>
                  <a:txBody>
                    <a:bodyPr/>
                    <a:lstStyle/>
                    <a:p>
                      <a:r>
                        <a:rPr lang="de-DE" sz="1600" kern="1200" dirty="0">
                          <a:solidFill>
                            <a:srgbClr val="FF0000"/>
                          </a:solidFill>
                          <a:effectLst/>
                          <a:latin typeface="Arial" panose="020B0604020202020204" pitchFamily="34" charset="0"/>
                          <a:ea typeface="+mn-ea"/>
                          <a:cs typeface="Arial" panose="020B0604020202020204" pitchFamily="34" charset="0"/>
                        </a:rPr>
                        <a:t>Anne Schiefer,</a:t>
                      </a:r>
                    </a:p>
                    <a:p>
                      <a:r>
                        <a:rPr lang="de-DE" sz="1600" kern="1200" dirty="0">
                          <a:solidFill>
                            <a:srgbClr val="FF0000"/>
                          </a:solidFill>
                          <a:effectLst/>
                          <a:latin typeface="Arial" panose="020B0604020202020204" pitchFamily="34" charset="0"/>
                          <a:ea typeface="+mn-ea"/>
                          <a:cs typeface="Arial" panose="020B0604020202020204" pitchFamily="34" charset="0"/>
                        </a:rPr>
                        <a:t>Theodor-Heuss-Schule, Pinneberg</a:t>
                      </a:r>
                      <a:endParaRPr lang="de-DE" sz="1600" b="1" dirty="0">
                        <a:solidFill>
                          <a:srgbClr val="FF0000"/>
                        </a:solidFill>
                        <a:latin typeface="Arial" panose="020B0604020202020204" pitchFamily="34" charset="0"/>
                        <a:cs typeface="Arial" panose="020B0604020202020204" pitchFamily="34" charset="0"/>
                      </a:endParaRPr>
                    </a:p>
                  </a:txBody>
                  <a:tcPr marL="0" marR="0" marT="0" marB="0">
                    <a:solidFill>
                      <a:srgbClr val="CDE9F3"/>
                    </a:solidFill>
                  </a:tcPr>
                </a:tc>
                <a:extLst>
                  <a:ext uri="{0D108BD9-81ED-4DB2-BD59-A6C34878D82A}">
                    <a16:rowId xmlns:a16="http://schemas.microsoft.com/office/drawing/2014/main" val="10002"/>
                  </a:ext>
                </a:extLst>
              </a:tr>
              <a:tr h="739576">
                <a:tc>
                  <a:txBody>
                    <a:bodyPr/>
                    <a:lstStyle/>
                    <a:p>
                      <a:pPr>
                        <a:spcAft>
                          <a:spcPts val="0"/>
                        </a:spcAft>
                      </a:pPr>
                      <a:r>
                        <a:rPr lang="de-DE" sz="1600" kern="1200" dirty="0">
                          <a:effectLst/>
                          <a:latin typeface="Arial" panose="020B0604020202020204" pitchFamily="34" charset="0"/>
                          <a:ea typeface="+mn-ea"/>
                          <a:cs typeface="Arial" panose="020B0604020202020204" pitchFamily="34" charset="0"/>
                        </a:rPr>
                        <a:t>3</a:t>
                      </a:r>
                      <a:endParaRPr lang="de-DE" sz="1600" dirty="0">
                        <a:effectLst/>
                        <a:latin typeface="Arial" panose="020B0604020202020204" pitchFamily="34" charset="0"/>
                        <a:ea typeface="Times New Roman"/>
                        <a:cs typeface="Arial" panose="020B0604020202020204" pitchFamily="34" charset="0"/>
                      </a:endParaRPr>
                    </a:p>
                  </a:txBody>
                  <a:tcPr marL="51435" marR="51435" marT="0" marB="0">
                    <a:solidFill>
                      <a:srgbClr val="CCE9F2"/>
                    </a:solidFill>
                  </a:tcPr>
                </a:tc>
                <a:tc>
                  <a:txBody>
                    <a:bodyPr/>
                    <a:lstStyle/>
                    <a:p>
                      <a:pPr>
                        <a:spcAft>
                          <a:spcPts val="0"/>
                        </a:spcAft>
                      </a:pPr>
                      <a:r>
                        <a:rPr lang="de-DE" sz="1600" dirty="0">
                          <a:latin typeface="Arial" panose="020B0604020202020204" pitchFamily="34" charset="0"/>
                          <a:ea typeface="Arial Unicode MS"/>
                          <a:cs typeface="Arial" panose="020B0604020202020204" pitchFamily="34" charset="0"/>
                        </a:rPr>
                        <a:t>14.05.2025</a:t>
                      </a:r>
                      <a:endParaRPr lang="de-DE" sz="1600" dirty="0">
                        <a:latin typeface="Arial" panose="020B0604020202020204" pitchFamily="34" charset="0"/>
                        <a:ea typeface="Cambria"/>
                        <a:cs typeface="Arial" panose="020B0604020202020204" pitchFamily="34" charset="0"/>
                      </a:endParaRPr>
                    </a:p>
                  </a:txBody>
                  <a:tcPr marL="51435" marR="51435" marT="7620" marB="0">
                    <a:solidFill>
                      <a:srgbClr val="CCE9F2"/>
                    </a:solidFill>
                  </a:tcPr>
                </a:tc>
                <a:tc>
                  <a:txBody>
                    <a:bodyPr/>
                    <a:lstStyle/>
                    <a:p>
                      <a:pPr>
                        <a:spcBef>
                          <a:spcPts val="10"/>
                        </a:spcBef>
                        <a:spcAft>
                          <a:spcPts val="10"/>
                        </a:spcAft>
                      </a:pPr>
                      <a:r>
                        <a:rPr lang="de-DE" sz="1600" b="1" dirty="0">
                          <a:latin typeface="Arial" panose="020B0604020202020204" pitchFamily="34" charset="0"/>
                          <a:ea typeface="Cambria"/>
                          <a:cs typeface="Arial" panose="020B0604020202020204" pitchFamily="34" charset="0"/>
                        </a:rPr>
                        <a:t>Zeichnen</a:t>
                      </a:r>
                    </a:p>
                  </a:txBody>
                  <a:tcPr marL="51435" marR="51435" marT="7620" marB="0">
                    <a:solidFill>
                      <a:srgbClr val="CCE9F2"/>
                    </a:solidFill>
                  </a:tcPr>
                </a:tc>
                <a:tc>
                  <a:txBody>
                    <a:bodyPr/>
                    <a:lstStyle/>
                    <a:p>
                      <a:r>
                        <a:rPr lang="de-DE" sz="1600" kern="1200" dirty="0">
                          <a:solidFill>
                            <a:srgbClr val="FF0000"/>
                          </a:solidFill>
                          <a:effectLst/>
                          <a:latin typeface="Arial" panose="020B0604020202020204" pitchFamily="34" charset="0"/>
                          <a:ea typeface="+mn-ea"/>
                          <a:cs typeface="Arial" panose="020B0604020202020204" pitchFamily="34" charset="0"/>
                        </a:rPr>
                        <a:t>Jonas </a:t>
                      </a:r>
                      <a:r>
                        <a:rPr lang="de-DE" sz="1600" kern="1200" dirty="0" err="1">
                          <a:solidFill>
                            <a:srgbClr val="FF0000"/>
                          </a:solidFill>
                          <a:effectLst/>
                          <a:latin typeface="Arial" panose="020B0604020202020204" pitchFamily="34" charset="0"/>
                          <a:ea typeface="+mn-ea"/>
                          <a:cs typeface="Arial" panose="020B0604020202020204" pitchFamily="34" charset="0"/>
                        </a:rPr>
                        <a:t>Hinnekort</a:t>
                      </a:r>
                      <a:r>
                        <a:rPr lang="de-DE" sz="1600" kern="1200" dirty="0">
                          <a:solidFill>
                            <a:srgbClr val="FF0000"/>
                          </a:solidFill>
                          <a:effectLst/>
                          <a:latin typeface="Arial" panose="020B0604020202020204" pitchFamily="34" charset="0"/>
                          <a:ea typeface="+mn-ea"/>
                          <a:cs typeface="Arial" panose="020B0604020202020204" pitchFamily="34" charset="0"/>
                        </a:rPr>
                        <a:t>,</a:t>
                      </a:r>
                    </a:p>
                    <a:p>
                      <a:r>
                        <a:rPr lang="de-DE" sz="1600" kern="1200" dirty="0">
                          <a:solidFill>
                            <a:srgbClr val="FF0000"/>
                          </a:solidFill>
                          <a:effectLst/>
                          <a:latin typeface="Arial" panose="020B0604020202020204" pitchFamily="34" charset="0"/>
                          <a:ea typeface="+mn-ea"/>
                          <a:cs typeface="Arial" panose="020B0604020202020204" pitchFamily="34" charset="0"/>
                        </a:rPr>
                        <a:t>Wolfgang-Borchert-</a:t>
                      </a:r>
                      <a:r>
                        <a:rPr lang="de-DE" sz="1600" kern="1200" dirty="0" err="1">
                          <a:solidFill>
                            <a:srgbClr val="FF0000"/>
                          </a:solidFill>
                          <a:effectLst/>
                          <a:latin typeface="Arial" panose="020B0604020202020204" pitchFamily="34" charset="0"/>
                          <a:ea typeface="+mn-ea"/>
                          <a:cs typeface="Arial" panose="020B0604020202020204" pitchFamily="34" charset="0"/>
                        </a:rPr>
                        <a:t>Gym</a:t>
                      </a:r>
                      <a:r>
                        <a:rPr lang="de-DE" sz="1600" kern="1200" dirty="0">
                          <a:solidFill>
                            <a:srgbClr val="FF0000"/>
                          </a:solidFill>
                          <a:effectLst/>
                          <a:latin typeface="Arial" panose="020B0604020202020204" pitchFamily="34" charset="0"/>
                          <a:ea typeface="+mn-ea"/>
                          <a:cs typeface="Arial" panose="020B0604020202020204" pitchFamily="34" charset="0"/>
                        </a:rPr>
                        <a:t>., Halstenbek</a:t>
                      </a:r>
                    </a:p>
                  </a:txBody>
                  <a:tcPr marL="0" marR="0" marT="0" marB="0">
                    <a:solidFill>
                      <a:srgbClr val="CCE9F2"/>
                    </a:solidFill>
                  </a:tcPr>
                </a:tc>
                <a:extLst>
                  <a:ext uri="{0D108BD9-81ED-4DB2-BD59-A6C34878D82A}">
                    <a16:rowId xmlns:a16="http://schemas.microsoft.com/office/drawing/2014/main" val="10003"/>
                  </a:ext>
                </a:extLst>
              </a:tr>
              <a:tr h="704359">
                <a:tc>
                  <a:txBody>
                    <a:bodyPr/>
                    <a:lstStyle/>
                    <a:p>
                      <a:pPr>
                        <a:spcAft>
                          <a:spcPts val="0"/>
                        </a:spcAft>
                      </a:pPr>
                      <a:r>
                        <a:rPr lang="de-DE" sz="1600" kern="1200" dirty="0">
                          <a:effectLst/>
                          <a:latin typeface="Arial" panose="020B0604020202020204" pitchFamily="34" charset="0"/>
                          <a:ea typeface="+mn-ea"/>
                          <a:cs typeface="Arial" panose="020B0604020202020204" pitchFamily="34" charset="0"/>
                        </a:rPr>
                        <a:t>4</a:t>
                      </a:r>
                      <a:endParaRPr lang="de-DE" sz="1600" dirty="0">
                        <a:effectLst/>
                        <a:latin typeface="Arial" panose="020B0604020202020204" pitchFamily="34" charset="0"/>
                        <a:ea typeface="Times New Roman"/>
                        <a:cs typeface="Arial" panose="020B0604020202020204" pitchFamily="34" charset="0"/>
                      </a:endParaRPr>
                    </a:p>
                  </a:txBody>
                  <a:tcPr marL="51435" marR="51435" marT="0" marB="0">
                    <a:solidFill>
                      <a:srgbClr val="CCE9F2"/>
                    </a:solidFill>
                  </a:tcPr>
                </a:tc>
                <a:tc>
                  <a:txBody>
                    <a:bodyPr/>
                    <a:lstStyle/>
                    <a:p>
                      <a:pPr>
                        <a:spcAft>
                          <a:spcPts val="0"/>
                        </a:spcAft>
                      </a:pPr>
                      <a:r>
                        <a:rPr lang="de-DE" sz="1600" dirty="0">
                          <a:latin typeface="Arial" panose="020B0604020202020204" pitchFamily="34" charset="0"/>
                          <a:ea typeface="Arial Unicode MS"/>
                          <a:cs typeface="Arial" panose="020B0604020202020204" pitchFamily="34" charset="0"/>
                        </a:rPr>
                        <a:t>11.06.2025</a:t>
                      </a:r>
                      <a:endParaRPr lang="de-DE" sz="1600" dirty="0">
                        <a:latin typeface="Arial" panose="020B0604020202020204" pitchFamily="34" charset="0"/>
                        <a:ea typeface="Cambria"/>
                        <a:cs typeface="Arial" panose="020B0604020202020204" pitchFamily="34" charset="0"/>
                      </a:endParaRPr>
                    </a:p>
                  </a:txBody>
                  <a:tcPr marL="51435" marR="51435" marT="7620" marB="0">
                    <a:solidFill>
                      <a:srgbClr val="CCE9F2"/>
                    </a:solidFill>
                  </a:tcPr>
                </a:tc>
                <a:tc>
                  <a:txBody>
                    <a:bodyPr/>
                    <a:lstStyle/>
                    <a:p>
                      <a:pPr>
                        <a:spcBef>
                          <a:spcPts val="10"/>
                        </a:spcBef>
                        <a:spcAft>
                          <a:spcPts val="10"/>
                        </a:spcAft>
                      </a:pPr>
                      <a:r>
                        <a:rPr lang="de-DE" sz="1600" b="1" dirty="0">
                          <a:latin typeface="Arial" panose="020B0604020202020204" pitchFamily="34" charset="0"/>
                          <a:ea typeface="Cambria"/>
                          <a:cs typeface="Arial" panose="020B0604020202020204" pitchFamily="34" charset="0"/>
                        </a:rPr>
                        <a:t>Jugendzeichnung / Jugendkultur</a:t>
                      </a:r>
                    </a:p>
                  </a:txBody>
                  <a:tcPr marL="51435" marR="51435" marT="7620" marB="0">
                    <a:solidFill>
                      <a:srgbClr val="CCE9F2"/>
                    </a:solidFill>
                  </a:tcPr>
                </a:tc>
                <a:tc>
                  <a:txBody>
                    <a:bodyPr/>
                    <a:lstStyle/>
                    <a:p>
                      <a:pPr marL="72000" marR="0" lvl="0" indent="0" algn="l" defTabSz="914400" rtl="0" eaLnBrk="1" fontAlgn="auto" latinLnBrk="0" hangingPunct="1">
                        <a:lnSpc>
                          <a:spcPct val="100000"/>
                        </a:lnSpc>
                        <a:spcBef>
                          <a:spcPts val="0"/>
                        </a:spcBef>
                        <a:spcAft>
                          <a:spcPts val="0"/>
                        </a:spcAft>
                        <a:buClrTx/>
                        <a:buSzTx/>
                        <a:buFontTx/>
                        <a:buNone/>
                        <a:tabLst/>
                        <a:defRPr/>
                      </a:pPr>
                      <a:r>
                        <a:rPr lang="de-DE" sz="1600" kern="1200" dirty="0">
                          <a:solidFill>
                            <a:srgbClr val="FF0000"/>
                          </a:solidFill>
                          <a:effectLst/>
                          <a:latin typeface="Arial" panose="020B0604020202020204" pitchFamily="34" charset="0"/>
                          <a:ea typeface="+mn-ea"/>
                          <a:cs typeface="Arial" panose="020B0604020202020204" pitchFamily="34" charset="0"/>
                        </a:rPr>
                        <a:t>Kira Frankenberg, Caspar-</a:t>
                      </a:r>
                      <a:r>
                        <a:rPr lang="de-DE" sz="1600" kern="1200" dirty="0" err="1">
                          <a:solidFill>
                            <a:srgbClr val="FF0000"/>
                          </a:solidFill>
                          <a:effectLst/>
                          <a:latin typeface="Arial" panose="020B0604020202020204" pitchFamily="34" charset="0"/>
                          <a:ea typeface="+mn-ea"/>
                          <a:cs typeface="Arial" panose="020B0604020202020204" pitchFamily="34" charset="0"/>
                        </a:rPr>
                        <a:t>Voght</a:t>
                      </a:r>
                      <a:r>
                        <a:rPr lang="de-DE" sz="1600" kern="1200" dirty="0">
                          <a:solidFill>
                            <a:srgbClr val="FF0000"/>
                          </a:solidFill>
                          <a:effectLst/>
                          <a:latin typeface="Arial" panose="020B0604020202020204" pitchFamily="34" charset="0"/>
                          <a:ea typeface="+mn-ea"/>
                          <a:cs typeface="Arial" panose="020B0604020202020204" pitchFamily="34" charset="0"/>
                        </a:rPr>
                        <a:t>-Schule, Rellingen</a:t>
                      </a:r>
                    </a:p>
                    <a:p>
                      <a:pPr marL="72000"/>
                      <a:endParaRPr lang="de-DE" sz="1600" dirty="0">
                        <a:solidFill>
                          <a:srgbClr val="FF0000"/>
                        </a:solidFill>
                        <a:effectLst/>
                        <a:latin typeface="Arial" panose="020B0604020202020204" pitchFamily="34" charset="0"/>
                        <a:ea typeface="Cambria" panose="02040503050406030204" pitchFamily="18" charset="0"/>
                        <a:cs typeface="Arial" panose="020B0604020202020204" pitchFamily="34" charset="0"/>
                      </a:endParaRPr>
                    </a:p>
                  </a:txBody>
                  <a:tcPr marL="0" marR="0" marT="0" marB="0">
                    <a:solidFill>
                      <a:srgbClr val="CCE9F2"/>
                    </a:solidFill>
                  </a:tcPr>
                </a:tc>
                <a:extLst>
                  <a:ext uri="{0D108BD9-81ED-4DB2-BD59-A6C34878D82A}">
                    <a16:rowId xmlns:a16="http://schemas.microsoft.com/office/drawing/2014/main" val="10004"/>
                  </a:ext>
                </a:extLst>
              </a:tr>
              <a:tr h="431419">
                <a:tc>
                  <a:txBody>
                    <a:bodyPr/>
                    <a:lstStyle/>
                    <a:p>
                      <a:pPr>
                        <a:spcAft>
                          <a:spcPts val="0"/>
                        </a:spcAft>
                      </a:pPr>
                      <a:r>
                        <a:rPr lang="de-DE" sz="1600" dirty="0">
                          <a:effectLst/>
                          <a:latin typeface="Arial" panose="020B0604020202020204" pitchFamily="34" charset="0"/>
                          <a:ea typeface="Times New Roman"/>
                          <a:cs typeface="Arial" panose="020B0604020202020204" pitchFamily="34" charset="0"/>
                        </a:rPr>
                        <a:t>5</a:t>
                      </a:r>
                    </a:p>
                  </a:txBody>
                  <a:tcPr marL="51435" marR="51435" marT="0" marB="0">
                    <a:solidFill>
                      <a:srgbClr val="CCE9F2"/>
                    </a:solidFill>
                  </a:tcPr>
                </a:tc>
                <a:tc>
                  <a:txBody>
                    <a:bodyPr/>
                    <a:lstStyle/>
                    <a:p>
                      <a:pPr>
                        <a:spcAft>
                          <a:spcPts val="0"/>
                        </a:spcAft>
                      </a:pPr>
                      <a:r>
                        <a:rPr lang="de-DE" sz="1600" dirty="0">
                          <a:effectLst/>
                          <a:latin typeface="Arial" panose="020B0604020202020204" pitchFamily="34" charset="0"/>
                          <a:ea typeface="Times New Roman"/>
                          <a:cs typeface="Arial" panose="020B0604020202020204" pitchFamily="34" charset="0"/>
                        </a:rPr>
                        <a:t>09.07.2025</a:t>
                      </a:r>
                    </a:p>
                  </a:txBody>
                  <a:tcPr marL="51435" marR="51435" marT="0" marB="0">
                    <a:solidFill>
                      <a:srgbClr val="CCE9F2"/>
                    </a:solidFill>
                  </a:tcPr>
                </a:tc>
                <a:tc>
                  <a:txBody>
                    <a:bodyPr/>
                    <a:lstStyle/>
                    <a:p>
                      <a:pPr>
                        <a:spcBef>
                          <a:spcPts val="10"/>
                        </a:spcBef>
                        <a:spcAft>
                          <a:spcPts val="10"/>
                        </a:spcAft>
                      </a:pPr>
                      <a:r>
                        <a:rPr lang="de-DE" sz="1600" b="1" dirty="0">
                          <a:latin typeface="Arial" panose="020B0604020202020204" pitchFamily="34" charset="0"/>
                          <a:ea typeface="Cambria"/>
                          <a:cs typeface="Arial" panose="020B0604020202020204" pitchFamily="34" charset="0"/>
                        </a:rPr>
                        <a:t>Bildkompetenz / Visual </a:t>
                      </a:r>
                      <a:r>
                        <a:rPr lang="de-DE" sz="1600" b="1" dirty="0" err="1">
                          <a:latin typeface="Arial" panose="020B0604020202020204" pitchFamily="34" charset="0"/>
                          <a:ea typeface="Cambria"/>
                          <a:cs typeface="Arial" panose="020B0604020202020204" pitchFamily="34" charset="0"/>
                        </a:rPr>
                        <a:t>literacy</a:t>
                      </a:r>
                      <a:endParaRPr lang="de-DE" sz="1600" b="1" dirty="0">
                        <a:latin typeface="Arial" panose="020B0604020202020204" pitchFamily="34" charset="0"/>
                        <a:ea typeface="Cambria"/>
                        <a:cs typeface="Arial" panose="020B0604020202020204" pitchFamily="34" charset="0"/>
                      </a:endParaRPr>
                    </a:p>
                  </a:txBody>
                  <a:tcPr marL="51435" marR="51435" marT="7620" marB="0">
                    <a:solidFill>
                      <a:srgbClr val="CCE9F2"/>
                    </a:solidFill>
                  </a:tcPr>
                </a:tc>
                <a:tc>
                  <a:txBody>
                    <a:bodyPr/>
                    <a:lstStyle/>
                    <a:p>
                      <a:pPr marL="72000"/>
                      <a:r>
                        <a:rPr lang="de-DE" sz="1600" dirty="0">
                          <a:solidFill>
                            <a:srgbClr val="FF0000"/>
                          </a:solidFill>
                          <a:effectLst/>
                          <a:latin typeface="Arial" panose="020B0604020202020204" pitchFamily="34" charset="0"/>
                          <a:ea typeface="Cambria" panose="02040503050406030204" pitchFamily="18" charset="0"/>
                          <a:cs typeface="Arial" panose="020B0604020202020204" pitchFamily="34" charset="0"/>
                        </a:rPr>
                        <a:t>online</a:t>
                      </a:r>
                    </a:p>
                  </a:txBody>
                  <a:tcPr marL="0" marR="0" marT="0" marB="0">
                    <a:solidFill>
                      <a:srgbClr val="CCE9F2"/>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25121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Peilen / Visieren</a:t>
            </a:r>
          </a:p>
        </p:txBody>
      </p:sp>
      <p:pic>
        <p:nvPicPr>
          <p:cNvPr id="4" name="Bild 3" descr="K+U 2012_Bild Peilen.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7463118" y="1709746"/>
            <a:ext cx="1474693" cy="4014443"/>
          </a:xfrm>
          <a:prstGeom prst="rect">
            <a:avLst/>
          </a:prstGeom>
        </p:spPr>
      </p:pic>
      <p:sp>
        <p:nvSpPr>
          <p:cNvPr id="5" name="Textfeld 4"/>
          <p:cNvSpPr txBox="1"/>
          <p:nvPr/>
        </p:nvSpPr>
        <p:spPr>
          <a:xfrm>
            <a:off x="2346511" y="5724190"/>
            <a:ext cx="6591300" cy="246221"/>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Kunst und Unterricht, Figur darstellen und verstehen, Nr. 364/365, 2012, S. 40</a:t>
            </a:r>
          </a:p>
        </p:txBody>
      </p:sp>
      <p:pic>
        <p:nvPicPr>
          <p:cNvPr id="8" name="Bild 4">
            <a:extLst>
              <a:ext uri="{FF2B5EF4-FFF2-40B4-BE49-F238E27FC236}">
                <a16:creationId xmlns:a16="http://schemas.microsoft.com/office/drawing/2014/main" id="{562733EB-7E0E-0844-99A5-D7BDF602EBDA}"/>
              </a:ext>
            </a:extLst>
          </p:cNvPr>
          <p:cNvPicPr>
            <a:picLocks noChangeAspect="1"/>
          </p:cNvPicPr>
          <p:nvPr/>
        </p:nvPicPr>
        <p:blipFill>
          <a:blip r:embed="rId4"/>
          <a:srcRect l="987" t="5690" r="3277" b="3983"/>
          <a:stretch>
            <a:fillRect/>
          </a:stretch>
        </p:blipFill>
        <p:spPr>
          <a:xfrm>
            <a:off x="572472" y="1752599"/>
            <a:ext cx="6140937" cy="2211073"/>
          </a:xfrm>
          <a:prstGeom prst="rect">
            <a:avLst/>
          </a:prstGeom>
        </p:spPr>
      </p:pic>
      <p:sp>
        <p:nvSpPr>
          <p:cNvPr id="9" name="Textfeld 8">
            <a:extLst>
              <a:ext uri="{FF2B5EF4-FFF2-40B4-BE49-F238E27FC236}">
                <a16:creationId xmlns:a16="http://schemas.microsoft.com/office/drawing/2014/main" id="{8924351F-5FA9-F040-8366-46DE2FA2F9C3}"/>
              </a:ext>
            </a:extLst>
          </p:cNvPr>
          <p:cNvSpPr txBox="1"/>
          <p:nvPr/>
        </p:nvSpPr>
        <p:spPr>
          <a:xfrm>
            <a:off x="572472" y="3963672"/>
            <a:ext cx="6140937" cy="523220"/>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Albrecht Dürer, Illustration aus dem Buch </a:t>
            </a:r>
            <a:r>
              <a:rPr lang="de-DE" sz="1400" i="1" dirty="0" err="1">
                <a:latin typeface="Arial" panose="020B0604020202020204" pitchFamily="34" charset="0"/>
                <a:cs typeface="Arial" panose="020B0604020202020204" pitchFamily="34" charset="0"/>
              </a:rPr>
              <a:t>Underweysung</a:t>
            </a:r>
            <a:r>
              <a:rPr lang="de-DE" sz="1400" i="1" dirty="0">
                <a:latin typeface="Arial" panose="020B0604020202020204" pitchFamily="34" charset="0"/>
                <a:cs typeface="Arial" panose="020B0604020202020204" pitchFamily="34" charset="0"/>
              </a:rPr>
              <a:t> der Messung mit dem </a:t>
            </a:r>
            <a:r>
              <a:rPr lang="de-DE" sz="1400" i="1" dirty="0" err="1">
                <a:latin typeface="Arial" panose="020B0604020202020204" pitchFamily="34" charset="0"/>
                <a:cs typeface="Arial" panose="020B0604020202020204" pitchFamily="34" charset="0"/>
              </a:rPr>
              <a:t>Zirckel</a:t>
            </a:r>
            <a:r>
              <a:rPr lang="de-DE" sz="1400" i="1" dirty="0">
                <a:latin typeface="Arial" panose="020B0604020202020204" pitchFamily="34" charset="0"/>
                <a:cs typeface="Arial" panose="020B0604020202020204" pitchFamily="34" charset="0"/>
              </a:rPr>
              <a:t> und </a:t>
            </a:r>
            <a:r>
              <a:rPr lang="de-DE" sz="1400" i="1" dirty="0" err="1">
                <a:latin typeface="Arial" panose="020B0604020202020204" pitchFamily="34" charset="0"/>
                <a:cs typeface="Arial" panose="020B0604020202020204" pitchFamily="34" charset="0"/>
              </a:rPr>
              <a:t>Richtscheyt</a:t>
            </a:r>
            <a:r>
              <a:rPr lang="de-DE" sz="1400" dirty="0">
                <a:latin typeface="Arial" panose="020B0604020202020204" pitchFamily="34" charset="0"/>
                <a:cs typeface="Arial" panose="020B0604020202020204" pitchFamily="34" charset="0"/>
              </a:rPr>
              <a:t>, Holzschnitt, 7,5 x 21,5 cm,  1525</a:t>
            </a:r>
          </a:p>
        </p:txBody>
      </p:sp>
    </p:spTree>
    <p:extLst>
      <p:ext uri="{BB962C8B-B14F-4D97-AF65-F5344CB8AC3E}">
        <p14:creationId xmlns:p14="http://schemas.microsoft.com/office/powerpoint/2010/main" val="386727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Kunsterziehungsbewegung</a:t>
            </a:r>
          </a:p>
        </p:txBody>
      </p:sp>
      <p:sp>
        <p:nvSpPr>
          <p:cNvPr id="3" name="Inhaltsplatzhalter 2"/>
          <p:cNvSpPr>
            <a:spLocks noGrp="1"/>
          </p:cNvSpPr>
          <p:nvPr>
            <p:ph idx="1"/>
          </p:nvPr>
        </p:nvSpPr>
        <p:spPr/>
        <p:txBody>
          <a:bodyPr>
            <a:normAutofit fontScale="62500" lnSpcReduction="20000"/>
          </a:bodyPr>
          <a:lstStyle/>
          <a:p>
            <a:pPr indent="0">
              <a:lnSpc>
                <a:spcPct val="110000"/>
              </a:lnSpc>
              <a:buNone/>
            </a:pPr>
            <a:r>
              <a:rPr lang="de-DE" sz="3400" dirty="0"/>
              <a:t>Der </a:t>
            </a:r>
            <a:r>
              <a:rPr lang="de-DE" sz="3400" b="1" dirty="0"/>
              <a:t>traditionelle Methoden-Kanon </a:t>
            </a:r>
            <a:r>
              <a:rPr lang="de-DE" sz="3400" dirty="0"/>
              <a:t>wurde dann zu Beginn des 20. Jahrhunderts von den Reformern der Kunsterziehungsbewegung in Frage gestellt. Zeichenlehrer wie Alfred </a:t>
            </a:r>
            <a:r>
              <a:rPr lang="de-DE" sz="3400" dirty="0" err="1"/>
              <a:t>Lichtwark</a:t>
            </a:r>
            <a:r>
              <a:rPr lang="de-DE" sz="3400" dirty="0"/>
              <a:t> und Franz </a:t>
            </a:r>
            <a:r>
              <a:rPr lang="de-DE" sz="3400" dirty="0" err="1"/>
              <a:t>Čižek</a:t>
            </a:r>
            <a:r>
              <a:rPr lang="de-DE" sz="3400" dirty="0"/>
              <a:t> versuchten, den Unterricht von Elementen der Disziplinierung zu befreien. Den jüngsten Kindern wurden offene Themen gegeben, die sie ohne visuelle Vorlagen </a:t>
            </a:r>
            <a:r>
              <a:rPr lang="de-DE" sz="3400" b="1" dirty="0"/>
              <a:t>frei nach ihrer eigenen Fantasie zeichnen </a:t>
            </a:r>
            <a:r>
              <a:rPr lang="de-DE" sz="3400" dirty="0"/>
              <a:t>durften. So sollte es ihnen ermöglicht werden, ihre angeborene Kunst- und Ausdruckskraft eigenständig zu entwickeln. </a:t>
            </a:r>
          </a:p>
          <a:p>
            <a:pPr>
              <a:buNone/>
            </a:pPr>
            <a:endParaRPr lang="de-DE" dirty="0"/>
          </a:p>
          <a:p>
            <a:pPr>
              <a:buNone/>
            </a:pPr>
            <a:r>
              <a:rPr lang="de-DE" sz="1600" dirty="0">
                <a:hlinkClick r:id="rId2"/>
              </a:rPr>
              <a:t>https://www.ub.uni-heidelberg.de/ausstellungen/zeichenbuecher2015/sektion2.html</a:t>
            </a:r>
            <a:endParaRPr lang="de-DE" sz="1600" dirty="0"/>
          </a:p>
          <a:p>
            <a:pPr>
              <a:buNone/>
            </a:pPr>
            <a:endParaRPr lang="de-DE" sz="16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853" y="192883"/>
            <a:ext cx="7920000" cy="1332000"/>
          </a:xfrm>
        </p:spPr>
        <p:txBody>
          <a:bodyPr>
            <a:normAutofit fontScale="90000"/>
          </a:bodyPr>
          <a:lstStyle/>
          <a:p>
            <a:r>
              <a:rPr lang="de-DE" sz="2200" b="1" dirty="0"/>
              <a:t>Freies Zeichnen</a:t>
            </a:r>
            <a:br>
              <a:rPr lang="de-DE" sz="1556" b="1" dirty="0"/>
            </a:br>
            <a:br>
              <a:rPr lang="de-DE" sz="1556" b="1" dirty="0"/>
            </a:br>
            <a:r>
              <a:rPr lang="de-DE" sz="1600" dirty="0"/>
              <a:t>Arbeiten aus dem Unterricht von Franz </a:t>
            </a:r>
            <a:r>
              <a:rPr lang="de-DE" sz="1600" dirty="0" err="1"/>
              <a:t>Čižek</a:t>
            </a:r>
            <a:r>
              <a:rPr lang="de-DE" sz="1600" dirty="0"/>
              <a:t>: Gabriel, 110x160mm, Bleistift, 1922</a:t>
            </a:r>
            <a:br>
              <a:rPr lang="de-DE" sz="1600" dirty="0"/>
            </a:br>
            <a:br>
              <a:rPr lang="de-DE" sz="1600" dirty="0"/>
            </a:br>
            <a:r>
              <a:rPr lang="de-DE" sz="1600" dirty="0"/>
              <a:t>Pius </a:t>
            </a:r>
            <a:r>
              <a:rPr lang="de-DE" sz="1600" dirty="0" err="1"/>
              <a:t>Prutscher</a:t>
            </a:r>
            <a:r>
              <a:rPr lang="de-DE" sz="1600" dirty="0"/>
              <a:t>, 170x190mm, Bleistift und Kreide, ca. 1920</a:t>
            </a:r>
            <a:br>
              <a:rPr lang="de-DE" sz="2000" dirty="0"/>
            </a:br>
            <a:endParaRPr lang="de-DE" sz="2000" dirty="0"/>
          </a:p>
        </p:txBody>
      </p:sp>
      <p:sp>
        <p:nvSpPr>
          <p:cNvPr id="3" name="Inhaltsplatzhalter 2"/>
          <p:cNvSpPr>
            <a:spLocks noGrp="1"/>
          </p:cNvSpPr>
          <p:nvPr>
            <p:ph idx="1"/>
          </p:nvPr>
        </p:nvSpPr>
        <p:spPr/>
        <p:txBody>
          <a:bodyPr/>
          <a:lstStyle/>
          <a:p>
            <a:pPr>
              <a:buNone/>
            </a:pPr>
            <a:endParaRPr lang="de-DE" b="1" dirty="0"/>
          </a:p>
        </p:txBody>
      </p:sp>
      <p:pic>
        <p:nvPicPr>
          <p:cNvPr id="4" name="Bild 3"/>
          <p:cNvPicPr>
            <a:picLocks noChangeAspect="1"/>
          </p:cNvPicPr>
          <p:nvPr/>
        </p:nvPicPr>
        <p:blipFill>
          <a:blip r:embed="rId2"/>
          <a:stretch>
            <a:fillRect/>
          </a:stretch>
        </p:blipFill>
        <p:spPr>
          <a:xfrm>
            <a:off x="609601" y="1833880"/>
            <a:ext cx="3555999" cy="2382519"/>
          </a:xfrm>
          <a:prstGeom prst="rect">
            <a:avLst/>
          </a:prstGeom>
        </p:spPr>
      </p:pic>
      <p:pic>
        <p:nvPicPr>
          <p:cNvPr id="5" name="Bild 4"/>
          <p:cNvPicPr>
            <a:picLocks noChangeAspect="1"/>
          </p:cNvPicPr>
          <p:nvPr/>
        </p:nvPicPr>
        <p:blipFill>
          <a:blip r:embed="rId3"/>
          <a:stretch>
            <a:fillRect/>
          </a:stretch>
        </p:blipFill>
        <p:spPr>
          <a:xfrm>
            <a:off x="4686300" y="2540000"/>
            <a:ext cx="3839535" cy="3302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F9C5C-FE2C-B19C-D58A-DC44D70C94F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39A9CB-A9B8-CBC2-EF53-5CD2098AB452}"/>
              </a:ext>
            </a:extLst>
          </p:cNvPr>
          <p:cNvSpPr>
            <a:spLocks noGrp="1"/>
          </p:cNvSpPr>
          <p:nvPr>
            <p:ph type="title"/>
          </p:nvPr>
        </p:nvSpPr>
        <p:spPr/>
        <p:txBody>
          <a:bodyPr>
            <a:normAutofit/>
          </a:bodyPr>
          <a:lstStyle/>
          <a:p>
            <a:r>
              <a:rPr lang="de-DE" sz="2200" b="1" dirty="0"/>
              <a:t>Zeichnen nach der Anschauung</a:t>
            </a:r>
            <a:br>
              <a:rPr lang="de-DE" sz="1556" b="1" dirty="0"/>
            </a:br>
            <a:br>
              <a:rPr lang="de-DE" sz="1556" b="1" dirty="0"/>
            </a:br>
            <a:r>
              <a:rPr lang="de-DE" sz="1500" b="1" dirty="0"/>
              <a:t>Gegenständlich </a:t>
            </a:r>
            <a:r>
              <a:rPr lang="de-DE" sz="1500" b="1" dirty="0" err="1"/>
              <a:t>abbildhaftes</a:t>
            </a:r>
            <a:r>
              <a:rPr lang="de-DE" sz="1500" b="1" dirty="0"/>
              <a:t> Zeichnen nach der Natur</a:t>
            </a:r>
            <a:endParaRPr lang="de-DE" sz="1500" dirty="0"/>
          </a:p>
        </p:txBody>
      </p:sp>
      <p:sp>
        <p:nvSpPr>
          <p:cNvPr id="17" name="Textfeld 16">
            <a:extLst>
              <a:ext uri="{FF2B5EF4-FFF2-40B4-BE49-F238E27FC236}">
                <a16:creationId xmlns:a16="http://schemas.microsoft.com/office/drawing/2014/main" id="{5863726E-159A-C648-A275-516347CC4C7B}"/>
              </a:ext>
            </a:extLst>
          </p:cNvPr>
          <p:cNvSpPr txBox="1"/>
          <p:nvPr/>
        </p:nvSpPr>
        <p:spPr>
          <a:xfrm>
            <a:off x="4572000" y="5038960"/>
            <a:ext cx="4002387" cy="523220"/>
          </a:xfrm>
          <a:prstGeom prst="rect">
            <a:avLst/>
          </a:prstGeom>
          <a:noFill/>
        </p:spPr>
        <p:txBody>
          <a:bodyPr wrap="square">
            <a:spAutoFit/>
          </a:bodyPr>
          <a:lstStyle/>
          <a:p>
            <a:r>
              <a:rPr lang="de-DE" sz="1400" dirty="0">
                <a:effectLst/>
                <a:latin typeface="Arial" panose="020B0604020202020204" pitchFamily="34" charset="0"/>
                <a:cs typeface="Arial" panose="020B0604020202020204" pitchFamily="34" charset="0"/>
              </a:rPr>
              <a:t>Albrecht </a:t>
            </a:r>
            <a:r>
              <a:rPr lang="de-DE" sz="1400" dirty="0" err="1">
                <a:effectLst/>
                <a:latin typeface="Arial" panose="020B0604020202020204" pitchFamily="34" charset="0"/>
                <a:cs typeface="Arial" panose="020B0604020202020204" pitchFamily="34" charset="0"/>
              </a:rPr>
              <a:t>Dürer</a:t>
            </a:r>
            <a:r>
              <a:rPr lang="de-DE" sz="1400" dirty="0">
                <a:effectLst/>
                <a:latin typeface="Arial" panose="020B0604020202020204" pitchFamily="34" charset="0"/>
                <a:cs typeface="Arial" panose="020B0604020202020204" pitchFamily="34" charset="0"/>
              </a:rPr>
              <a:t>: Felslandschaft mit Turm und</a:t>
            </a:r>
            <a:r>
              <a:rPr lang="de-DE" sz="1400" dirty="0">
                <a:latin typeface="Arial" panose="020B0604020202020204" pitchFamily="34" charset="0"/>
                <a:cs typeface="Arial" panose="020B0604020202020204" pitchFamily="34" charset="0"/>
              </a:rPr>
              <a:t> </a:t>
            </a:r>
            <a:r>
              <a:rPr lang="de-DE" sz="1400" dirty="0">
                <a:effectLst/>
                <a:latin typeface="Arial" panose="020B0604020202020204" pitchFamily="34" charset="0"/>
                <a:cs typeface="Arial" panose="020B0604020202020204" pitchFamily="34" charset="0"/>
              </a:rPr>
              <a:t>Wanderer</a:t>
            </a:r>
            <a:r>
              <a:rPr lang="de-DE" sz="1400" dirty="0">
                <a:latin typeface="Arial" panose="020B0604020202020204" pitchFamily="34" charset="0"/>
                <a:cs typeface="Arial" panose="020B0604020202020204" pitchFamily="34" charset="0"/>
              </a:rPr>
              <a:t>, </a:t>
            </a:r>
            <a:r>
              <a:rPr lang="de-DE" sz="1400" dirty="0">
                <a:effectLst/>
                <a:latin typeface="Arial" panose="020B0604020202020204" pitchFamily="34" charset="0"/>
                <a:cs typeface="Arial" panose="020B0604020202020204" pitchFamily="34" charset="0"/>
              </a:rPr>
              <a:t>Feder, 22x32 cm, ca.1490-92</a:t>
            </a:r>
            <a:endParaRPr lang="de-DE" dirty="0">
              <a:effectLst/>
              <a:latin typeface="Helvetica Neue" panose="02000503000000020004" pitchFamily="2" charset="0"/>
            </a:endParaRPr>
          </a:p>
        </p:txBody>
      </p:sp>
      <p:pic>
        <p:nvPicPr>
          <p:cNvPr id="3" name="Grafik 2">
            <a:extLst>
              <a:ext uri="{FF2B5EF4-FFF2-40B4-BE49-F238E27FC236}">
                <a16:creationId xmlns:a16="http://schemas.microsoft.com/office/drawing/2014/main" id="{07E817D9-D556-B4CD-12C1-FBA4D8220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73" y="1854360"/>
            <a:ext cx="4025389" cy="3149275"/>
          </a:xfrm>
          <a:prstGeom prst="rect">
            <a:avLst/>
          </a:prstGeom>
        </p:spPr>
      </p:pic>
      <p:sp>
        <p:nvSpPr>
          <p:cNvPr id="4" name="Textfeld 3">
            <a:extLst>
              <a:ext uri="{FF2B5EF4-FFF2-40B4-BE49-F238E27FC236}">
                <a16:creationId xmlns:a16="http://schemas.microsoft.com/office/drawing/2014/main" id="{929B2AEE-7BAC-9B85-C8D0-9540E53ED48A}"/>
              </a:ext>
            </a:extLst>
          </p:cNvPr>
          <p:cNvSpPr txBox="1"/>
          <p:nvPr/>
        </p:nvSpPr>
        <p:spPr>
          <a:xfrm>
            <a:off x="350925" y="5038960"/>
            <a:ext cx="3886200" cy="523220"/>
          </a:xfrm>
          <a:prstGeom prst="rect">
            <a:avLst/>
          </a:prstGeom>
          <a:noFill/>
        </p:spPr>
        <p:txBody>
          <a:bodyPr wrap="square">
            <a:spAutoFit/>
          </a:bodyPr>
          <a:lstStyle/>
          <a:p>
            <a:r>
              <a:rPr lang="de-DE" sz="1400" dirty="0">
                <a:effectLst/>
                <a:latin typeface="Helvetica Neue" panose="02000503000000020004" pitchFamily="2" charset="0"/>
              </a:rPr>
              <a:t>Marc Brandenburg: </a:t>
            </a:r>
            <a:r>
              <a:rPr lang="de-DE" sz="1400" dirty="0" err="1">
                <a:effectLst/>
                <a:latin typeface="Helvetica Neue" panose="02000503000000020004" pitchFamily="2" charset="0"/>
              </a:rPr>
              <a:t>Untitled</a:t>
            </a:r>
            <a:r>
              <a:rPr lang="de-DE" sz="1400" dirty="0">
                <a:effectLst/>
                <a:latin typeface="Helvetica Neue" panose="02000503000000020004" pitchFamily="2" charset="0"/>
              </a:rPr>
              <a:t> (1&amp;2) Grafit/Papier, je 42 x 71 cm, 2013 </a:t>
            </a:r>
          </a:p>
        </p:txBody>
      </p:sp>
      <p:pic>
        <p:nvPicPr>
          <p:cNvPr id="8" name="Grafik 7">
            <a:extLst>
              <a:ext uri="{FF2B5EF4-FFF2-40B4-BE49-F238E27FC236}">
                <a16:creationId xmlns:a16="http://schemas.microsoft.com/office/drawing/2014/main" id="{54B60A6C-EB2B-A099-380F-A7651C929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840" y="1997755"/>
            <a:ext cx="4032790" cy="2862490"/>
          </a:xfrm>
          <a:prstGeom prst="rect">
            <a:avLst/>
          </a:prstGeom>
        </p:spPr>
      </p:pic>
    </p:spTree>
    <p:extLst>
      <p:ext uri="{BB962C8B-B14F-4D97-AF65-F5344CB8AC3E}">
        <p14:creationId xmlns:p14="http://schemas.microsoft.com/office/powerpoint/2010/main" val="1931008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05C1B-3F84-4475-06EB-0405FD0EF8F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AE826A-0313-19B8-FC77-AF287C02F742}"/>
              </a:ext>
            </a:extLst>
          </p:cNvPr>
          <p:cNvSpPr>
            <a:spLocks noGrp="1"/>
          </p:cNvSpPr>
          <p:nvPr>
            <p:ph type="title"/>
          </p:nvPr>
        </p:nvSpPr>
        <p:spPr/>
        <p:txBody>
          <a:bodyPr>
            <a:normAutofit/>
          </a:bodyPr>
          <a:lstStyle/>
          <a:p>
            <a:r>
              <a:rPr lang="de-DE" sz="2200" b="1" dirty="0"/>
              <a:t>Imaginatives Zeichnen</a:t>
            </a:r>
            <a:br>
              <a:rPr lang="de-DE" sz="1556" b="1" dirty="0"/>
            </a:br>
            <a:br>
              <a:rPr lang="de-DE" sz="1556" b="1" dirty="0"/>
            </a:br>
            <a:r>
              <a:rPr lang="de-DE" sz="1500" b="1" dirty="0"/>
              <a:t>Zeichnen aus der Vorstellung</a:t>
            </a:r>
            <a:endParaRPr lang="de-DE" sz="1500" dirty="0"/>
          </a:p>
        </p:txBody>
      </p:sp>
      <p:sp>
        <p:nvSpPr>
          <p:cNvPr id="17" name="Textfeld 16">
            <a:extLst>
              <a:ext uri="{FF2B5EF4-FFF2-40B4-BE49-F238E27FC236}">
                <a16:creationId xmlns:a16="http://schemas.microsoft.com/office/drawing/2014/main" id="{09E7C267-CDAA-E672-6950-0811A41CD947}"/>
              </a:ext>
            </a:extLst>
          </p:cNvPr>
          <p:cNvSpPr txBox="1"/>
          <p:nvPr/>
        </p:nvSpPr>
        <p:spPr>
          <a:xfrm>
            <a:off x="5189434" y="5282549"/>
            <a:ext cx="3610540" cy="1015663"/>
          </a:xfrm>
          <a:prstGeom prst="rect">
            <a:avLst/>
          </a:prstGeom>
          <a:noFill/>
        </p:spPr>
        <p:txBody>
          <a:bodyPr wrap="square">
            <a:spAutoFit/>
          </a:bodyPr>
          <a:lstStyle/>
          <a:p>
            <a:r>
              <a:rPr lang="de-DE" sz="1400" dirty="0">
                <a:effectLst/>
                <a:latin typeface="Helvetica Neue" panose="02000503000000020004" pitchFamily="2" charset="0"/>
              </a:rPr>
              <a:t>Jorinde Voigt: Beobachtungen im Jetzt (26) Avatar IV Pastell, Ölkreide, Bleistift/Papier 76 x 56 cm, 2015 </a:t>
            </a:r>
          </a:p>
          <a:p>
            <a:endParaRPr lang="de-DE" dirty="0">
              <a:effectLst/>
              <a:latin typeface="Helvetica Neue" panose="02000503000000020004" pitchFamily="2" charset="0"/>
            </a:endParaRPr>
          </a:p>
        </p:txBody>
      </p:sp>
      <p:pic>
        <p:nvPicPr>
          <p:cNvPr id="4" name="Grafik 3">
            <a:extLst>
              <a:ext uri="{FF2B5EF4-FFF2-40B4-BE49-F238E27FC236}">
                <a16:creationId xmlns:a16="http://schemas.microsoft.com/office/drawing/2014/main" id="{DEB8FF86-0095-3C16-AE59-E85D7E52F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218" y="581055"/>
            <a:ext cx="3632972" cy="4701494"/>
          </a:xfrm>
          <a:prstGeom prst="rect">
            <a:avLst/>
          </a:prstGeom>
        </p:spPr>
      </p:pic>
      <p:pic>
        <p:nvPicPr>
          <p:cNvPr id="3" name="Grafik 2">
            <a:extLst>
              <a:ext uri="{FF2B5EF4-FFF2-40B4-BE49-F238E27FC236}">
                <a16:creationId xmlns:a16="http://schemas.microsoft.com/office/drawing/2014/main" id="{0C1DBF1F-B9C1-3976-C9A6-57EEFCF23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862" y="2180708"/>
            <a:ext cx="4380853" cy="3101841"/>
          </a:xfrm>
          <a:prstGeom prst="rect">
            <a:avLst/>
          </a:prstGeom>
        </p:spPr>
      </p:pic>
      <p:sp>
        <p:nvSpPr>
          <p:cNvPr id="5" name="Textfeld 4">
            <a:extLst>
              <a:ext uri="{FF2B5EF4-FFF2-40B4-BE49-F238E27FC236}">
                <a16:creationId xmlns:a16="http://schemas.microsoft.com/office/drawing/2014/main" id="{8433B4CB-C65A-435A-CA73-F5650375B77A}"/>
              </a:ext>
            </a:extLst>
          </p:cNvPr>
          <p:cNvSpPr txBox="1"/>
          <p:nvPr/>
        </p:nvSpPr>
        <p:spPr>
          <a:xfrm>
            <a:off x="344026" y="5282549"/>
            <a:ext cx="5259579" cy="523220"/>
          </a:xfrm>
          <a:prstGeom prst="rect">
            <a:avLst/>
          </a:prstGeom>
          <a:noFill/>
        </p:spPr>
        <p:txBody>
          <a:bodyPr wrap="square">
            <a:spAutoFit/>
          </a:bodyPr>
          <a:lstStyle/>
          <a:p>
            <a:r>
              <a:rPr lang="de-DE" sz="1400" b="0" i="0" u="none" strike="noStrike" dirty="0">
                <a:solidFill>
                  <a:srgbClr val="000000"/>
                </a:solidFill>
                <a:effectLst/>
                <a:latin typeface="Arial" panose="020B0604020202020204" pitchFamily="34" charset="0"/>
                <a:cs typeface="Arial" panose="020B0604020202020204" pitchFamily="34" charset="0"/>
              </a:rPr>
              <a:t>Ralf Ziervogel, Nach 20 Uhr noch weggehen (Detail)</a:t>
            </a:r>
          </a:p>
          <a:p>
            <a:r>
              <a:rPr lang="de-DE" sz="1400" dirty="0">
                <a:solidFill>
                  <a:srgbClr val="000000"/>
                </a:solidFill>
                <a:latin typeface="Arial" panose="020B0604020202020204" pitchFamily="34" charset="0"/>
                <a:cs typeface="Arial" panose="020B0604020202020204" pitchFamily="34" charset="0"/>
              </a:rPr>
              <a:t>Zeichent</a:t>
            </a:r>
            <a:r>
              <a:rPr lang="de-DE" sz="1400" b="0" i="0" u="none" strike="noStrike" dirty="0">
                <a:solidFill>
                  <a:srgbClr val="000000"/>
                </a:solidFill>
                <a:effectLst/>
                <a:latin typeface="Arial" panose="020B0604020202020204" pitchFamily="34" charset="0"/>
                <a:cs typeface="Arial" panose="020B0604020202020204" pitchFamily="34" charset="0"/>
              </a:rPr>
              <a:t>usche auf Papier</a:t>
            </a:r>
            <a:r>
              <a:rPr lang="de-DE" sz="1400" dirty="0">
                <a:solidFill>
                  <a:srgbClr val="000000"/>
                </a:solidFill>
                <a:latin typeface="Arial" panose="020B0604020202020204" pitchFamily="34" charset="0"/>
                <a:cs typeface="Arial" panose="020B0604020202020204" pitchFamily="34" charset="0"/>
              </a:rPr>
              <a:t>, </a:t>
            </a:r>
            <a:r>
              <a:rPr lang="de-DE" sz="1400" b="0" i="0" u="none" strike="noStrike" dirty="0">
                <a:solidFill>
                  <a:srgbClr val="000000"/>
                </a:solidFill>
                <a:effectLst/>
                <a:latin typeface="Arial" panose="020B0604020202020204" pitchFamily="34" charset="0"/>
                <a:cs typeface="Arial" panose="020B0604020202020204" pitchFamily="34" charset="0"/>
              </a:rPr>
              <a:t>140 cm x 276 cm, 2017</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2458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30A33-BF41-90C2-F227-97517F5F69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DBF04D9-1A2B-164B-A611-38B0325372D8}"/>
              </a:ext>
            </a:extLst>
          </p:cNvPr>
          <p:cNvSpPr>
            <a:spLocks noGrp="1"/>
          </p:cNvSpPr>
          <p:nvPr>
            <p:ph type="title"/>
          </p:nvPr>
        </p:nvSpPr>
        <p:spPr/>
        <p:txBody>
          <a:bodyPr>
            <a:normAutofit/>
          </a:bodyPr>
          <a:lstStyle/>
          <a:p>
            <a:r>
              <a:rPr lang="de-DE" sz="2200" b="1" dirty="0"/>
              <a:t>Freies Zeichnen</a:t>
            </a:r>
            <a:br>
              <a:rPr lang="de-DE" sz="1556" b="1" dirty="0"/>
            </a:br>
            <a:br>
              <a:rPr lang="de-DE" sz="1556" b="1" dirty="0"/>
            </a:br>
            <a:r>
              <a:rPr lang="de-DE" sz="1500" b="1" dirty="0"/>
              <a:t>Performative zeichnerische Strategien</a:t>
            </a:r>
            <a:endParaRPr lang="de-DE" sz="1500" dirty="0"/>
          </a:p>
        </p:txBody>
      </p:sp>
      <p:sp>
        <p:nvSpPr>
          <p:cNvPr id="17" name="Textfeld 16">
            <a:extLst>
              <a:ext uri="{FF2B5EF4-FFF2-40B4-BE49-F238E27FC236}">
                <a16:creationId xmlns:a16="http://schemas.microsoft.com/office/drawing/2014/main" id="{8886E20F-10DB-2DB6-DCDC-7724FDD56E40}"/>
              </a:ext>
            </a:extLst>
          </p:cNvPr>
          <p:cNvSpPr txBox="1"/>
          <p:nvPr/>
        </p:nvSpPr>
        <p:spPr>
          <a:xfrm>
            <a:off x="4867430" y="5264823"/>
            <a:ext cx="3610540" cy="800219"/>
          </a:xfrm>
          <a:prstGeom prst="rect">
            <a:avLst/>
          </a:prstGeom>
          <a:noFill/>
        </p:spPr>
        <p:txBody>
          <a:bodyPr wrap="square">
            <a:spAutoFit/>
          </a:bodyPr>
          <a:lstStyle/>
          <a:p>
            <a:r>
              <a:rPr lang="de-DE" sz="1400" dirty="0">
                <a:effectLst/>
                <a:latin typeface="Arial" panose="020B0604020202020204" pitchFamily="34" charset="0"/>
                <a:cs typeface="Arial" panose="020B0604020202020204" pitchFamily="34" charset="0"/>
              </a:rPr>
              <a:t>Matthew Barney: Drawing restraint, diverse Medien, New York, 1987</a:t>
            </a:r>
          </a:p>
          <a:p>
            <a:endParaRPr lang="de-DE" dirty="0">
              <a:effectLst/>
              <a:latin typeface="Helvetica Neue" panose="02000503000000020004" pitchFamily="2" charset="0"/>
            </a:endParaRPr>
          </a:p>
        </p:txBody>
      </p:sp>
      <p:pic>
        <p:nvPicPr>
          <p:cNvPr id="7" name="Grafik 6">
            <a:extLst>
              <a:ext uri="{FF2B5EF4-FFF2-40B4-BE49-F238E27FC236}">
                <a16:creationId xmlns:a16="http://schemas.microsoft.com/office/drawing/2014/main" id="{D38F31CD-400A-DAF2-DD99-2D74BF7F3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468" y="1347537"/>
            <a:ext cx="3917286" cy="3917286"/>
          </a:xfrm>
          <a:prstGeom prst="rect">
            <a:avLst/>
          </a:prstGeom>
        </p:spPr>
      </p:pic>
      <p:pic>
        <p:nvPicPr>
          <p:cNvPr id="11" name="Grafik 10">
            <a:extLst>
              <a:ext uri="{FF2B5EF4-FFF2-40B4-BE49-F238E27FC236}">
                <a16:creationId xmlns:a16="http://schemas.microsoft.com/office/drawing/2014/main" id="{C40AA4C8-A239-02BE-2DDA-874C6B13E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68" y="1978667"/>
            <a:ext cx="4228627" cy="3068053"/>
          </a:xfrm>
          <a:prstGeom prst="rect">
            <a:avLst/>
          </a:prstGeom>
        </p:spPr>
      </p:pic>
      <p:sp>
        <p:nvSpPr>
          <p:cNvPr id="14" name="Textfeld 13">
            <a:extLst>
              <a:ext uri="{FF2B5EF4-FFF2-40B4-BE49-F238E27FC236}">
                <a16:creationId xmlns:a16="http://schemas.microsoft.com/office/drawing/2014/main" id="{0CB6467A-1714-8F3F-D3B7-6F54BB97C878}"/>
              </a:ext>
            </a:extLst>
          </p:cNvPr>
          <p:cNvSpPr txBox="1"/>
          <p:nvPr/>
        </p:nvSpPr>
        <p:spPr>
          <a:xfrm>
            <a:off x="513168" y="5264823"/>
            <a:ext cx="4074642" cy="800219"/>
          </a:xfrm>
          <a:prstGeom prst="rect">
            <a:avLst/>
          </a:prstGeom>
          <a:noFill/>
        </p:spPr>
        <p:txBody>
          <a:bodyPr wrap="none" rtlCol="0">
            <a:spAutoFit/>
          </a:bodyPr>
          <a:lstStyle/>
          <a:p>
            <a:r>
              <a:rPr lang="de-DE" sz="1400" dirty="0">
                <a:effectLst/>
                <a:latin typeface="Arial" panose="020B0604020202020204" pitchFamily="34" charset="0"/>
                <a:cs typeface="Arial" panose="020B0604020202020204" pitchFamily="34" charset="0"/>
              </a:rPr>
              <a:t>Trisha Brown: </a:t>
            </a:r>
            <a:r>
              <a:rPr lang="de-DE" sz="1400" dirty="0" err="1">
                <a:effectLst/>
                <a:latin typeface="Arial" panose="020B0604020202020204" pitchFamily="34" charset="0"/>
                <a:cs typeface="Arial" panose="020B0604020202020204" pitchFamily="34" charset="0"/>
              </a:rPr>
              <a:t>Left</a:t>
            </a:r>
            <a:r>
              <a:rPr lang="de-DE" sz="1400" dirty="0">
                <a:effectLst/>
                <a:latin typeface="Arial" panose="020B0604020202020204" pitchFamily="34" charset="0"/>
                <a:cs typeface="Arial" panose="020B0604020202020204" pitchFamily="34" charset="0"/>
              </a:rPr>
              <a:t> </a:t>
            </a:r>
            <a:r>
              <a:rPr lang="de-DE" sz="1400" dirty="0" err="1">
                <a:effectLst/>
                <a:latin typeface="Arial" panose="020B0604020202020204" pitchFamily="34" charset="0"/>
                <a:cs typeface="Arial" panose="020B0604020202020204" pitchFamily="34" charset="0"/>
              </a:rPr>
              <a:t>hand</a:t>
            </a:r>
            <a:r>
              <a:rPr lang="de-DE" sz="1400" dirty="0">
                <a:effectLst/>
                <a:latin typeface="Arial" panose="020B0604020202020204" pitchFamily="34" charset="0"/>
                <a:cs typeface="Arial" panose="020B0604020202020204" pitchFamily="34" charset="0"/>
              </a:rPr>
              <a:t> </a:t>
            </a:r>
            <a:r>
              <a:rPr lang="de-DE" sz="1400" dirty="0" err="1">
                <a:effectLst/>
                <a:latin typeface="Arial" panose="020B0604020202020204" pitchFamily="34" charset="0"/>
                <a:cs typeface="Arial" panose="020B0604020202020204" pitchFamily="34" charset="0"/>
              </a:rPr>
              <a:t>drawn</a:t>
            </a:r>
            <a:r>
              <a:rPr lang="de-DE" sz="1400" dirty="0">
                <a:effectLst/>
                <a:latin typeface="Arial" panose="020B0604020202020204" pitchFamily="34" charset="0"/>
                <a:cs typeface="Arial" panose="020B0604020202020204" pitchFamily="34" charset="0"/>
              </a:rPr>
              <a:t> </a:t>
            </a:r>
            <a:r>
              <a:rPr lang="de-DE" sz="1400" dirty="0" err="1">
                <a:effectLst/>
                <a:latin typeface="Arial" panose="020B0604020202020204" pitchFamily="34" charset="0"/>
                <a:cs typeface="Arial" panose="020B0604020202020204" pitchFamily="34" charset="0"/>
              </a:rPr>
              <a:t>by</a:t>
            </a:r>
            <a:r>
              <a:rPr lang="de-DE" sz="1400" dirty="0">
                <a:effectLst/>
                <a:latin typeface="Arial" panose="020B0604020202020204" pitchFamily="34" charset="0"/>
                <a:cs typeface="Arial" panose="020B0604020202020204" pitchFamily="34" charset="0"/>
              </a:rPr>
              <a:t> </a:t>
            </a:r>
            <a:r>
              <a:rPr lang="de-DE" sz="1400" dirty="0" err="1">
                <a:effectLst/>
                <a:latin typeface="Arial" panose="020B0604020202020204" pitchFamily="34" charset="0"/>
                <a:cs typeface="Arial" panose="020B0604020202020204" pitchFamily="34" charset="0"/>
              </a:rPr>
              <a:t>right</a:t>
            </a:r>
            <a:r>
              <a:rPr lang="de-DE" sz="1400" dirty="0">
                <a:effectLst/>
                <a:latin typeface="Arial" panose="020B0604020202020204" pitchFamily="34" charset="0"/>
                <a:cs typeface="Arial" panose="020B0604020202020204" pitchFamily="34" charset="0"/>
              </a:rPr>
              <a:t> </a:t>
            </a:r>
            <a:r>
              <a:rPr lang="de-DE" sz="1400" dirty="0" err="1">
                <a:effectLst/>
                <a:latin typeface="Arial" panose="020B0604020202020204" pitchFamily="34" charset="0"/>
                <a:cs typeface="Arial" panose="020B0604020202020204" pitchFamily="34" charset="0"/>
              </a:rPr>
              <a:t>hand</a:t>
            </a:r>
            <a:r>
              <a:rPr lang="de-DE" sz="1400" dirty="0">
                <a:effectLst/>
                <a:latin typeface="Arial" panose="020B0604020202020204" pitchFamily="34" charset="0"/>
                <a:cs typeface="Arial" panose="020B0604020202020204" pitchFamily="34" charset="0"/>
              </a:rPr>
              <a:t> #1</a:t>
            </a:r>
          </a:p>
          <a:p>
            <a:r>
              <a:rPr lang="de-DE" sz="1400" dirty="0">
                <a:latin typeface="Arial" panose="020B0604020202020204" pitchFamily="34" charset="0"/>
                <a:cs typeface="Arial" panose="020B0604020202020204" pitchFamily="34" charset="0"/>
              </a:rPr>
              <a:t>Grafit auf Papier, 29 x 40 cm, 1980</a:t>
            </a:r>
            <a:endParaRPr lang="de-DE" sz="1400" dirty="0">
              <a:effectLst/>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308141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dirty="0"/>
              <a:t>Möglichkeiten, die Schülerinnen und Schüler zu Hause nutzen, </a:t>
            </a:r>
            <a:br>
              <a:rPr lang="de-DE" sz="2000" dirty="0"/>
            </a:br>
            <a:r>
              <a:rPr lang="de-DE" sz="2000" dirty="0"/>
              <a:t>um Zeichnen zu lernen: </a:t>
            </a:r>
            <a:r>
              <a:rPr lang="de-DE" sz="2000" b="1" dirty="0"/>
              <a:t>Tutorials, Blogs, Zeichenlehrbücher ...</a:t>
            </a:r>
            <a:br>
              <a:rPr lang="de-DE" sz="1400" dirty="0"/>
            </a:br>
            <a:br>
              <a:rPr lang="de-DE" sz="1400" dirty="0"/>
            </a:br>
            <a:r>
              <a:rPr lang="de-DE" sz="1400" dirty="0"/>
              <a:t>Ute </a:t>
            </a:r>
            <a:r>
              <a:rPr lang="de-DE" sz="1400" dirty="0" err="1"/>
              <a:t>Ludwigsen</a:t>
            </a:r>
            <a:r>
              <a:rPr lang="de-DE" sz="1400" dirty="0"/>
              <a:t>-Kaiser, </a:t>
            </a:r>
            <a:r>
              <a:rPr lang="de-DE" sz="1400" i="1" dirty="0"/>
              <a:t>Kreative Malschule</a:t>
            </a:r>
            <a:r>
              <a:rPr lang="de-DE" sz="1400" dirty="0"/>
              <a:t>, Wiesbaden, 2008, S. 16-17</a:t>
            </a:r>
          </a:p>
        </p:txBody>
      </p:sp>
      <p:sp>
        <p:nvSpPr>
          <p:cNvPr id="3" name="Inhaltsplatzhalter 2"/>
          <p:cNvSpPr>
            <a:spLocks noGrp="1"/>
          </p:cNvSpPr>
          <p:nvPr>
            <p:ph idx="1"/>
          </p:nvPr>
        </p:nvSpPr>
        <p:spPr/>
        <p:txBody>
          <a:bodyPr/>
          <a:lstStyle/>
          <a:p>
            <a:pPr>
              <a:buNone/>
            </a:pPr>
            <a:endParaRPr lang="de-DE" dirty="0"/>
          </a:p>
        </p:txBody>
      </p:sp>
      <p:pic>
        <p:nvPicPr>
          <p:cNvPr id="5" name="Bild 4" descr="Ute Ludwigsen-Kaiser_Kreative Malschule_Wiesbaden_2008_S. 15.jpg"/>
          <p:cNvPicPr>
            <a:picLocks noChangeAspect="1"/>
          </p:cNvPicPr>
          <p:nvPr/>
        </p:nvPicPr>
        <p:blipFill>
          <a:blip r:embed="rId2"/>
          <a:stretch>
            <a:fillRect/>
          </a:stretch>
        </p:blipFill>
        <p:spPr>
          <a:xfrm>
            <a:off x="1431235" y="1676590"/>
            <a:ext cx="3181678" cy="4357910"/>
          </a:xfrm>
          <a:prstGeom prst="rect">
            <a:avLst/>
          </a:prstGeom>
        </p:spPr>
      </p:pic>
      <p:pic>
        <p:nvPicPr>
          <p:cNvPr id="6" name="Bild 5" descr="Ute Ludwigsen-Kaiser_Kreative Malschule_Wiesbaden_2008_S. 16.jpg"/>
          <p:cNvPicPr>
            <a:picLocks noChangeAspect="1"/>
          </p:cNvPicPr>
          <p:nvPr/>
        </p:nvPicPr>
        <p:blipFill>
          <a:blip r:embed="rId3"/>
          <a:stretch>
            <a:fillRect/>
          </a:stretch>
        </p:blipFill>
        <p:spPr>
          <a:xfrm>
            <a:off x="4602163" y="1673823"/>
            <a:ext cx="3256376" cy="436067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Zeichenlehrbücher ...</a:t>
            </a:r>
          </a:p>
        </p:txBody>
      </p:sp>
      <p:sp>
        <p:nvSpPr>
          <p:cNvPr id="3" name="Inhaltsplatzhalter 2"/>
          <p:cNvSpPr>
            <a:spLocks noGrp="1"/>
          </p:cNvSpPr>
          <p:nvPr>
            <p:ph idx="1"/>
          </p:nvPr>
        </p:nvSpPr>
        <p:spPr>
          <a:xfrm>
            <a:off x="611187" y="1844675"/>
            <a:ext cx="8210083" cy="4058584"/>
          </a:xfrm>
        </p:spPr>
        <p:txBody>
          <a:bodyPr>
            <a:normAutofit/>
          </a:bodyPr>
          <a:lstStyle/>
          <a:p>
            <a:pPr>
              <a:buNone/>
            </a:pPr>
            <a:r>
              <a:rPr lang="de-DE" sz="1400" b="1" dirty="0"/>
              <a:t>Aufgaben: </a:t>
            </a:r>
          </a:p>
          <a:p>
            <a:pPr marL="342900" indent="-342900">
              <a:spcBef>
                <a:spcPts val="600"/>
              </a:spcBef>
              <a:buFont typeface="+mj-lt"/>
              <a:buAutoNum type="arabicPeriod"/>
            </a:pPr>
            <a:r>
              <a:rPr lang="de-DE" sz="1400" b="1" dirty="0"/>
              <a:t>Benennen Sie den zeichendidaktischen Ansatz in Ihrem mitgebrachten Zeichenlehrbuch. </a:t>
            </a:r>
          </a:p>
          <a:p>
            <a:pPr marL="342900" indent="-342900">
              <a:spcBef>
                <a:spcPts val="600"/>
              </a:spcBef>
              <a:buFont typeface="+mj-lt"/>
              <a:buAutoNum type="arabicPeriod"/>
            </a:pPr>
            <a:r>
              <a:rPr lang="de-DE" sz="1400" b="1" dirty="0"/>
              <a:t>Nennen Sie Vor- und Nachteile des jeweiligen Ansatzes.</a:t>
            </a:r>
          </a:p>
          <a:p>
            <a:pPr marL="342900" indent="-342900">
              <a:spcBef>
                <a:spcPts val="600"/>
              </a:spcBef>
              <a:buFont typeface="+mj-lt"/>
              <a:buAutoNum type="arabicPeriod"/>
            </a:pPr>
            <a:r>
              <a:rPr lang="de-DE" sz="1400" b="1" dirty="0"/>
              <a:t>Auswertung in der Gruppe: Welcher Ansatz ist besonders verbreitet?</a:t>
            </a:r>
          </a:p>
          <a:p>
            <a:pPr marL="0" indent="0">
              <a:buNone/>
            </a:pPr>
            <a:endParaRPr lang="de-DE" sz="1200" dirty="0"/>
          </a:p>
          <a:p>
            <a:pPr marL="342900" lvl="1" indent="0">
              <a:lnSpc>
                <a:spcPct val="110000"/>
              </a:lnSpc>
              <a:buNone/>
            </a:pPr>
            <a:endParaRPr lang="de-DE" sz="1200" dirty="0">
              <a:sym typeface="Symbol"/>
            </a:endParaRPr>
          </a:p>
          <a:p>
            <a:pPr marL="342900" lvl="1" indent="0">
              <a:lnSpc>
                <a:spcPct val="110000"/>
              </a:lnSpc>
              <a:buNone/>
            </a:pPr>
            <a:endParaRPr lang="de-DE" sz="1125" dirty="0">
              <a:sym typeface="Symbol"/>
            </a:endParaRPr>
          </a:p>
          <a:p>
            <a:pPr>
              <a:buFontTx/>
              <a:buChar char="-"/>
            </a:pPr>
            <a:endParaRPr lang="de-DE" sz="1400" dirty="0"/>
          </a:p>
        </p:txBody>
      </p:sp>
      <p:graphicFrame>
        <p:nvGraphicFramePr>
          <p:cNvPr id="4" name="Tabelle 3">
            <a:extLst>
              <a:ext uri="{FF2B5EF4-FFF2-40B4-BE49-F238E27FC236}">
                <a16:creationId xmlns:a16="http://schemas.microsoft.com/office/drawing/2014/main" id="{222C8D15-1E94-2441-92E3-7AF00C6F9EEE}"/>
              </a:ext>
            </a:extLst>
          </p:cNvPr>
          <p:cNvGraphicFramePr>
            <a:graphicFrameLocks noGrp="1"/>
          </p:cNvGraphicFramePr>
          <p:nvPr>
            <p:extLst>
              <p:ext uri="{D42A27DB-BD31-4B8C-83A1-F6EECF244321}">
                <p14:modId xmlns:p14="http://schemas.microsoft.com/office/powerpoint/2010/main" val="2872145839"/>
              </p:ext>
            </p:extLst>
          </p:nvPr>
        </p:nvGraphicFramePr>
        <p:xfrm>
          <a:off x="161364" y="3265505"/>
          <a:ext cx="8982636" cy="2780850"/>
        </p:xfrm>
        <a:graphic>
          <a:graphicData uri="http://schemas.openxmlformats.org/drawingml/2006/table">
            <a:tbl>
              <a:tblPr firstRow="1" bandRow="1">
                <a:tableStyleId>{6E25E649-3F16-4E02-A733-19D2CDBF48F0}</a:tableStyleId>
              </a:tblPr>
              <a:tblGrid>
                <a:gridCol w="4491318">
                  <a:extLst>
                    <a:ext uri="{9D8B030D-6E8A-4147-A177-3AD203B41FA5}">
                      <a16:colId xmlns:a16="http://schemas.microsoft.com/office/drawing/2014/main" val="1507088395"/>
                    </a:ext>
                  </a:extLst>
                </a:gridCol>
                <a:gridCol w="4491318">
                  <a:extLst>
                    <a:ext uri="{9D8B030D-6E8A-4147-A177-3AD203B41FA5}">
                      <a16:colId xmlns:a16="http://schemas.microsoft.com/office/drawing/2014/main" val="1620123311"/>
                    </a:ext>
                  </a:extLst>
                </a:gridCol>
              </a:tblGrid>
              <a:tr h="2780850">
                <a:tc>
                  <a:txBody>
                    <a:bodyPr/>
                    <a:lstStyle/>
                    <a:p>
                      <a:pPr marL="742950" lvl="1" indent="-285750">
                        <a:lnSpc>
                          <a:spcPct val="110000"/>
                        </a:lnSpc>
                        <a:buFont typeface="Arial" panose="020B0604020202020204" pitchFamily="34" charset="0"/>
                        <a:buChar char="•"/>
                      </a:pPr>
                      <a:r>
                        <a:rPr lang="de-DE" sz="1400" b="0" u="none" cap="none" spc="0" dirty="0">
                          <a:ln w="0"/>
                          <a:solidFill>
                            <a:schemeClr val="tx1"/>
                          </a:solidFill>
                          <a:effectLst/>
                          <a:latin typeface="Arial" panose="020B0604020202020204" pitchFamily="34" charset="0"/>
                          <a:cs typeface="Arial" panose="020B0604020202020204" pitchFamily="34" charset="0"/>
                        </a:rPr>
                        <a:t>Motorische Übungen</a:t>
                      </a:r>
                    </a:p>
                    <a:p>
                      <a:pPr marL="742950" lvl="1" indent="-285750">
                        <a:lnSpc>
                          <a:spcPct val="110000"/>
                        </a:lnSpc>
                        <a:buFont typeface="Arial" panose="020B0604020202020204" pitchFamily="34" charset="0"/>
                        <a:buChar char="•"/>
                      </a:pPr>
                      <a:r>
                        <a:rPr lang="de-DE" sz="1400" b="0" cap="none" spc="0" dirty="0">
                          <a:ln w="0"/>
                          <a:solidFill>
                            <a:schemeClr val="tx1"/>
                          </a:solidFill>
                          <a:effectLst/>
                          <a:latin typeface="Arial" panose="020B0604020202020204" pitchFamily="34" charset="0"/>
                          <a:cs typeface="Arial" panose="020B0604020202020204" pitchFamily="34" charset="0"/>
                        </a:rPr>
                        <a:t>Fragmentieren</a:t>
                      </a:r>
                      <a:endParaRPr lang="de-DE" sz="1400" b="0" strike="sngStrike" cap="none" spc="0" dirty="0">
                        <a:ln w="0"/>
                        <a:solidFill>
                          <a:schemeClr val="tx1"/>
                        </a:solidFill>
                        <a:effectLst/>
                        <a:latin typeface="Arial" panose="020B0604020202020204" pitchFamily="34" charset="0"/>
                        <a:cs typeface="Arial" panose="020B0604020202020204" pitchFamily="34" charset="0"/>
                      </a:endParaRPr>
                    </a:p>
                    <a:p>
                      <a:pPr marL="742950" lvl="1" indent="-285750">
                        <a:lnSpc>
                          <a:spcPct val="110000"/>
                        </a:lnSpc>
                        <a:buFont typeface="Arial" panose="020B0604020202020204" pitchFamily="34" charset="0"/>
                        <a:buChar char="•"/>
                      </a:pPr>
                      <a:r>
                        <a:rPr lang="de-DE" sz="1400" b="0" cap="none" spc="0" dirty="0">
                          <a:ln w="0"/>
                          <a:solidFill>
                            <a:schemeClr val="tx1"/>
                          </a:solidFill>
                          <a:effectLst/>
                          <a:latin typeface="Arial" panose="020B0604020202020204" pitchFamily="34" charset="0"/>
                          <a:cs typeface="Arial" panose="020B0604020202020204" pitchFamily="34" charset="0"/>
                        </a:rPr>
                        <a:t>Nachahmen</a:t>
                      </a:r>
                    </a:p>
                    <a:p>
                      <a:pPr marL="742950" lvl="1" indent="-285750">
                        <a:lnSpc>
                          <a:spcPct val="110000"/>
                        </a:lnSpc>
                        <a:buFont typeface="Arial" panose="020B0604020202020204" pitchFamily="34" charset="0"/>
                        <a:buChar char="•"/>
                      </a:pPr>
                      <a:r>
                        <a:rPr lang="de-DE" sz="1400" b="0" cap="none" spc="0" dirty="0">
                          <a:ln w="0"/>
                          <a:solidFill>
                            <a:schemeClr val="tx1"/>
                          </a:solidFill>
                          <a:effectLst/>
                          <a:latin typeface="Arial" panose="020B0604020202020204" pitchFamily="34" charset="0"/>
                          <a:cs typeface="Arial" panose="020B0604020202020204" pitchFamily="34" charset="0"/>
                        </a:rPr>
                        <a:t>Konstruieren</a:t>
                      </a:r>
                    </a:p>
                    <a:p>
                      <a:pPr marL="742950" lvl="1" indent="-285750">
                        <a:lnSpc>
                          <a:spcPct val="110000"/>
                        </a:lnSpc>
                        <a:buFont typeface="Arial" panose="020B0604020202020204" pitchFamily="34" charset="0"/>
                        <a:buChar char="•"/>
                      </a:pPr>
                      <a:r>
                        <a:rPr lang="de-DE" sz="1400" b="0" cap="none" spc="0" dirty="0">
                          <a:ln w="0"/>
                          <a:solidFill>
                            <a:schemeClr val="tx1"/>
                          </a:solidFill>
                          <a:effectLst/>
                          <a:latin typeface="Arial" panose="020B0604020202020204" pitchFamily="34" charset="0"/>
                          <a:cs typeface="Arial" panose="020B0604020202020204" pitchFamily="34" charset="0"/>
                        </a:rPr>
                        <a:t>Wahrnehmungsschulung und Zeichenhilfen: z.B. Motivsucher, Negativformen, Peilen, vergleichendes Sehen (z.B. Skelett neben Körper mit Muskulatur)</a:t>
                      </a:r>
                    </a:p>
                    <a:p>
                      <a:pPr lvl="1">
                        <a:lnSpc>
                          <a:spcPct val="110000"/>
                        </a:lnSpc>
                      </a:pPr>
                      <a:endParaRPr lang="de-DE" sz="1400" b="0" cap="none" spc="0" dirty="0">
                        <a:ln w="0"/>
                        <a:solidFill>
                          <a:schemeClr val="tx1"/>
                        </a:solidFill>
                        <a:effectLst/>
                        <a:latin typeface="Arial" panose="020B0604020202020204" pitchFamily="34" charset="0"/>
                        <a:cs typeface="Arial" panose="020B0604020202020204" pitchFamily="34" charset="0"/>
                      </a:endParaRPr>
                    </a:p>
                    <a:p>
                      <a:pPr marL="514350" lvl="1" indent="-171450">
                        <a:lnSpc>
                          <a:spcPct val="110000"/>
                        </a:lnSpc>
                        <a:buFont typeface="Symbol" pitchFamily="2" charset="2"/>
                        <a:buChar char="®"/>
                      </a:pPr>
                      <a:r>
                        <a:rPr lang="de-DE" sz="1400" b="0" u="sng" cap="none" spc="0" dirty="0">
                          <a:ln w="0"/>
                          <a:solidFill>
                            <a:schemeClr val="tx1"/>
                          </a:solidFill>
                          <a:effectLst/>
                          <a:latin typeface="Arial" panose="020B0604020202020204" pitchFamily="34" charset="0"/>
                          <a:cs typeface="Arial" panose="020B0604020202020204" pitchFamily="34" charset="0"/>
                          <a:sym typeface="Symbol"/>
                        </a:rPr>
                        <a:t>Ziel</a:t>
                      </a:r>
                      <a:r>
                        <a:rPr lang="de-DE" sz="1400" b="0" cap="none" spc="0" dirty="0">
                          <a:ln w="0"/>
                          <a:solidFill>
                            <a:schemeClr val="tx1"/>
                          </a:solidFill>
                          <a:effectLst/>
                          <a:latin typeface="Arial" panose="020B0604020202020204" pitchFamily="34" charset="0"/>
                          <a:cs typeface="Arial" panose="020B0604020202020204" pitchFamily="34" charset="0"/>
                          <a:sym typeface="Symbol"/>
                        </a:rPr>
                        <a:t>: naturgetreues Darstellen</a:t>
                      </a:r>
                    </a:p>
                    <a:p>
                      <a:endParaRPr lang="de-DE" b="0" cap="none" spc="0" dirty="0">
                        <a:ln w="0"/>
                        <a:solidFill>
                          <a:schemeClr val="tx1"/>
                        </a:solidFill>
                        <a:effectLst/>
                        <a:latin typeface="Arial" panose="020B0604020202020204" pitchFamily="34" charset="0"/>
                        <a:cs typeface="Arial" panose="020B0604020202020204" pitchFamily="34" charset="0"/>
                      </a:endParaRPr>
                    </a:p>
                  </a:txBody>
                  <a:tcPr>
                    <a:lnL>
                      <a:noFill/>
                    </a:lnL>
                    <a:lnR>
                      <a:noFill/>
                    </a:lnR>
                    <a:lnT w="25400" cmpd="sng">
                      <a:noFill/>
                    </a:lnT>
                    <a:lnB w="25400" cmpd="sng">
                      <a:noFill/>
                    </a:lnB>
                    <a:lnTlToBr w="12700" cmpd="sng">
                      <a:noFill/>
                      <a:prstDash val="solid"/>
                    </a:lnTlToBr>
                    <a:lnBlToTr w="12700" cmpd="sng">
                      <a:noFill/>
                      <a:prstDash val="solid"/>
                    </a:lnBlToTr>
                    <a:noFill/>
                  </a:tcPr>
                </a:tc>
                <a:tc>
                  <a:txBody>
                    <a:bodyPr/>
                    <a:lstStyle/>
                    <a:p>
                      <a:pPr marL="742950" lvl="1" indent="-285750">
                        <a:lnSpc>
                          <a:spcPct val="110000"/>
                        </a:lnSpc>
                        <a:buFont typeface="Arial" panose="020B0604020202020204" pitchFamily="34" charset="0"/>
                        <a:buChar char="•"/>
                      </a:pPr>
                      <a:r>
                        <a:rPr lang="de-DE" sz="1400" b="0" u="none" cap="none" spc="0" dirty="0">
                          <a:ln w="0"/>
                          <a:solidFill>
                            <a:schemeClr val="tx1"/>
                          </a:solidFill>
                          <a:effectLst/>
                          <a:latin typeface="Arial" panose="020B0604020202020204" pitchFamily="34" charset="0"/>
                          <a:cs typeface="Arial" panose="020B0604020202020204" pitchFamily="34" charset="0"/>
                        </a:rPr>
                        <a:t>Freies Zeichnen </a:t>
                      </a:r>
                    </a:p>
                    <a:p>
                      <a:pPr marL="742950" lvl="1" indent="-285750">
                        <a:lnSpc>
                          <a:spcPct val="110000"/>
                        </a:lnSpc>
                        <a:buFont typeface="Arial" panose="020B0604020202020204" pitchFamily="34" charset="0"/>
                        <a:buChar char="•"/>
                      </a:pPr>
                      <a:r>
                        <a:rPr lang="de-DE" sz="1400" b="0" u="none" cap="none" spc="0" dirty="0">
                          <a:ln w="0"/>
                          <a:solidFill>
                            <a:schemeClr val="tx1"/>
                          </a:solidFill>
                          <a:effectLst/>
                          <a:latin typeface="Arial" panose="020B0604020202020204" pitchFamily="34" charset="0"/>
                          <a:cs typeface="Arial" panose="020B0604020202020204" pitchFamily="34" charset="0"/>
                        </a:rPr>
                        <a:t>Zeichnen aus der Vorstellung, Anschauung, Erinnerung</a:t>
                      </a:r>
                    </a:p>
                    <a:p>
                      <a:pPr marL="742950" lvl="1" indent="-285750">
                        <a:lnSpc>
                          <a:spcPct val="110000"/>
                        </a:lnSpc>
                        <a:buFont typeface="Arial" panose="020B0604020202020204" pitchFamily="34" charset="0"/>
                        <a:buChar char="•"/>
                      </a:pPr>
                      <a:r>
                        <a:rPr lang="de-DE" sz="1400" b="0" u="none" cap="none" spc="0" dirty="0">
                          <a:ln w="0"/>
                          <a:solidFill>
                            <a:schemeClr val="tx1"/>
                          </a:solidFill>
                          <a:effectLst/>
                          <a:latin typeface="Arial" panose="020B0604020202020204" pitchFamily="34" charset="0"/>
                          <a:cs typeface="Arial" panose="020B0604020202020204" pitchFamily="34" charset="0"/>
                        </a:rPr>
                        <a:t>Experimentelles Zeichnen (blind bzw. Wahrnehmung über andere Sinne (tasten) / verlängerter Stift / beidhändig / kooperativ </a:t>
                      </a:r>
                    </a:p>
                    <a:p>
                      <a:pPr marL="457200" lvl="1" indent="0">
                        <a:lnSpc>
                          <a:spcPct val="110000"/>
                        </a:lnSpc>
                        <a:buFont typeface="Arial" panose="020B0604020202020204" pitchFamily="34" charset="0"/>
                        <a:buNone/>
                      </a:pPr>
                      <a:endParaRPr lang="de-DE" sz="1400" b="0" u="none" cap="none" spc="0" dirty="0">
                        <a:ln w="0"/>
                        <a:solidFill>
                          <a:schemeClr val="tx1"/>
                        </a:solidFill>
                        <a:effectLst/>
                        <a:latin typeface="Arial" panose="020B0604020202020204" pitchFamily="34" charset="0"/>
                        <a:cs typeface="Arial" panose="020B0604020202020204" pitchFamily="34" charset="0"/>
                      </a:endParaRPr>
                    </a:p>
                    <a:p>
                      <a:pPr marL="628650" lvl="1" indent="-285750">
                        <a:lnSpc>
                          <a:spcPct val="110000"/>
                        </a:lnSpc>
                        <a:buFont typeface="Symbol" pitchFamily="2" charset="2"/>
                        <a:buChar char="®"/>
                      </a:pPr>
                      <a:r>
                        <a:rPr lang="de-DE" sz="1400" b="0" u="sng" cap="none" spc="0" dirty="0">
                          <a:ln w="0"/>
                          <a:solidFill>
                            <a:schemeClr val="tx1"/>
                          </a:solidFill>
                          <a:effectLst/>
                          <a:latin typeface="Arial" panose="020B0604020202020204" pitchFamily="34" charset="0"/>
                          <a:cs typeface="Arial" panose="020B0604020202020204" pitchFamily="34" charset="0"/>
                          <a:sym typeface="Symbol"/>
                        </a:rPr>
                        <a:t>Ziele</a:t>
                      </a:r>
                      <a:r>
                        <a:rPr lang="de-DE" sz="1400" b="0" cap="none" spc="0" dirty="0">
                          <a:ln w="0"/>
                          <a:solidFill>
                            <a:schemeClr val="tx1"/>
                          </a:solidFill>
                          <a:effectLst/>
                          <a:latin typeface="Arial" panose="020B0604020202020204" pitchFamily="34" charset="0"/>
                          <a:cs typeface="Arial" panose="020B0604020202020204" pitchFamily="34" charset="0"/>
                          <a:sym typeface="Symbol"/>
                        </a:rPr>
                        <a:t>: Förderung der eigenen </a:t>
                      </a:r>
                      <a:r>
                        <a:rPr lang="de-DE" sz="1400" b="0" cap="none" spc="0" dirty="0">
                          <a:ln w="0"/>
                          <a:solidFill>
                            <a:schemeClr val="tx1"/>
                          </a:solidFill>
                          <a:effectLst/>
                          <a:latin typeface="Arial" panose="020B0604020202020204" pitchFamily="34" charset="0"/>
                          <a:cs typeface="Arial" panose="020B0604020202020204" pitchFamily="34" charset="0"/>
                        </a:rPr>
                        <a:t>Ausdruckskraft;</a:t>
                      </a:r>
                      <a:r>
                        <a:rPr lang="de-DE" sz="1400" b="0" cap="none" spc="0" dirty="0">
                          <a:ln w="0"/>
                          <a:solidFill>
                            <a:schemeClr val="tx1"/>
                          </a:solidFill>
                          <a:effectLst/>
                          <a:latin typeface="Arial" panose="020B0604020202020204" pitchFamily="34" charset="0"/>
                          <a:cs typeface="Arial" panose="020B0604020202020204" pitchFamily="34" charset="0"/>
                          <a:sym typeface="Symbol"/>
                        </a:rPr>
                        <a:t> Experiment, Lockerung, Entwicklung einer eigenen künstlerischen Handschrift</a:t>
                      </a:r>
                      <a:endParaRPr lang="de-DE" sz="1400" b="0" cap="none" spc="0" dirty="0">
                        <a:ln w="0"/>
                        <a:solidFill>
                          <a:schemeClr val="tx1"/>
                        </a:solidFill>
                        <a:effectLst/>
                        <a:latin typeface="Arial" panose="020B0604020202020204" pitchFamily="34" charset="0"/>
                        <a:cs typeface="Arial" panose="020B0604020202020204" pitchFamily="34" charset="0"/>
                      </a:endParaRPr>
                    </a:p>
                    <a:p>
                      <a:endParaRPr lang="de-DE" b="0" cap="none" spc="0" dirty="0">
                        <a:ln w="0"/>
                        <a:solidFill>
                          <a:schemeClr val="tx1"/>
                        </a:solidFill>
                        <a:effectLst/>
                        <a:latin typeface="Arial" panose="020B0604020202020204" pitchFamily="34" charset="0"/>
                        <a:cs typeface="Arial" panose="020B0604020202020204" pitchFamily="34" charset="0"/>
                      </a:endParaRPr>
                    </a:p>
                  </a:txBody>
                  <a:tcPr>
                    <a:lnL>
                      <a:noFill/>
                    </a:lnL>
                    <a:lnR>
                      <a:noFill/>
                    </a:lnR>
                    <a:lnT w="25400" cmpd="sng">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3906825"/>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30BF6-821B-F761-38AA-A1A32C5F4533}"/>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5641A0C0-B7D0-413C-CCFF-AE472077CCB8}"/>
              </a:ext>
            </a:extLst>
          </p:cNvPr>
          <p:cNvSpPr>
            <a:spLocks noGrp="1"/>
          </p:cNvSpPr>
          <p:nvPr>
            <p:ph type="title"/>
          </p:nvPr>
        </p:nvSpPr>
        <p:spPr/>
        <p:txBody>
          <a:bodyPr/>
          <a:lstStyle/>
          <a:p>
            <a:r>
              <a:rPr lang="de-DE" dirty="0"/>
              <a:t>Zeichnen</a:t>
            </a:r>
          </a:p>
        </p:txBody>
      </p:sp>
      <p:sp>
        <p:nvSpPr>
          <p:cNvPr id="6" name="Textplatzhalter 5">
            <a:extLst>
              <a:ext uri="{FF2B5EF4-FFF2-40B4-BE49-F238E27FC236}">
                <a16:creationId xmlns:a16="http://schemas.microsoft.com/office/drawing/2014/main" id="{CF4943F7-0376-C81A-2B19-CB136DEEDE0C}"/>
              </a:ext>
            </a:extLst>
          </p:cNvPr>
          <p:cNvSpPr>
            <a:spLocks noGrp="1"/>
          </p:cNvSpPr>
          <p:nvPr>
            <p:ph type="body" idx="1"/>
          </p:nvPr>
        </p:nvSpPr>
        <p:spPr/>
        <p:txBody>
          <a:bodyPr>
            <a:normAutofit/>
          </a:bodyPr>
          <a:lstStyle/>
          <a:p>
            <a:r>
              <a:rPr lang="de-DE" dirty="0">
                <a:solidFill>
                  <a:schemeClr val="bg1"/>
                </a:solidFill>
              </a:rPr>
              <a:t>Praxis</a:t>
            </a:r>
            <a:endParaRPr lang="de-DE" sz="2400" strike="noStrike" kern="1200" dirty="0">
              <a:solidFill>
                <a:schemeClr val="bg1"/>
              </a:solidFill>
              <a:latin typeface="Arial" panose="020B0604020202020204" pitchFamily="34" charset="0"/>
              <a:ea typeface="+mn-ea"/>
              <a:cs typeface="Arial" panose="020B0604020202020204" pitchFamily="34" charset="0"/>
            </a:endParaRPr>
          </a:p>
          <a:p>
            <a:endParaRPr lang="de-DE" dirty="0"/>
          </a:p>
        </p:txBody>
      </p:sp>
    </p:spTree>
    <p:extLst>
      <p:ext uri="{BB962C8B-B14F-4D97-AF65-F5344CB8AC3E}">
        <p14:creationId xmlns:p14="http://schemas.microsoft.com/office/powerpoint/2010/main" val="1045401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DA997-FFA6-6853-864E-07D405678C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DBA0F3-49A4-A3CA-2AE0-F0A7DCFA7E72}"/>
              </a:ext>
            </a:extLst>
          </p:cNvPr>
          <p:cNvSpPr>
            <a:spLocks noGrp="1"/>
          </p:cNvSpPr>
          <p:nvPr>
            <p:ph type="title"/>
          </p:nvPr>
        </p:nvSpPr>
        <p:spPr>
          <a:xfrm>
            <a:off x="541868" y="867551"/>
            <a:ext cx="7886700" cy="2852042"/>
          </a:xfrm>
        </p:spPr>
        <p:txBody>
          <a:bodyPr>
            <a:normAutofit/>
          </a:bodyPr>
          <a:lstStyle/>
          <a:p>
            <a:r>
              <a:rPr lang="de-DE" sz="2800" b="1" dirty="0"/>
              <a:t>Praxis – Übungen im Überblick</a:t>
            </a:r>
            <a:br>
              <a:rPr lang="de-DE" sz="2000" b="1" dirty="0"/>
            </a:br>
            <a:br>
              <a:rPr lang="de-DE" sz="2000" dirty="0"/>
            </a:br>
            <a:endParaRPr lang="de-DE" sz="2000" b="1" dirty="0"/>
          </a:p>
        </p:txBody>
      </p:sp>
      <p:graphicFrame>
        <p:nvGraphicFramePr>
          <p:cNvPr id="4" name="Tabelle 3">
            <a:extLst>
              <a:ext uri="{FF2B5EF4-FFF2-40B4-BE49-F238E27FC236}">
                <a16:creationId xmlns:a16="http://schemas.microsoft.com/office/drawing/2014/main" id="{4742FDF4-9EA6-C3E7-1F91-F11958E17CFD}"/>
              </a:ext>
            </a:extLst>
          </p:cNvPr>
          <p:cNvGraphicFramePr>
            <a:graphicFrameLocks noGrp="1"/>
          </p:cNvGraphicFramePr>
          <p:nvPr>
            <p:extLst>
              <p:ext uri="{D42A27DB-BD31-4B8C-83A1-F6EECF244321}">
                <p14:modId xmlns:p14="http://schemas.microsoft.com/office/powerpoint/2010/main" val="3373208334"/>
              </p:ext>
            </p:extLst>
          </p:nvPr>
        </p:nvGraphicFramePr>
        <p:xfrm>
          <a:off x="459848" y="2665707"/>
          <a:ext cx="8050740" cy="3166286"/>
        </p:xfrm>
        <a:graphic>
          <a:graphicData uri="http://schemas.openxmlformats.org/drawingml/2006/table">
            <a:tbl>
              <a:tblPr firstRow="1" bandRow="1">
                <a:tableStyleId>{5C22544A-7EE6-4342-B048-85BDC9FD1C3A}</a:tableStyleId>
              </a:tblPr>
              <a:tblGrid>
                <a:gridCol w="4025370">
                  <a:extLst>
                    <a:ext uri="{9D8B030D-6E8A-4147-A177-3AD203B41FA5}">
                      <a16:colId xmlns:a16="http://schemas.microsoft.com/office/drawing/2014/main" val="2337343644"/>
                    </a:ext>
                  </a:extLst>
                </a:gridCol>
                <a:gridCol w="4025370">
                  <a:extLst>
                    <a:ext uri="{9D8B030D-6E8A-4147-A177-3AD203B41FA5}">
                      <a16:colId xmlns:a16="http://schemas.microsoft.com/office/drawing/2014/main" val="354939174"/>
                    </a:ext>
                  </a:extLst>
                </a:gridCol>
              </a:tblGrid>
              <a:tr h="65726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dirty="0">
                          <a:solidFill>
                            <a:schemeClr val="bg1"/>
                          </a:solidFill>
                          <a:latin typeface="Arial" panose="020B0604020202020204" pitchFamily="34" charset="0"/>
                          <a:cs typeface="Arial" panose="020B0604020202020204" pitchFamily="34" charset="0"/>
                        </a:rPr>
                        <a:t>1. Vorübung / Diagnostik </a:t>
                      </a:r>
                      <a:r>
                        <a:rPr lang="de-DE" sz="1800" b="0" dirty="0">
                          <a:solidFill>
                            <a:schemeClr val="bg1"/>
                          </a:solidFill>
                          <a:latin typeface="Arial" panose="020B0604020202020204" pitchFamily="34" charset="0"/>
                          <a:cs typeface="Arial" panose="020B0604020202020204" pitchFamily="34" charset="0"/>
                        </a:rPr>
                        <a:t>(Zeichnung Stuhl)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18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424146835"/>
                  </a:ext>
                </a:extLst>
              </a:tr>
              <a:tr h="74670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dirty="0">
                          <a:solidFill>
                            <a:schemeClr val="bg1"/>
                          </a:solidFill>
                          <a:latin typeface="Arial" panose="020B0604020202020204" pitchFamily="34" charset="0"/>
                          <a:cs typeface="Arial" panose="020B0604020202020204" pitchFamily="34" charset="0"/>
                        </a:rPr>
                        <a:t>2. Übung Negativformen Zeichnen </a:t>
                      </a:r>
                      <a:r>
                        <a:rPr lang="de-DE" sz="1800" b="0" dirty="0">
                          <a:solidFill>
                            <a:schemeClr val="bg1"/>
                          </a:solidFill>
                          <a:latin typeface="Arial" panose="020B0604020202020204" pitchFamily="34" charset="0"/>
                          <a:cs typeface="Arial" panose="020B0604020202020204" pitchFamily="34" charset="0"/>
                        </a:rPr>
                        <a:t>(Zeichnung Luftschlangen)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18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257150461"/>
                  </a:ext>
                </a:extLst>
              </a:tr>
              <a:tr h="17623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dirty="0">
                          <a:solidFill>
                            <a:schemeClr val="bg1"/>
                          </a:solidFill>
                          <a:latin typeface="Arial" panose="020B0604020202020204" pitchFamily="34" charset="0"/>
                          <a:cs typeface="Arial" panose="020B0604020202020204" pitchFamily="34" charset="0"/>
                        </a:rPr>
                        <a:t>3a. Übung Visieren </a:t>
                      </a:r>
                      <a:r>
                        <a:rPr lang="de-DE" sz="1800" b="0" dirty="0">
                          <a:solidFill>
                            <a:schemeClr val="bg1"/>
                          </a:solidFill>
                          <a:latin typeface="Arial" panose="020B0604020202020204" pitchFamily="34" charset="0"/>
                          <a:cs typeface="Arial" panose="020B0604020202020204" pitchFamily="34" charset="0"/>
                        </a:rPr>
                        <a:t>(Zeichnung Stuhl)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dirty="0">
                          <a:solidFill>
                            <a:schemeClr val="bg1"/>
                          </a:solidFill>
                          <a:latin typeface="Arial" panose="020B0604020202020204" pitchFamily="34" charset="0"/>
                          <a:cs typeface="Arial" panose="020B0604020202020204" pitchFamily="34" charset="0"/>
                        </a:rPr>
                        <a:t>3b. Lehrgang gegenstands-orientiertes Zeichnen </a:t>
                      </a:r>
                      <a:r>
                        <a:rPr lang="de-DE" sz="1800" b="0" dirty="0">
                          <a:solidFill>
                            <a:schemeClr val="bg1"/>
                          </a:solidFill>
                          <a:latin typeface="Arial" panose="020B0604020202020204" pitchFamily="34" charset="0"/>
                          <a:cs typeface="Arial" panose="020B0604020202020204" pitchFamily="34" charset="0"/>
                        </a:rPr>
                        <a:t>nach</a:t>
                      </a:r>
                      <a:r>
                        <a:rPr lang="de-DE" sz="1800" b="1" dirty="0">
                          <a:solidFill>
                            <a:schemeClr val="bg1"/>
                          </a:solidFill>
                          <a:latin typeface="Arial" panose="020B0604020202020204" pitchFamily="34" charset="0"/>
                          <a:cs typeface="Arial" panose="020B0604020202020204" pitchFamily="34" charset="0"/>
                        </a:rPr>
                        <a:t> </a:t>
                      </a:r>
                      <a:r>
                        <a:rPr lang="de-DE" sz="1800" dirty="0">
                          <a:solidFill>
                            <a:schemeClr val="bg1"/>
                          </a:solidFill>
                          <a:latin typeface="Arial" panose="020B0604020202020204" pitchFamily="34" charset="0"/>
                          <a:cs typeface="Arial" panose="020B0604020202020204" pitchFamily="34" charset="0"/>
                        </a:rPr>
                        <a:t>Edith Glaser-</a:t>
                      </a:r>
                      <a:r>
                        <a:rPr lang="de-DE" sz="1800" dirty="0" err="1">
                          <a:solidFill>
                            <a:schemeClr val="bg1"/>
                          </a:solidFill>
                          <a:latin typeface="Arial" panose="020B0604020202020204" pitchFamily="34" charset="0"/>
                          <a:cs typeface="Arial" panose="020B0604020202020204" pitchFamily="34" charset="0"/>
                        </a:rPr>
                        <a:t>Henzer</a:t>
                      </a:r>
                      <a:r>
                        <a:rPr lang="de-DE" sz="1800" dirty="0">
                          <a:solidFill>
                            <a:schemeClr val="bg1"/>
                          </a:solidFill>
                          <a:latin typeface="Arial" panose="020B0604020202020204" pitchFamily="34" charset="0"/>
                          <a:cs typeface="Arial" panose="020B0604020202020204" pitchFamily="34" charset="0"/>
                        </a:rPr>
                        <a:t> (Zeichnungen Hund)</a:t>
                      </a:r>
                      <a:endParaRPr lang="de-DE" sz="18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710839"/>
                  </a:ext>
                </a:extLst>
              </a:tr>
            </a:tbl>
          </a:graphicData>
        </a:graphic>
      </p:graphicFrame>
      <p:sp>
        <p:nvSpPr>
          <p:cNvPr id="14" name="Textfeld 13">
            <a:extLst>
              <a:ext uri="{FF2B5EF4-FFF2-40B4-BE49-F238E27FC236}">
                <a16:creationId xmlns:a16="http://schemas.microsoft.com/office/drawing/2014/main" id="{0B8C43D1-5992-FFEA-5543-F733E4940FA9}"/>
              </a:ext>
            </a:extLst>
          </p:cNvPr>
          <p:cNvSpPr txBox="1"/>
          <p:nvPr/>
        </p:nvSpPr>
        <p:spPr>
          <a:xfrm>
            <a:off x="6307810" y="867551"/>
            <a:ext cx="2836190" cy="646331"/>
          </a:xfrm>
          <a:prstGeom prst="rect">
            <a:avLst/>
          </a:prstGeom>
          <a:noFill/>
        </p:spPr>
        <p:txBody>
          <a:bodyPr wrap="square" rtlCol="0">
            <a:spAutoFit/>
          </a:bodyPr>
          <a:lstStyle/>
          <a:p>
            <a:r>
              <a:rPr lang="de-DE" sz="1800" b="1" dirty="0">
                <a:solidFill>
                  <a:srgbClr val="FF0000"/>
                </a:solidFill>
                <a:latin typeface="Arial" panose="020B0604020202020204" pitchFamily="34" charset="0"/>
                <a:cs typeface="Arial" panose="020B0604020202020204" pitchFamily="34" charset="0"/>
              </a:rPr>
              <a:t>-&gt; Wählen Sie als Gruppe 3a oder 3b!</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1334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DF6BC-730C-37C3-9370-A6E3F38885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D4B95C1-5EF5-9698-2596-A46264F8AEFD}"/>
              </a:ext>
            </a:extLst>
          </p:cNvPr>
          <p:cNvSpPr>
            <a:spLocks noGrp="1"/>
          </p:cNvSpPr>
          <p:nvPr>
            <p:ph type="title"/>
          </p:nvPr>
        </p:nvSpPr>
        <p:spPr>
          <a:xfrm>
            <a:off x="425154" y="532164"/>
            <a:ext cx="8261646" cy="1226244"/>
          </a:xfrm>
        </p:spPr>
        <p:txBody>
          <a:bodyPr>
            <a:noAutofit/>
          </a:bodyPr>
          <a:lstStyle/>
          <a:p>
            <a:r>
              <a:rPr lang="de-DE" sz="2400" b="1" dirty="0"/>
              <a:t>Überblick über die Module, </a:t>
            </a:r>
            <a:r>
              <a:rPr lang="de-DE" sz="2400" b="1" dirty="0">
                <a:solidFill>
                  <a:srgbClr val="FF0000"/>
                </a:solidFill>
              </a:rPr>
              <a:t>Schiene 1, Sahle</a:t>
            </a:r>
            <a:br>
              <a:rPr lang="de-DE" sz="2400" b="1" dirty="0">
                <a:solidFill>
                  <a:srgbClr val="FF0000"/>
                </a:solidFill>
              </a:rPr>
            </a:br>
            <a:r>
              <a:rPr lang="de-DE" sz="2400" b="1" dirty="0"/>
              <a:t>Halbjahresthema: </a:t>
            </a:r>
            <a:r>
              <a:rPr lang="de-DE" sz="2400" dirty="0"/>
              <a:t>“Zeichnen“</a:t>
            </a:r>
            <a:r>
              <a:rPr lang="de-DE" sz="2400" b="1" dirty="0"/>
              <a:t> </a:t>
            </a:r>
          </a:p>
        </p:txBody>
      </p:sp>
      <p:graphicFrame>
        <p:nvGraphicFramePr>
          <p:cNvPr id="9" name="Tabelle 8">
            <a:extLst>
              <a:ext uri="{FF2B5EF4-FFF2-40B4-BE49-F238E27FC236}">
                <a16:creationId xmlns:a16="http://schemas.microsoft.com/office/drawing/2014/main" id="{A2DE5F0E-5319-5ADE-F87E-AFD3FDBCE04A}"/>
              </a:ext>
            </a:extLst>
          </p:cNvPr>
          <p:cNvGraphicFramePr>
            <a:graphicFrameLocks noGrp="1"/>
          </p:cNvGraphicFramePr>
          <p:nvPr/>
        </p:nvGraphicFramePr>
        <p:xfrm>
          <a:off x="524764" y="1824126"/>
          <a:ext cx="8308970" cy="3671361"/>
        </p:xfrm>
        <a:graphic>
          <a:graphicData uri="http://schemas.openxmlformats.org/drawingml/2006/table">
            <a:tbl>
              <a:tblPr firstRow="1" bandRow="1">
                <a:tableStyleId>{5940675A-B579-460E-94D1-54222C63F5DA}</a:tableStyleId>
              </a:tblPr>
              <a:tblGrid>
                <a:gridCol w="854035">
                  <a:extLst>
                    <a:ext uri="{9D8B030D-6E8A-4147-A177-3AD203B41FA5}">
                      <a16:colId xmlns:a16="http://schemas.microsoft.com/office/drawing/2014/main" val="20000"/>
                    </a:ext>
                  </a:extLst>
                </a:gridCol>
                <a:gridCol w="1583089">
                  <a:extLst>
                    <a:ext uri="{9D8B030D-6E8A-4147-A177-3AD203B41FA5}">
                      <a16:colId xmlns:a16="http://schemas.microsoft.com/office/drawing/2014/main" val="20001"/>
                    </a:ext>
                  </a:extLst>
                </a:gridCol>
                <a:gridCol w="3051899">
                  <a:extLst>
                    <a:ext uri="{9D8B030D-6E8A-4147-A177-3AD203B41FA5}">
                      <a16:colId xmlns:a16="http://schemas.microsoft.com/office/drawing/2014/main" val="20002"/>
                    </a:ext>
                  </a:extLst>
                </a:gridCol>
                <a:gridCol w="2819947">
                  <a:extLst>
                    <a:ext uri="{9D8B030D-6E8A-4147-A177-3AD203B41FA5}">
                      <a16:colId xmlns:a16="http://schemas.microsoft.com/office/drawing/2014/main" val="20003"/>
                    </a:ext>
                  </a:extLst>
                </a:gridCol>
              </a:tblGrid>
              <a:tr h="634941">
                <a:tc>
                  <a:txBody>
                    <a:bodyPr/>
                    <a:lstStyle/>
                    <a:p>
                      <a:pPr>
                        <a:spcAft>
                          <a:spcPts val="0"/>
                        </a:spcAft>
                      </a:pPr>
                      <a:r>
                        <a:rPr lang="de-DE" sz="1600" b="1" kern="1200" dirty="0">
                          <a:effectLst/>
                          <a:latin typeface="Arial"/>
                          <a:cs typeface="Arial"/>
                        </a:rPr>
                        <a:t> </a:t>
                      </a:r>
                      <a:endParaRPr lang="de-DE" sz="1600" b="1" dirty="0">
                        <a:effectLst/>
                        <a:latin typeface="Arial"/>
                        <a:ea typeface="Times New Roman"/>
                        <a:cs typeface="Arial"/>
                      </a:endParaRPr>
                    </a:p>
                  </a:txBody>
                  <a:tcPr marL="68580" marR="68580" marT="0" marB="0"/>
                </a:tc>
                <a:tc>
                  <a:txBody>
                    <a:bodyPr/>
                    <a:lstStyle/>
                    <a:p>
                      <a:pPr>
                        <a:spcAft>
                          <a:spcPts val="0"/>
                        </a:spcAft>
                      </a:pPr>
                      <a:r>
                        <a:rPr lang="de-DE" sz="1600" b="1" kern="1200" dirty="0">
                          <a:effectLst/>
                          <a:latin typeface="Arial"/>
                          <a:cs typeface="Arial"/>
                        </a:rPr>
                        <a:t>Termin, Uhrzeit</a:t>
                      </a:r>
                      <a:endParaRPr lang="de-DE" sz="1600" b="1" dirty="0">
                        <a:effectLst/>
                        <a:latin typeface="Arial"/>
                        <a:ea typeface="Times New Roman"/>
                        <a:cs typeface="Arial"/>
                      </a:endParaRPr>
                    </a:p>
                  </a:txBody>
                  <a:tcPr marL="68580" marR="68580" marT="0" marB="0"/>
                </a:tc>
                <a:tc>
                  <a:txBody>
                    <a:bodyPr/>
                    <a:lstStyle/>
                    <a:p>
                      <a:pPr>
                        <a:spcAft>
                          <a:spcPts val="0"/>
                        </a:spcAft>
                      </a:pPr>
                      <a:r>
                        <a:rPr lang="de-DE" sz="1600" b="1" kern="1200" dirty="0">
                          <a:effectLst/>
                          <a:latin typeface="Arial"/>
                          <a:cs typeface="Arial"/>
                        </a:rPr>
                        <a:t>Thema</a:t>
                      </a:r>
                      <a:endParaRPr lang="de-DE" sz="1600" b="1" dirty="0">
                        <a:effectLst/>
                        <a:latin typeface="Arial"/>
                        <a:ea typeface="Times New Roman"/>
                        <a:cs typeface="Arial"/>
                      </a:endParaRPr>
                    </a:p>
                  </a:txBody>
                  <a:tcPr marL="68580" marR="68580" marT="0" marB="0"/>
                </a:tc>
                <a:tc>
                  <a:txBody>
                    <a:bodyPr/>
                    <a:lstStyle/>
                    <a:p>
                      <a:pPr>
                        <a:spcAft>
                          <a:spcPts val="0"/>
                        </a:spcAft>
                      </a:pPr>
                      <a:r>
                        <a:rPr lang="de-DE" sz="1600" b="1" kern="1200" dirty="0">
                          <a:effectLst/>
                          <a:latin typeface="Arial"/>
                          <a:cs typeface="Arial"/>
                        </a:rPr>
                        <a:t>Ort</a:t>
                      </a:r>
                      <a:endParaRPr lang="de-DE" sz="1600" b="1" dirty="0">
                        <a:effectLst/>
                        <a:latin typeface="Arial"/>
                        <a:ea typeface="Times New Roman"/>
                        <a:cs typeface="Arial"/>
                      </a:endParaRPr>
                    </a:p>
                  </a:txBody>
                  <a:tcPr marL="68580" marR="68580" marT="0" marB="0"/>
                </a:tc>
                <a:extLst>
                  <a:ext uri="{0D108BD9-81ED-4DB2-BD59-A6C34878D82A}">
                    <a16:rowId xmlns:a16="http://schemas.microsoft.com/office/drawing/2014/main" val="10000"/>
                  </a:ext>
                </a:extLst>
              </a:tr>
              <a:tr h="633757">
                <a:tc>
                  <a:txBody>
                    <a:bodyPr/>
                    <a:lstStyle/>
                    <a:p>
                      <a:pPr>
                        <a:spcAft>
                          <a:spcPts val="0"/>
                        </a:spcAft>
                      </a:pPr>
                      <a:r>
                        <a:rPr lang="de-DE" sz="1600" kern="1200" dirty="0">
                          <a:effectLst/>
                          <a:latin typeface="Arial"/>
                          <a:ea typeface="+mn-ea"/>
                          <a:cs typeface="Arial"/>
                        </a:rPr>
                        <a:t>1</a:t>
                      </a:r>
                      <a:endParaRPr lang="de-DE" sz="1600" dirty="0">
                        <a:effectLst/>
                        <a:latin typeface="Arial"/>
                        <a:ea typeface="Times New Roman"/>
                        <a:cs typeface="Arial"/>
                      </a:endParaRPr>
                    </a:p>
                  </a:txBody>
                  <a:tcPr marL="68580" marR="68580" marT="0" marB="0">
                    <a:solidFill>
                      <a:srgbClr val="CCE9F2"/>
                    </a:solidFill>
                  </a:tcPr>
                </a:tc>
                <a:tc>
                  <a:txBody>
                    <a:bodyPr/>
                    <a:lstStyle/>
                    <a:p>
                      <a:pPr>
                        <a:spcAft>
                          <a:spcPts val="0"/>
                        </a:spcAft>
                      </a:pPr>
                      <a:r>
                        <a:rPr lang="de-DE" sz="1600" dirty="0">
                          <a:latin typeface="Arial"/>
                          <a:ea typeface="Arial Unicode MS"/>
                          <a:cs typeface="Arial"/>
                        </a:rPr>
                        <a:t>05.03.2025</a:t>
                      </a:r>
                      <a:endParaRPr lang="de-DE" sz="1600" dirty="0">
                        <a:latin typeface="Arial"/>
                        <a:ea typeface="Cambria"/>
                        <a:cs typeface="Arial"/>
                      </a:endParaRPr>
                    </a:p>
                  </a:txBody>
                  <a:tcPr marL="68580" marR="68580" marT="10160" marB="0">
                    <a:solidFill>
                      <a:srgbClr val="CCE9F2"/>
                    </a:solidFill>
                  </a:tcPr>
                </a:tc>
                <a:tc>
                  <a:txBody>
                    <a:bodyPr/>
                    <a:lstStyle/>
                    <a:p>
                      <a:pPr>
                        <a:spcAft>
                          <a:spcPts val="0"/>
                        </a:spcAft>
                      </a:pPr>
                      <a:r>
                        <a:rPr lang="de-DE" sz="1600" b="1" kern="1200" dirty="0">
                          <a:effectLst/>
                          <a:latin typeface="Arial" panose="020B0604020202020204" pitchFamily="34" charset="0"/>
                          <a:cs typeface="Arial" panose="020B0604020202020204" pitchFamily="34" charset="0"/>
                        </a:rPr>
                        <a:t>Zeichnen</a:t>
                      </a:r>
                    </a:p>
                  </a:txBody>
                  <a:tcPr marL="68580" marR="68580" marT="0" marB="0">
                    <a:solidFill>
                      <a:srgbClr val="CCE9F2"/>
                    </a:solidFill>
                  </a:tcPr>
                </a:tc>
                <a:tc>
                  <a:txBody>
                    <a:bodyPr/>
                    <a:lstStyle/>
                    <a:p>
                      <a:pPr marL="72000" marR="0" lvl="0" indent="0" algn="l" defTabSz="914400" rtl="0" eaLnBrk="1" fontAlgn="auto" latinLnBrk="0" hangingPunct="1">
                        <a:lnSpc>
                          <a:spcPct val="100000"/>
                        </a:lnSpc>
                        <a:spcBef>
                          <a:spcPts val="0"/>
                        </a:spcBef>
                        <a:spcAft>
                          <a:spcPts val="0"/>
                        </a:spcAft>
                        <a:buClrTx/>
                        <a:buSzTx/>
                        <a:buFontTx/>
                        <a:buNone/>
                        <a:tabLst/>
                        <a:defRPr/>
                      </a:pPr>
                      <a:r>
                        <a:rPr lang="de-DE" sz="1600" dirty="0">
                          <a:solidFill>
                            <a:srgbClr val="FF0000"/>
                          </a:solidFill>
                          <a:latin typeface="Arial" panose="020B0604020202020204" pitchFamily="34" charset="0"/>
                          <a:cs typeface="Arial" panose="020B0604020202020204" pitchFamily="34" charset="0"/>
                        </a:rPr>
                        <a:t>Patricia </a:t>
                      </a:r>
                      <a:r>
                        <a:rPr lang="de-DE" sz="1600" dirty="0" err="1">
                          <a:solidFill>
                            <a:srgbClr val="FF0000"/>
                          </a:solidFill>
                          <a:latin typeface="Arial" panose="020B0604020202020204" pitchFamily="34" charset="0"/>
                          <a:cs typeface="Arial" panose="020B0604020202020204" pitchFamily="34" charset="0"/>
                        </a:rPr>
                        <a:t>Rolnik</a:t>
                      </a:r>
                      <a:r>
                        <a:rPr lang="de-DE" sz="1600" dirty="0">
                          <a:solidFill>
                            <a:srgbClr val="FF0000"/>
                          </a:solidFill>
                          <a:latin typeface="Arial" panose="020B0604020202020204" pitchFamily="34" charset="0"/>
                          <a:cs typeface="Arial" panose="020B0604020202020204" pitchFamily="34" charset="0"/>
                        </a:rPr>
                        <a:t>, Städtisches Gymnasium Segeberg</a:t>
                      </a:r>
                    </a:p>
                  </a:txBody>
                  <a:tcPr marL="0" marR="0" marT="0" marB="0">
                    <a:solidFill>
                      <a:srgbClr val="CCE9F2"/>
                    </a:solidFill>
                  </a:tcPr>
                </a:tc>
                <a:extLst>
                  <a:ext uri="{0D108BD9-81ED-4DB2-BD59-A6C34878D82A}">
                    <a16:rowId xmlns:a16="http://schemas.microsoft.com/office/drawing/2014/main" val="10001"/>
                  </a:ext>
                </a:extLst>
              </a:tr>
              <a:tr h="634941">
                <a:tc>
                  <a:txBody>
                    <a:bodyPr/>
                    <a:lstStyle/>
                    <a:p>
                      <a:pPr>
                        <a:spcAft>
                          <a:spcPts val="0"/>
                        </a:spcAft>
                      </a:pPr>
                      <a:r>
                        <a:rPr lang="de-DE" sz="1600" kern="1200" dirty="0">
                          <a:effectLst/>
                          <a:latin typeface="Arial"/>
                          <a:ea typeface="+mn-ea"/>
                          <a:cs typeface="Arial"/>
                        </a:rPr>
                        <a:t>2</a:t>
                      </a:r>
                      <a:endParaRPr lang="de-DE" sz="1600" dirty="0">
                        <a:effectLst/>
                        <a:latin typeface="Arial"/>
                        <a:ea typeface="Times New Roman"/>
                        <a:cs typeface="Arial"/>
                      </a:endParaRPr>
                    </a:p>
                  </a:txBody>
                  <a:tcPr marL="68580" marR="68580" marT="0" marB="0">
                    <a:solidFill>
                      <a:srgbClr val="CDE9F3"/>
                    </a:solidFill>
                  </a:tcPr>
                </a:tc>
                <a:tc>
                  <a:txBody>
                    <a:bodyPr/>
                    <a:lstStyle/>
                    <a:p>
                      <a:pPr>
                        <a:spcAft>
                          <a:spcPts val="0"/>
                        </a:spcAft>
                      </a:pPr>
                      <a:r>
                        <a:rPr lang="de-DE" sz="1600" dirty="0">
                          <a:latin typeface="Arial"/>
                          <a:ea typeface="Arial Unicode MS"/>
                          <a:cs typeface="Arial"/>
                        </a:rPr>
                        <a:t>02.04.2025</a:t>
                      </a:r>
                      <a:endParaRPr lang="de-DE" sz="1600" dirty="0">
                        <a:latin typeface="Arial"/>
                        <a:ea typeface="Cambria"/>
                        <a:cs typeface="Arial"/>
                      </a:endParaRPr>
                    </a:p>
                  </a:txBody>
                  <a:tcPr marL="68580" marR="68580" marT="10160" marB="0">
                    <a:solidFill>
                      <a:srgbClr val="CDE9F3"/>
                    </a:solidFill>
                  </a:tcPr>
                </a:tc>
                <a:tc>
                  <a:txBody>
                    <a:bodyPr/>
                    <a:lstStyle/>
                    <a:p>
                      <a:pPr>
                        <a:spcBef>
                          <a:spcPts val="10"/>
                        </a:spcBef>
                        <a:spcAft>
                          <a:spcPts val="10"/>
                        </a:spcAft>
                      </a:pPr>
                      <a:r>
                        <a:rPr lang="de-DE" sz="1600" b="1">
                          <a:latin typeface="Arial" panose="020B0604020202020204" pitchFamily="34" charset="0"/>
                          <a:ea typeface="Cambria"/>
                          <a:cs typeface="Arial" panose="020B0604020202020204" pitchFamily="34" charset="0"/>
                        </a:rPr>
                        <a:t>Kinderzeichnung </a:t>
                      </a:r>
                    </a:p>
                  </a:txBody>
                  <a:tcPr marL="68580" marR="68580" marT="10160" marB="0">
                    <a:solidFill>
                      <a:srgbClr val="CDE9F3"/>
                    </a:solidFill>
                  </a:tcPr>
                </a:tc>
                <a:tc>
                  <a:txBody>
                    <a:bodyPr/>
                    <a:lstStyle/>
                    <a:p>
                      <a:pPr marL="72000" marR="0" lvl="0" indent="0" algn="l" defTabSz="914400" rtl="0" eaLnBrk="1" fontAlgn="auto" latinLnBrk="0" hangingPunct="1">
                        <a:lnSpc>
                          <a:spcPct val="100000"/>
                        </a:lnSpc>
                        <a:spcBef>
                          <a:spcPts val="0"/>
                        </a:spcBef>
                        <a:spcAft>
                          <a:spcPts val="0"/>
                        </a:spcAft>
                        <a:buClrTx/>
                        <a:buSzTx/>
                        <a:buFontTx/>
                        <a:buNone/>
                        <a:tabLst/>
                        <a:defRPr/>
                      </a:pPr>
                      <a:endParaRPr lang="de-DE" sz="1600" b="1" dirty="0">
                        <a:solidFill>
                          <a:srgbClr val="FF0000"/>
                        </a:solidFill>
                        <a:latin typeface="Arial" panose="020B0604020202020204" pitchFamily="34" charset="0"/>
                        <a:cs typeface="Arial" panose="020B0604020202020204" pitchFamily="34" charset="0"/>
                      </a:endParaRPr>
                    </a:p>
                  </a:txBody>
                  <a:tcPr marL="0" marR="0" marT="0" marB="0">
                    <a:solidFill>
                      <a:srgbClr val="CDE9F3"/>
                    </a:solidFill>
                  </a:tcPr>
                </a:tc>
                <a:extLst>
                  <a:ext uri="{0D108BD9-81ED-4DB2-BD59-A6C34878D82A}">
                    <a16:rowId xmlns:a16="http://schemas.microsoft.com/office/drawing/2014/main" val="10002"/>
                  </a:ext>
                </a:extLst>
              </a:tr>
              <a:tr h="634941">
                <a:tc>
                  <a:txBody>
                    <a:bodyPr/>
                    <a:lstStyle/>
                    <a:p>
                      <a:pPr>
                        <a:spcAft>
                          <a:spcPts val="0"/>
                        </a:spcAft>
                      </a:pPr>
                      <a:r>
                        <a:rPr lang="de-DE" sz="1600" kern="1200" dirty="0">
                          <a:effectLst/>
                          <a:latin typeface="Arial"/>
                          <a:ea typeface="+mn-ea"/>
                          <a:cs typeface="Arial"/>
                        </a:rPr>
                        <a:t>3</a:t>
                      </a:r>
                      <a:endParaRPr lang="de-DE" sz="1600" dirty="0">
                        <a:effectLst/>
                        <a:latin typeface="Arial"/>
                        <a:ea typeface="Times New Roman"/>
                        <a:cs typeface="Arial"/>
                      </a:endParaRPr>
                    </a:p>
                  </a:txBody>
                  <a:tcPr marL="68580" marR="68580" marT="0" marB="0">
                    <a:solidFill>
                      <a:srgbClr val="CCE9F2"/>
                    </a:solidFill>
                  </a:tcPr>
                </a:tc>
                <a:tc>
                  <a:txBody>
                    <a:bodyPr/>
                    <a:lstStyle/>
                    <a:p>
                      <a:pPr>
                        <a:spcAft>
                          <a:spcPts val="0"/>
                        </a:spcAft>
                      </a:pPr>
                      <a:r>
                        <a:rPr lang="de-DE" sz="1600" dirty="0">
                          <a:latin typeface="Arial"/>
                          <a:ea typeface="Arial Unicode MS"/>
                          <a:cs typeface="Arial"/>
                        </a:rPr>
                        <a:t>14.05.2025</a:t>
                      </a:r>
                      <a:endParaRPr lang="de-DE" sz="1600" dirty="0">
                        <a:latin typeface="Arial"/>
                        <a:ea typeface="Cambria"/>
                        <a:cs typeface="Arial"/>
                      </a:endParaRPr>
                    </a:p>
                  </a:txBody>
                  <a:tcPr marL="68580" marR="68580" marT="10160" marB="0">
                    <a:solidFill>
                      <a:srgbClr val="CCE9F2"/>
                    </a:solidFill>
                  </a:tcPr>
                </a:tc>
                <a:tc>
                  <a:txBody>
                    <a:bodyPr/>
                    <a:lstStyle/>
                    <a:p>
                      <a:pPr>
                        <a:spcBef>
                          <a:spcPts val="10"/>
                        </a:spcBef>
                        <a:spcAft>
                          <a:spcPts val="10"/>
                        </a:spcAft>
                      </a:pPr>
                      <a:r>
                        <a:rPr lang="de-DE" sz="1600" b="1" dirty="0">
                          <a:latin typeface="Arial" panose="020B0604020202020204" pitchFamily="34" charset="0"/>
                          <a:ea typeface="Cambria"/>
                          <a:cs typeface="Arial" panose="020B0604020202020204" pitchFamily="34" charset="0"/>
                        </a:rPr>
                        <a:t>Zeichnen</a:t>
                      </a:r>
                    </a:p>
                  </a:txBody>
                  <a:tcPr marL="68580" marR="68580" marT="10160" marB="0">
                    <a:solidFill>
                      <a:srgbClr val="CCE9F2"/>
                    </a:solidFill>
                  </a:tcPr>
                </a:tc>
                <a:tc>
                  <a:txBody>
                    <a:bodyPr/>
                    <a:lstStyle/>
                    <a:p>
                      <a:pPr marL="72000" marR="0" lvl="0" indent="0" algn="l" defTabSz="914400" rtl="0" eaLnBrk="1" fontAlgn="auto" latinLnBrk="0" hangingPunct="1">
                        <a:lnSpc>
                          <a:spcPct val="100000"/>
                        </a:lnSpc>
                        <a:spcBef>
                          <a:spcPts val="0"/>
                        </a:spcBef>
                        <a:spcAft>
                          <a:spcPts val="0"/>
                        </a:spcAft>
                        <a:buClrTx/>
                        <a:buSzTx/>
                        <a:buFontTx/>
                        <a:buNone/>
                        <a:tabLst/>
                        <a:defRPr/>
                      </a:pPr>
                      <a:endParaRPr lang="de-DE" sz="1600" dirty="0">
                        <a:solidFill>
                          <a:srgbClr val="FF0000"/>
                        </a:solidFill>
                        <a:latin typeface="Arial" panose="020B0604020202020204" pitchFamily="34" charset="0"/>
                        <a:cs typeface="Arial" panose="020B0604020202020204" pitchFamily="34" charset="0"/>
                      </a:endParaRPr>
                    </a:p>
                  </a:txBody>
                  <a:tcPr marL="0" marR="0" marT="0" marB="0">
                    <a:solidFill>
                      <a:srgbClr val="CCE9F2"/>
                    </a:solidFill>
                  </a:tcPr>
                </a:tc>
                <a:extLst>
                  <a:ext uri="{0D108BD9-81ED-4DB2-BD59-A6C34878D82A}">
                    <a16:rowId xmlns:a16="http://schemas.microsoft.com/office/drawing/2014/main" val="10003"/>
                  </a:ext>
                </a:extLst>
              </a:tr>
              <a:tr h="634941">
                <a:tc>
                  <a:txBody>
                    <a:bodyPr/>
                    <a:lstStyle/>
                    <a:p>
                      <a:pPr>
                        <a:spcAft>
                          <a:spcPts val="0"/>
                        </a:spcAft>
                      </a:pPr>
                      <a:r>
                        <a:rPr lang="de-DE" sz="1600" kern="1200" dirty="0">
                          <a:effectLst/>
                          <a:latin typeface="Arial"/>
                          <a:ea typeface="+mn-ea"/>
                          <a:cs typeface="Arial"/>
                        </a:rPr>
                        <a:t>4</a:t>
                      </a:r>
                      <a:endParaRPr lang="de-DE" sz="1600" dirty="0">
                        <a:effectLst/>
                        <a:latin typeface="Arial"/>
                        <a:ea typeface="Times New Roman"/>
                        <a:cs typeface="Arial"/>
                      </a:endParaRPr>
                    </a:p>
                  </a:txBody>
                  <a:tcPr marL="68580" marR="68580" marT="0" marB="0">
                    <a:solidFill>
                      <a:srgbClr val="CCE9F2"/>
                    </a:solidFill>
                  </a:tcPr>
                </a:tc>
                <a:tc>
                  <a:txBody>
                    <a:bodyPr/>
                    <a:lstStyle/>
                    <a:p>
                      <a:pPr>
                        <a:spcAft>
                          <a:spcPts val="0"/>
                        </a:spcAft>
                      </a:pPr>
                      <a:r>
                        <a:rPr lang="de-DE" sz="1600" dirty="0">
                          <a:latin typeface="Arial"/>
                          <a:ea typeface="Arial Unicode MS"/>
                          <a:cs typeface="Arial"/>
                        </a:rPr>
                        <a:t>11.06.2025</a:t>
                      </a:r>
                      <a:endParaRPr lang="de-DE" sz="1600" dirty="0">
                        <a:latin typeface="Arial"/>
                        <a:ea typeface="Cambria"/>
                        <a:cs typeface="Arial"/>
                      </a:endParaRPr>
                    </a:p>
                  </a:txBody>
                  <a:tcPr marL="68580" marR="68580" marT="10160" marB="0">
                    <a:solidFill>
                      <a:srgbClr val="CCE9F2"/>
                    </a:solidFill>
                  </a:tcPr>
                </a:tc>
                <a:tc>
                  <a:txBody>
                    <a:bodyPr/>
                    <a:lstStyle/>
                    <a:p>
                      <a:pPr>
                        <a:spcBef>
                          <a:spcPts val="10"/>
                        </a:spcBef>
                        <a:spcAft>
                          <a:spcPts val="10"/>
                        </a:spcAft>
                      </a:pPr>
                      <a:r>
                        <a:rPr lang="de-DE" sz="1600" b="1">
                          <a:latin typeface="Arial" panose="020B0604020202020204" pitchFamily="34" charset="0"/>
                          <a:ea typeface="Cambria"/>
                          <a:cs typeface="Arial" panose="020B0604020202020204" pitchFamily="34" charset="0"/>
                        </a:rPr>
                        <a:t>Jugendzeichnung / Jugendkultur</a:t>
                      </a:r>
                    </a:p>
                  </a:txBody>
                  <a:tcPr marL="68580" marR="68580" marT="10160" marB="0">
                    <a:solidFill>
                      <a:srgbClr val="CCE9F2"/>
                    </a:solidFill>
                  </a:tcPr>
                </a:tc>
                <a:tc>
                  <a:txBody>
                    <a:bodyPr/>
                    <a:lstStyle/>
                    <a:p>
                      <a:pPr marL="72000"/>
                      <a:endParaRPr lang="de-DE" sz="1600" dirty="0">
                        <a:solidFill>
                          <a:srgbClr val="FF0000"/>
                        </a:solidFill>
                        <a:effectLst/>
                        <a:latin typeface="Arial" panose="020B0604020202020204" pitchFamily="34" charset="0"/>
                        <a:ea typeface="Cambria" panose="02040503050406030204" pitchFamily="18" charset="0"/>
                        <a:cs typeface="Arial" panose="020B0604020202020204" pitchFamily="34" charset="0"/>
                      </a:endParaRPr>
                    </a:p>
                  </a:txBody>
                  <a:tcPr marL="0" marR="0" marT="0" marB="0">
                    <a:solidFill>
                      <a:srgbClr val="CCE9F2"/>
                    </a:solidFill>
                  </a:tcPr>
                </a:tc>
                <a:extLst>
                  <a:ext uri="{0D108BD9-81ED-4DB2-BD59-A6C34878D82A}">
                    <a16:rowId xmlns:a16="http://schemas.microsoft.com/office/drawing/2014/main" val="10004"/>
                  </a:ext>
                </a:extLst>
              </a:tr>
              <a:tr h="446870">
                <a:tc>
                  <a:txBody>
                    <a:bodyPr/>
                    <a:lstStyle/>
                    <a:p>
                      <a:pPr>
                        <a:spcAft>
                          <a:spcPts val="0"/>
                        </a:spcAft>
                      </a:pPr>
                      <a:r>
                        <a:rPr lang="de-DE" sz="1600" dirty="0">
                          <a:effectLst/>
                          <a:latin typeface="Arial"/>
                          <a:ea typeface="Times New Roman"/>
                          <a:cs typeface="Arial"/>
                        </a:rPr>
                        <a:t>5</a:t>
                      </a:r>
                    </a:p>
                  </a:txBody>
                  <a:tcPr marL="68580" marR="68580" marT="0" marB="0">
                    <a:solidFill>
                      <a:srgbClr val="CCE9F2"/>
                    </a:solidFill>
                  </a:tcPr>
                </a:tc>
                <a:tc>
                  <a:txBody>
                    <a:bodyPr/>
                    <a:lstStyle/>
                    <a:p>
                      <a:pPr>
                        <a:spcAft>
                          <a:spcPts val="0"/>
                        </a:spcAft>
                      </a:pPr>
                      <a:r>
                        <a:rPr lang="de-DE" sz="1600" dirty="0">
                          <a:effectLst/>
                          <a:latin typeface="Arial"/>
                          <a:ea typeface="Times New Roman"/>
                          <a:cs typeface="Arial"/>
                        </a:rPr>
                        <a:t>09.07.2025</a:t>
                      </a:r>
                    </a:p>
                  </a:txBody>
                  <a:tcPr marL="68580" marR="68580" marT="0" marB="0">
                    <a:solidFill>
                      <a:srgbClr val="CCE9F2"/>
                    </a:solidFill>
                  </a:tcPr>
                </a:tc>
                <a:tc>
                  <a:txBody>
                    <a:bodyPr/>
                    <a:lstStyle/>
                    <a:p>
                      <a:pPr>
                        <a:spcBef>
                          <a:spcPts val="10"/>
                        </a:spcBef>
                        <a:spcAft>
                          <a:spcPts val="10"/>
                        </a:spcAft>
                      </a:pPr>
                      <a:r>
                        <a:rPr lang="de-DE" sz="1600" b="1" dirty="0">
                          <a:latin typeface="Arial" panose="020B0604020202020204" pitchFamily="34" charset="0"/>
                          <a:ea typeface="Cambria"/>
                          <a:cs typeface="Arial" panose="020B0604020202020204" pitchFamily="34" charset="0"/>
                        </a:rPr>
                        <a:t>Bildkompetenz / Visual </a:t>
                      </a:r>
                      <a:r>
                        <a:rPr lang="de-DE" sz="1600" b="1" dirty="0" err="1">
                          <a:latin typeface="Arial" panose="020B0604020202020204" pitchFamily="34" charset="0"/>
                          <a:ea typeface="Cambria"/>
                          <a:cs typeface="Arial" panose="020B0604020202020204" pitchFamily="34" charset="0"/>
                        </a:rPr>
                        <a:t>literacy</a:t>
                      </a:r>
                      <a:endParaRPr lang="de-DE" sz="1600" b="1" dirty="0">
                        <a:latin typeface="Arial" panose="020B0604020202020204" pitchFamily="34" charset="0"/>
                        <a:ea typeface="Cambria"/>
                        <a:cs typeface="Arial" panose="020B0604020202020204" pitchFamily="34" charset="0"/>
                      </a:endParaRPr>
                    </a:p>
                  </a:txBody>
                  <a:tcPr marL="68580" marR="68580" marT="10160" marB="0">
                    <a:solidFill>
                      <a:srgbClr val="CCE9F2"/>
                    </a:solidFill>
                  </a:tcPr>
                </a:tc>
                <a:tc>
                  <a:txBody>
                    <a:bodyPr/>
                    <a:lstStyle/>
                    <a:p>
                      <a:pPr marL="72000"/>
                      <a:r>
                        <a:rPr lang="de-DE" sz="1600" dirty="0">
                          <a:solidFill>
                            <a:srgbClr val="FF0000"/>
                          </a:solidFill>
                          <a:effectLst/>
                          <a:latin typeface="Arial" panose="020B0604020202020204" pitchFamily="34" charset="0"/>
                          <a:ea typeface="Cambria" panose="02040503050406030204" pitchFamily="18" charset="0"/>
                          <a:cs typeface="Arial" panose="020B0604020202020204" pitchFamily="34" charset="0"/>
                        </a:rPr>
                        <a:t>online</a:t>
                      </a:r>
                    </a:p>
                  </a:txBody>
                  <a:tcPr marL="0" marR="0" marT="0" marB="0">
                    <a:solidFill>
                      <a:srgbClr val="CCE9F2"/>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11302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2E604-00EB-4CFA-FE04-98F47A7B71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6E7104-4836-9AD6-424A-5DB635AC01B0}"/>
              </a:ext>
            </a:extLst>
          </p:cNvPr>
          <p:cNvSpPr>
            <a:spLocks noGrp="1"/>
          </p:cNvSpPr>
          <p:nvPr>
            <p:ph type="title"/>
          </p:nvPr>
        </p:nvSpPr>
        <p:spPr/>
        <p:txBody>
          <a:bodyPr>
            <a:normAutofit/>
          </a:bodyPr>
          <a:lstStyle/>
          <a:p>
            <a:r>
              <a:rPr lang="de-DE" sz="2000" b="1" dirty="0"/>
              <a:t>1. Vorübung / Diagnostik</a:t>
            </a:r>
            <a:br>
              <a:rPr lang="de-DE" sz="2000" dirty="0"/>
            </a:br>
            <a:endParaRPr lang="de-DE" sz="2000" b="1" dirty="0"/>
          </a:p>
        </p:txBody>
      </p:sp>
      <p:sp>
        <p:nvSpPr>
          <p:cNvPr id="3" name="Inhaltsplatzhalter 2">
            <a:extLst>
              <a:ext uri="{FF2B5EF4-FFF2-40B4-BE49-F238E27FC236}">
                <a16:creationId xmlns:a16="http://schemas.microsoft.com/office/drawing/2014/main" id="{C5B77F64-BDB1-6BF8-38AA-66FB0BB984F0}"/>
              </a:ext>
            </a:extLst>
          </p:cNvPr>
          <p:cNvSpPr>
            <a:spLocks noGrp="1"/>
          </p:cNvSpPr>
          <p:nvPr>
            <p:ph idx="1"/>
          </p:nvPr>
        </p:nvSpPr>
        <p:spPr>
          <a:xfrm>
            <a:off x="611188" y="1308100"/>
            <a:ext cx="7920000" cy="4549297"/>
          </a:xfrm>
        </p:spPr>
        <p:txBody>
          <a:bodyPr>
            <a:noAutofit/>
          </a:bodyPr>
          <a:lstStyle/>
          <a:p>
            <a:pPr>
              <a:lnSpc>
                <a:spcPct val="100000"/>
              </a:lnSpc>
              <a:buNone/>
            </a:pPr>
            <a:endParaRPr lang="de-DE" sz="1200" b="1" dirty="0"/>
          </a:p>
          <a:p>
            <a:pPr>
              <a:lnSpc>
                <a:spcPct val="100000"/>
              </a:lnSpc>
              <a:buNone/>
            </a:pPr>
            <a:endParaRPr lang="de-DE" sz="1200" b="1" dirty="0"/>
          </a:p>
          <a:p>
            <a:pPr>
              <a:lnSpc>
                <a:spcPct val="100000"/>
              </a:lnSpc>
              <a:buNone/>
            </a:pPr>
            <a:r>
              <a:rPr lang="de-DE" sz="1800" dirty="0"/>
              <a:t>Zeichnen Sie den Stuhl.</a:t>
            </a:r>
          </a:p>
          <a:p>
            <a:pPr>
              <a:lnSpc>
                <a:spcPct val="100000"/>
              </a:lnSpc>
              <a:buNone/>
            </a:pPr>
            <a:endParaRPr lang="de-DE" sz="1800" dirty="0"/>
          </a:p>
          <a:p>
            <a:pPr>
              <a:lnSpc>
                <a:spcPct val="100000"/>
              </a:lnSpc>
              <a:buNone/>
            </a:pPr>
            <a:r>
              <a:rPr lang="de-DE" sz="1800" dirty="0"/>
              <a:t>5 min. Zeit</a:t>
            </a:r>
          </a:p>
          <a:p>
            <a:pPr>
              <a:lnSpc>
                <a:spcPct val="100000"/>
              </a:lnSpc>
              <a:buNone/>
            </a:pPr>
            <a:endParaRPr lang="de-DE" sz="1800" dirty="0"/>
          </a:p>
          <a:p>
            <a:pPr>
              <a:lnSpc>
                <a:spcPct val="100000"/>
              </a:lnSpc>
              <a:buNone/>
            </a:pPr>
            <a:endParaRPr lang="de-DE" sz="1800" dirty="0">
              <a:sym typeface="Symbol"/>
            </a:endParaRPr>
          </a:p>
        </p:txBody>
      </p:sp>
    </p:spTree>
    <p:extLst>
      <p:ext uri="{BB962C8B-B14F-4D97-AF65-F5344CB8AC3E}">
        <p14:creationId xmlns:p14="http://schemas.microsoft.com/office/powerpoint/2010/main" val="3720385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2. Negativformen </a:t>
            </a:r>
            <a:r>
              <a:rPr lang="de-DE" sz="2000" b="1" dirty="0">
                <a:solidFill>
                  <a:srgbClr val="FF0000"/>
                </a:solidFill>
              </a:rPr>
              <a:t>– Hinweise</a:t>
            </a:r>
          </a:p>
        </p:txBody>
      </p:sp>
      <p:sp>
        <p:nvSpPr>
          <p:cNvPr id="3" name="Inhaltsplatzhalter 2"/>
          <p:cNvSpPr>
            <a:spLocks noGrp="1"/>
          </p:cNvSpPr>
          <p:nvPr>
            <p:ph idx="1"/>
          </p:nvPr>
        </p:nvSpPr>
        <p:spPr/>
        <p:txBody>
          <a:bodyPr>
            <a:normAutofit/>
          </a:bodyPr>
          <a:lstStyle/>
          <a:p>
            <a:r>
              <a:rPr lang="de-DE" sz="1800" dirty="0"/>
              <a:t>Weicher Bleistift, nicht zu fest aufdrücken.</a:t>
            </a:r>
          </a:p>
          <a:p>
            <a:r>
              <a:rPr lang="de-DE" sz="1800" dirty="0"/>
              <a:t>Nur die Formen (= Negativformen) um den Gegenstand (= Positivform) herum zeichnen! Nicht den Gegenstand selbst.</a:t>
            </a:r>
          </a:p>
          <a:p>
            <a:r>
              <a:rPr lang="de-DE" sz="1800" dirty="0"/>
              <a:t>Vorerst nur lineare Darstellung (Konturlinien) -&gt; Fokussierung auf Negativformen.</a:t>
            </a:r>
          </a:p>
          <a:p>
            <a:r>
              <a:rPr lang="de-DE" sz="1800" dirty="0"/>
              <a:t>Objekt lebensgroß oder größer darstellen.</a:t>
            </a:r>
          </a:p>
          <a:p>
            <a:r>
              <a:rPr lang="de-DE" sz="1800" dirty="0"/>
              <a:t>Ca.  … min Zeit.</a:t>
            </a:r>
          </a:p>
          <a:p>
            <a:pPr>
              <a:buNone/>
            </a:pPr>
            <a:endParaRPr lang="de-DE"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Tipp: Filme zur eigenständigen Erarbeitung von 2. und 3a.</a:t>
            </a:r>
            <a:endParaRPr lang="de-DE" sz="2000" dirty="0"/>
          </a:p>
        </p:txBody>
      </p:sp>
      <p:sp>
        <p:nvSpPr>
          <p:cNvPr id="3" name="Inhaltsplatzhalter 2"/>
          <p:cNvSpPr>
            <a:spLocks noGrp="1"/>
          </p:cNvSpPr>
          <p:nvPr>
            <p:ph idx="1"/>
          </p:nvPr>
        </p:nvSpPr>
        <p:spPr/>
        <p:txBody>
          <a:bodyPr>
            <a:normAutofit/>
          </a:bodyPr>
          <a:lstStyle/>
          <a:p>
            <a:pPr marL="0" indent="0">
              <a:buNone/>
            </a:pPr>
            <a:r>
              <a:rPr lang="de-DE" sz="1050" dirty="0"/>
              <a:t> </a:t>
            </a:r>
          </a:p>
          <a:p>
            <a:r>
              <a:rPr lang="de-DE" sz="1800" b="1" dirty="0"/>
              <a:t>Negativformen  / Restflächen (Synonyme) </a:t>
            </a:r>
            <a:r>
              <a:rPr lang="de-DE" sz="1800" dirty="0"/>
              <a:t>„Zeichnen lernen mit Sehhilfen - Restflächen | Sehen &amp; Gestalten #23 mit </a:t>
            </a:r>
            <a:r>
              <a:rPr lang="de-DE" sz="1800" dirty="0" err="1"/>
              <a:t>Yadegar</a:t>
            </a:r>
            <a:r>
              <a:rPr lang="de-DE" sz="1800" dirty="0"/>
              <a:t> </a:t>
            </a:r>
            <a:r>
              <a:rPr lang="de-DE" sz="1800" dirty="0" err="1"/>
              <a:t>Asisi</a:t>
            </a:r>
            <a:r>
              <a:rPr lang="de-DE" sz="1800" dirty="0"/>
              <a:t>“ </a:t>
            </a:r>
            <a:r>
              <a:rPr lang="de-DE" sz="1800" dirty="0">
                <a:hlinkClick r:id="rId2"/>
              </a:rPr>
              <a:t>https://www.youtube.com/watch?v=w0EwRrLWigE</a:t>
            </a:r>
            <a:endParaRPr lang="de-DE" sz="1800" dirty="0"/>
          </a:p>
          <a:p>
            <a:r>
              <a:rPr lang="de-DE" sz="1800" b="1" dirty="0"/>
              <a:t>Peilen / Visieren / Messen (Synonyme): </a:t>
            </a:r>
            <a:r>
              <a:rPr lang="de-DE" sz="1800" dirty="0"/>
              <a:t>„Zeichnen lernen mit Sehhilfen - Restflächen | Sehen &amp; Gestalten #22 mit </a:t>
            </a:r>
            <a:r>
              <a:rPr lang="de-DE" sz="1800" dirty="0" err="1"/>
              <a:t>Yadegar</a:t>
            </a:r>
            <a:r>
              <a:rPr lang="de-DE" sz="1800" dirty="0"/>
              <a:t> </a:t>
            </a:r>
            <a:r>
              <a:rPr lang="de-DE" sz="1800" dirty="0" err="1"/>
              <a:t>Asisi</a:t>
            </a:r>
            <a:r>
              <a:rPr lang="de-DE" sz="1800" dirty="0"/>
              <a:t>“ </a:t>
            </a:r>
            <a:r>
              <a:rPr lang="de-DE" sz="1800" dirty="0">
                <a:hlinkClick r:id="rId3"/>
              </a:rPr>
              <a:t>https://www.youtube.com/watch?v=MXa8r0By6hc</a:t>
            </a:r>
            <a:endParaRPr lang="de-DE" sz="1800" dirty="0"/>
          </a:p>
          <a:p>
            <a:pPr marL="0" indent="0">
              <a:buNone/>
            </a:pPr>
            <a:endParaRPr lang="de-DE" sz="1050" dirty="0"/>
          </a:p>
          <a:p>
            <a:pPr marL="0" indent="0">
              <a:buNone/>
            </a:pPr>
            <a:endParaRPr lang="de-DE" sz="1050" dirty="0"/>
          </a:p>
          <a:p>
            <a:endParaRPr lang="de-DE" sz="1050" b="1" dirty="0"/>
          </a:p>
          <a:p>
            <a:endParaRPr lang="de-DE" sz="1050" b="1" dirty="0"/>
          </a:p>
          <a:p>
            <a:pPr marL="0" indent="0">
              <a:buNone/>
            </a:pPr>
            <a:endParaRPr lang="de-DE" sz="1050" b="1" dirty="0"/>
          </a:p>
        </p:txBody>
      </p:sp>
      <mc:AlternateContent xmlns:mc="http://schemas.openxmlformats.org/markup-compatibility/2006" xmlns:p14="http://schemas.microsoft.com/office/powerpoint/2010/main">
        <mc:Choice Requires="p14">
          <p:contentPart p14:bwMode="auto" r:id="rId4">
            <p14:nvContentPartPr>
              <p14:cNvPr id="4" name="Freihand 3">
                <a:extLst>
                  <a:ext uri="{FF2B5EF4-FFF2-40B4-BE49-F238E27FC236}">
                    <a16:creationId xmlns:a16="http://schemas.microsoft.com/office/drawing/2014/main" id="{9104A8EC-22AE-474F-82E6-BA42BA8912F4}"/>
                  </a:ext>
                </a:extLst>
              </p14:cNvPr>
              <p14:cNvContentPartPr/>
              <p14:nvPr/>
            </p14:nvContentPartPr>
            <p14:xfrm>
              <a:off x="2222657" y="2853428"/>
              <a:ext cx="270" cy="270"/>
            </p14:xfrm>
          </p:contentPart>
        </mc:Choice>
        <mc:Fallback xmlns="">
          <p:pic>
            <p:nvPicPr>
              <p:cNvPr id="4" name="Freihand 3">
                <a:extLst>
                  <a:ext uri="{FF2B5EF4-FFF2-40B4-BE49-F238E27FC236}">
                    <a16:creationId xmlns:a16="http://schemas.microsoft.com/office/drawing/2014/main" id="{9104A8EC-22AE-474F-82E6-BA42BA8912F4}"/>
                  </a:ext>
                </a:extLst>
              </p:cNvPr>
              <p:cNvPicPr/>
              <p:nvPr/>
            </p:nvPicPr>
            <p:blipFill>
              <a:blip r:embed="rId6"/>
              <a:stretch>
                <a:fillRect/>
              </a:stretch>
            </p:blipFill>
            <p:spPr>
              <a:xfrm>
                <a:off x="2215907" y="2846678"/>
                <a:ext cx="13500" cy="13500"/>
              </a:xfrm>
              <a:prstGeom prst="rect">
                <a:avLst/>
              </a:prstGeom>
            </p:spPr>
          </p:pic>
        </mc:Fallback>
      </mc:AlternateContent>
    </p:spTree>
    <p:extLst>
      <p:ext uri="{BB962C8B-B14F-4D97-AF65-F5344CB8AC3E}">
        <p14:creationId xmlns:p14="http://schemas.microsoft.com/office/powerpoint/2010/main" val="32167397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3a. Peilen / Visieren </a:t>
            </a:r>
            <a:r>
              <a:rPr lang="de-DE" sz="2000" b="1" dirty="0">
                <a:solidFill>
                  <a:srgbClr val="FF0000"/>
                </a:solidFill>
              </a:rPr>
              <a:t>– Hinweise</a:t>
            </a:r>
          </a:p>
        </p:txBody>
      </p:sp>
      <p:sp>
        <p:nvSpPr>
          <p:cNvPr id="3" name="Inhaltsplatzhalter 2"/>
          <p:cNvSpPr>
            <a:spLocks noGrp="1"/>
          </p:cNvSpPr>
          <p:nvPr>
            <p:ph idx="1"/>
          </p:nvPr>
        </p:nvSpPr>
        <p:spPr>
          <a:xfrm>
            <a:off x="611188" y="1734671"/>
            <a:ext cx="7920000" cy="4897904"/>
          </a:xfrm>
        </p:spPr>
        <p:txBody>
          <a:bodyPr>
            <a:noAutofit/>
          </a:bodyPr>
          <a:lstStyle/>
          <a:p>
            <a:pPr marL="0" indent="0">
              <a:spcBef>
                <a:spcPts val="0"/>
              </a:spcBef>
              <a:buNone/>
            </a:pPr>
            <a:r>
              <a:rPr lang="de-DE" sz="1400" b="1" dirty="0"/>
              <a:t>Aufbau / Raumregie: </a:t>
            </a:r>
            <a:r>
              <a:rPr lang="de-DE" sz="1400" dirty="0"/>
              <a:t>Wo befindet sich das Objekt und in welcher Lage? Wie ist der Abstand zwischen Zeichnenden und Objekt? Wie stehen oder sitzen die Zeichnenden?</a:t>
            </a:r>
          </a:p>
          <a:p>
            <a:pPr>
              <a:spcBef>
                <a:spcPts val="0"/>
              </a:spcBef>
            </a:pPr>
            <a:r>
              <a:rPr lang="de-DE" sz="1400" dirty="0"/>
              <a:t>Position des Objektes z.B. in der Mitte eines Halbkreises / Kreises. Lage des Objektes prüfen (einfache? / schwere Ansichten?)</a:t>
            </a:r>
          </a:p>
          <a:p>
            <a:pPr>
              <a:spcBef>
                <a:spcPts val="0"/>
              </a:spcBef>
            </a:pPr>
            <a:r>
              <a:rPr lang="de-DE" sz="1400" dirty="0"/>
              <a:t>gerade Ausrichtung zum Objekt</a:t>
            </a:r>
          </a:p>
          <a:p>
            <a:pPr>
              <a:spcBef>
                <a:spcPts val="0"/>
              </a:spcBef>
            </a:pPr>
            <a:r>
              <a:rPr lang="de-DE" sz="1400" dirty="0"/>
              <a:t>möglichst schräge / senkrechte Ausrichtung der Zeichenebene (Zeichenbrett oder Staffelei)</a:t>
            </a:r>
          </a:p>
          <a:p>
            <a:pPr>
              <a:spcBef>
                <a:spcPts val="0"/>
              </a:spcBef>
            </a:pPr>
            <a:r>
              <a:rPr lang="de-DE" sz="1400" dirty="0"/>
              <a:t>Abstand zum Motiv darf nicht zu gering sein, </a:t>
            </a:r>
            <a:r>
              <a:rPr lang="de-DE" sz="1400" dirty="0">
                <a:sym typeface="Symbol"/>
              </a:rPr>
              <a:t>alle </a:t>
            </a:r>
            <a:r>
              <a:rPr lang="de-DE" sz="1400" dirty="0" err="1">
                <a:sym typeface="Symbol"/>
              </a:rPr>
              <a:t>SuS</a:t>
            </a:r>
            <a:r>
              <a:rPr lang="de-DE" sz="1400" dirty="0">
                <a:sym typeface="Symbol"/>
              </a:rPr>
              <a:t> müssen das Objekt gut und vollständig sehen können</a:t>
            </a:r>
          </a:p>
          <a:p>
            <a:pPr marL="0" indent="0">
              <a:spcBef>
                <a:spcPts val="0"/>
              </a:spcBef>
              <a:buNone/>
            </a:pPr>
            <a:endParaRPr lang="de-DE" sz="1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3a. Peilen / Visieren </a:t>
            </a:r>
            <a:r>
              <a:rPr lang="de-DE" sz="2000" b="1" dirty="0">
                <a:solidFill>
                  <a:srgbClr val="FF0000"/>
                </a:solidFill>
              </a:rPr>
              <a:t>– Hinweise</a:t>
            </a:r>
          </a:p>
        </p:txBody>
      </p:sp>
      <p:sp>
        <p:nvSpPr>
          <p:cNvPr id="3" name="Inhaltsplatzhalter 2"/>
          <p:cNvSpPr>
            <a:spLocks noGrp="1"/>
          </p:cNvSpPr>
          <p:nvPr>
            <p:ph idx="1"/>
          </p:nvPr>
        </p:nvSpPr>
        <p:spPr>
          <a:xfrm>
            <a:off x="611188" y="1734671"/>
            <a:ext cx="7920000" cy="4897904"/>
          </a:xfrm>
        </p:spPr>
        <p:txBody>
          <a:bodyPr>
            <a:noAutofit/>
          </a:bodyPr>
          <a:lstStyle/>
          <a:p>
            <a:pPr marL="0" indent="0">
              <a:spcBef>
                <a:spcPts val="0"/>
              </a:spcBef>
              <a:buNone/>
            </a:pPr>
            <a:r>
              <a:rPr lang="de-DE" sz="1400" b="1" dirty="0"/>
              <a:t>Aufbau / Raumregie: </a:t>
            </a:r>
            <a:r>
              <a:rPr lang="de-DE" sz="1400" dirty="0"/>
              <a:t>Wo befindet sich das Objekt und in welcher Lage? Wie ist der Abstand zwischen Zeichnenden und Objekt? Wie stehen oder sitzen die Zeichnenden?</a:t>
            </a:r>
          </a:p>
          <a:p>
            <a:pPr>
              <a:spcBef>
                <a:spcPts val="0"/>
              </a:spcBef>
            </a:pPr>
            <a:r>
              <a:rPr lang="de-DE" sz="1400" dirty="0"/>
              <a:t>Position des Objektes z.B. in der Mitte eines Halbkreises / Kreises. Lage des Objektes prüfen (einfache? / schwere Ansichten?)</a:t>
            </a:r>
          </a:p>
          <a:p>
            <a:pPr>
              <a:spcBef>
                <a:spcPts val="0"/>
              </a:spcBef>
            </a:pPr>
            <a:r>
              <a:rPr lang="de-DE" sz="1400" dirty="0"/>
              <a:t>gerade Ausrichtung zum Objekt</a:t>
            </a:r>
          </a:p>
          <a:p>
            <a:pPr>
              <a:spcBef>
                <a:spcPts val="0"/>
              </a:spcBef>
            </a:pPr>
            <a:r>
              <a:rPr lang="de-DE" sz="1400" dirty="0"/>
              <a:t>möglichst schräge / senkrechte Ausrichtung der Zeichenebene (Zeichenbrett oder Staffelei)</a:t>
            </a:r>
          </a:p>
          <a:p>
            <a:pPr>
              <a:spcBef>
                <a:spcPts val="0"/>
              </a:spcBef>
            </a:pPr>
            <a:r>
              <a:rPr lang="de-DE" sz="1400" dirty="0"/>
              <a:t>Abstand zum Motiv darf nicht zu gering sein, </a:t>
            </a:r>
            <a:r>
              <a:rPr lang="de-DE" sz="1400" dirty="0">
                <a:sym typeface="Symbol"/>
              </a:rPr>
              <a:t>alle </a:t>
            </a:r>
            <a:r>
              <a:rPr lang="de-DE" sz="1400" dirty="0" err="1">
                <a:sym typeface="Symbol"/>
              </a:rPr>
              <a:t>SuS</a:t>
            </a:r>
            <a:r>
              <a:rPr lang="de-DE" sz="1400" dirty="0">
                <a:sym typeface="Symbol"/>
              </a:rPr>
              <a:t> müssen das Objekt gut und vollständig sehen können</a:t>
            </a:r>
          </a:p>
          <a:p>
            <a:pPr marL="0" indent="0">
              <a:spcBef>
                <a:spcPts val="0"/>
              </a:spcBef>
              <a:buNone/>
            </a:pPr>
            <a:endParaRPr lang="de-DE" sz="1400" dirty="0"/>
          </a:p>
          <a:p>
            <a:pPr marL="0" indent="0">
              <a:spcBef>
                <a:spcPts val="0"/>
              </a:spcBef>
              <a:buNone/>
            </a:pPr>
            <a:r>
              <a:rPr lang="de-DE" sz="1400" b="1" dirty="0"/>
              <a:t>Hinweise zum Material</a:t>
            </a:r>
          </a:p>
          <a:p>
            <a:pPr>
              <a:spcBef>
                <a:spcPts val="0"/>
              </a:spcBef>
            </a:pPr>
            <a:r>
              <a:rPr lang="de-DE" sz="1400" dirty="0"/>
              <a:t>weicher, langer Bleistift</a:t>
            </a:r>
          </a:p>
          <a:p>
            <a:pPr>
              <a:spcBef>
                <a:spcPts val="0"/>
              </a:spcBef>
            </a:pPr>
            <a:r>
              <a:rPr lang="de-DE" sz="1400" dirty="0"/>
              <a:t>große Formate bevorzugen!</a:t>
            </a:r>
          </a:p>
        </p:txBody>
      </p:sp>
    </p:spTree>
    <p:extLst>
      <p:ext uri="{BB962C8B-B14F-4D97-AF65-F5344CB8AC3E}">
        <p14:creationId xmlns:p14="http://schemas.microsoft.com/office/powerpoint/2010/main" val="585615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3a. Peilen / Visieren </a:t>
            </a:r>
            <a:r>
              <a:rPr lang="de-DE" sz="2000" b="1" dirty="0">
                <a:solidFill>
                  <a:srgbClr val="FF0000"/>
                </a:solidFill>
              </a:rPr>
              <a:t>– Hinweise</a:t>
            </a:r>
          </a:p>
        </p:txBody>
      </p:sp>
      <p:sp>
        <p:nvSpPr>
          <p:cNvPr id="3" name="Inhaltsplatzhalter 2"/>
          <p:cNvSpPr>
            <a:spLocks noGrp="1"/>
          </p:cNvSpPr>
          <p:nvPr>
            <p:ph idx="1"/>
          </p:nvPr>
        </p:nvSpPr>
        <p:spPr>
          <a:xfrm>
            <a:off x="611188" y="1734671"/>
            <a:ext cx="7920000" cy="4897904"/>
          </a:xfrm>
        </p:spPr>
        <p:txBody>
          <a:bodyPr>
            <a:noAutofit/>
          </a:bodyPr>
          <a:lstStyle/>
          <a:p>
            <a:pPr marL="0" indent="0">
              <a:spcBef>
                <a:spcPts val="0"/>
              </a:spcBef>
              <a:buNone/>
            </a:pPr>
            <a:r>
              <a:rPr lang="de-DE" sz="1400" b="1" dirty="0"/>
              <a:t>Aufbau / Raumregie: </a:t>
            </a:r>
            <a:r>
              <a:rPr lang="de-DE" sz="1400" dirty="0"/>
              <a:t>Wo befindet sich das Objekt und in welcher Lage? Wie ist der Abstand zwischen Zeichnenden und Objekt? Wie stehen oder sitzen die Zeichnenden?</a:t>
            </a:r>
          </a:p>
          <a:p>
            <a:pPr>
              <a:spcBef>
                <a:spcPts val="0"/>
              </a:spcBef>
            </a:pPr>
            <a:r>
              <a:rPr lang="de-DE" sz="1400" dirty="0"/>
              <a:t>Position des Objektes z.B. in der Mitte eines Halbkreises / Kreises. Lage des Objektes prüfen (einfache? / schwere Ansichten?)</a:t>
            </a:r>
          </a:p>
          <a:p>
            <a:pPr>
              <a:spcBef>
                <a:spcPts val="0"/>
              </a:spcBef>
            </a:pPr>
            <a:r>
              <a:rPr lang="de-DE" sz="1400" dirty="0"/>
              <a:t>gerade Ausrichtung zum Objekt</a:t>
            </a:r>
          </a:p>
          <a:p>
            <a:pPr>
              <a:spcBef>
                <a:spcPts val="0"/>
              </a:spcBef>
            </a:pPr>
            <a:r>
              <a:rPr lang="de-DE" sz="1400" dirty="0"/>
              <a:t>möglichst schräge / senkrechte Ausrichtung der Zeichenebene (Zeichenbrett oder Staffelei)</a:t>
            </a:r>
          </a:p>
          <a:p>
            <a:pPr>
              <a:spcBef>
                <a:spcPts val="0"/>
              </a:spcBef>
            </a:pPr>
            <a:r>
              <a:rPr lang="de-DE" sz="1400" dirty="0"/>
              <a:t>Abstand zum Motiv darf nicht zu gering sein, </a:t>
            </a:r>
            <a:r>
              <a:rPr lang="de-DE" sz="1400" dirty="0">
                <a:sym typeface="Symbol"/>
              </a:rPr>
              <a:t>alle </a:t>
            </a:r>
            <a:r>
              <a:rPr lang="de-DE" sz="1400" dirty="0" err="1">
                <a:sym typeface="Symbol"/>
              </a:rPr>
              <a:t>SuS</a:t>
            </a:r>
            <a:r>
              <a:rPr lang="de-DE" sz="1400" dirty="0">
                <a:sym typeface="Symbol"/>
              </a:rPr>
              <a:t> müssen das Objekt gut und vollständig sehen können</a:t>
            </a:r>
          </a:p>
          <a:p>
            <a:pPr marL="0" indent="0">
              <a:spcBef>
                <a:spcPts val="0"/>
              </a:spcBef>
              <a:buNone/>
            </a:pPr>
            <a:endParaRPr lang="de-DE" sz="1400" dirty="0"/>
          </a:p>
          <a:p>
            <a:pPr marL="0" indent="0">
              <a:spcBef>
                <a:spcPts val="0"/>
              </a:spcBef>
              <a:buNone/>
            </a:pPr>
            <a:r>
              <a:rPr lang="de-DE" sz="1400" b="1" dirty="0"/>
              <a:t>Hinweise zum Material</a:t>
            </a:r>
          </a:p>
          <a:p>
            <a:pPr>
              <a:spcBef>
                <a:spcPts val="0"/>
              </a:spcBef>
            </a:pPr>
            <a:r>
              <a:rPr lang="de-DE" sz="1400" dirty="0"/>
              <a:t>weicher, langer Bleistift</a:t>
            </a:r>
          </a:p>
          <a:p>
            <a:pPr>
              <a:spcBef>
                <a:spcPts val="0"/>
              </a:spcBef>
            </a:pPr>
            <a:r>
              <a:rPr lang="de-DE" sz="1400" dirty="0"/>
              <a:t>große Formate bevorzugen!</a:t>
            </a:r>
          </a:p>
          <a:p>
            <a:pPr marL="0" indent="0">
              <a:spcBef>
                <a:spcPts val="0"/>
              </a:spcBef>
              <a:buNone/>
            </a:pPr>
            <a:endParaRPr lang="de-DE" sz="1400" dirty="0"/>
          </a:p>
          <a:p>
            <a:pPr marL="0" indent="0">
              <a:spcBef>
                <a:spcPts val="0"/>
              </a:spcBef>
              <a:buNone/>
            </a:pPr>
            <a:r>
              <a:rPr lang="de-DE" sz="1400" b="1" dirty="0"/>
              <a:t>Hinweise zur Methode </a:t>
            </a:r>
          </a:p>
          <a:p>
            <a:pPr>
              <a:spcBef>
                <a:spcPts val="0"/>
              </a:spcBef>
            </a:pPr>
            <a:r>
              <a:rPr lang="de-DE" sz="1400" dirty="0"/>
              <a:t>nicht zu fest aufdrücken</a:t>
            </a:r>
            <a:endParaRPr lang="de-DE" sz="1400" b="1" dirty="0"/>
          </a:p>
          <a:p>
            <a:pPr>
              <a:spcBef>
                <a:spcPts val="0"/>
              </a:spcBef>
            </a:pPr>
            <a:r>
              <a:rPr lang="de-DE" sz="1400" dirty="0"/>
              <a:t>Motiv möglichst groß bzw. formatfüllend anlegen</a:t>
            </a:r>
          </a:p>
          <a:p>
            <a:pPr>
              <a:spcBef>
                <a:spcPts val="0"/>
              </a:spcBef>
            </a:pPr>
            <a:r>
              <a:rPr lang="de-DE" sz="1400" dirty="0"/>
              <a:t>vorerst nur lineare Darstellung (Kontur- und Binnenlinien)</a:t>
            </a:r>
          </a:p>
          <a:p>
            <a:pPr>
              <a:spcBef>
                <a:spcPts val="0"/>
              </a:spcBef>
            </a:pPr>
            <a:r>
              <a:rPr lang="de-DE" sz="1400" dirty="0"/>
              <a:t>ausgestreckter Arm, ein Auge schließen, Stift senkrecht halten</a:t>
            </a:r>
          </a:p>
          <a:p>
            <a:pPr>
              <a:spcBef>
                <a:spcPts val="0"/>
              </a:spcBef>
            </a:pPr>
            <a:r>
              <a:rPr lang="de-DE" sz="1400" dirty="0"/>
              <a:t>Proportionen messen: einfache Größenverhältnisse vergleichen (z.B. Tischplatte: Breite zu Höhe), Strecken am Bleistift abgreifen</a:t>
            </a:r>
          </a:p>
          <a:p>
            <a:pPr>
              <a:spcBef>
                <a:spcPts val="0"/>
              </a:spcBef>
            </a:pPr>
            <a:r>
              <a:rPr lang="de-DE" sz="1400" dirty="0"/>
              <a:t>Winkel messen: direkt abnehmen / Vergleich mit der Senkrechten oder Waagerechten </a:t>
            </a:r>
          </a:p>
        </p:txBody>
      </p:sp>
    </p:spTree>
    <p:extLst>
      <p:ext uri="{BB962C8B-B14F-4D97-AF65-F5344CB8AC3E}">
        <p14:creationId xmlns:p14="http://schemas.microsoft.com/office/powerpoint/2010/main" val="35533875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78C45C-AF01-6D4D-B4F1-3673EB8F2163}"/>
              </a:ext>
            </a:extLst>
          </p:cNvPr>
          <p:cNvSpPr>
            <a:spLocks noGrp="1"/>
          </p:cNvSpPr>
          <p:nvPr>
            <p:ph type="title"/>
          </p:nvPr>
        </p:nvSpPr>
        <p:spPr/>
        <p:txBody>
          <a:bodyPr>
            <a:normAutofit fontScale="90000"/>
          </a:bodyPr>
          <a:lstStyle/>
          <a:p>
            <a:br>
              <a:rPr lang="de-DE" sz="2000" b="1" dirty="0"/>
            </a:br>
            <a:br>
              <a:rPr lang="de-DE" sz="2000" b="1" dirty="0"/>
            </a:br>
            <a:r>
              <a:rPr lang="de-DE" sz="2000" b="1" dirty="0"/>
              <a:t>2 und 3a. </a:t>
            </a:r>
            <a:r>
              <a:rPr lang="de-DE" sz="2200" b="1" dirty="0"/>
              <a:t>Gegenstände </a:t>
            </a:r>
            <a:r>
              <a:rPr lang="de-DE" sz="2200" b="1" dirty="0">
                <a:solidFill>
                  <a:srgbClr val="FF0000"/>
                </a:solidFill>
              </a:rPr>
              <a:t>– Ideen</a:t>
            </a:r>
            <a:br>
              <a:rPr lang="de-DE" dirty="0"/>
            </a:br>
            <a:endParaRPr lang="de-DE" dirty="0"/>
          </a:p>
        </p:txBody>
      </p:sp>
      <p:graphicFrame>
        <p:nvGraphicFramePr>
          <p:cNvPr id="4" name="Tabelle 3">
            <a:extLst>
              <a:ext uri="{FF2B5EF4-FFF2-40B4-BE49-F238E27FC236}">
                <a16:creationId xmlns:a16="http://schemas.microsoft.com/office/drawing/2014/main" id="{8C5B689C-1E1C-034C-91FF-E3DCEE189274}"/>
              </a:ext>
            </a:extLst>
          </p:cNvPr>
          <p:cNvGraphicFramePr>
            <a:graphicFrameLocks noGrp="1"/>
          </p:cNvGraphicFramePr>
          <p:nvPr>
            <p:extLst>
              <p:ext uri="{D42A27DB-BD31-4B8C-83A1-F6EECF244321}">
                <p14:modId xmlns:p14="http://schemas.microsoft.com/office/powerpoint/2010/main" val="1525575868"/>
              </p:ext>
            </p:extLst>
          </p:nvPr>
        </p:nvGraphicFramePr>
        <p:xfrm>
          <a:off x="612813" y="1776393"/>
          <a:ext cx="7157292" cy="3875260"/>
        </p:xfrm>
        <a:graphic>
          <a:graphicData uri="http://schemas.openxmlformats.org/drawingml/2006/table">
            <a:tbl>
              <a:tblPr firstRow="1" bandRow="1">
                <a:tableStyleId>{5C22544A-7EE6-4342-B048-85BDC9FD1C3A}</a:tableStyleId>
              </a:tblPr>
              <a:tblGrid>
                <a:gridCol w="3578646">
                  <a:extLst>
                    <a:ext uri="{9D8B030D-6E8A-4147-A177-3AD203B41FA5}">
                      <a16:colId xmlns:a16="http://schemas.microsoft.com/office/drawing/2014/main" val="2159670939"/>
                    </a:ext>
                  </a:extLst>
                </a:gridCol>
                <a:gridCol w="3578646">
                  <a:extLst>
                    <a:ext uri="{9D8B030D-6E8A-4147-A177-3AD203B41FA5}">
                      <a16:colId xmlns:a16="http://schemas.microsoft.com/office/drawing/2014/main" val="3744841446"/>
                    </a:ext>
                  </a:extLst>
                </a:gridCol>
              </a:tblGrid>
              <a:tr h="3875260">
                <a:tc>
                  <a:txBody>
                    <a:bodyPr/>
                    <a:lstStyle/>
                    <a:p>
                      <a:r>
                        <a:rPr lang="de-DE" sz="1800" b="1" cap="none" spc="0" dirty="0">
                          <a:ln w="0"/>
                          <a:solidFill>
                            <a:schemeClr val="tx1"/>
                          </a:solidFill>
                          <a:effectLst/>
                          <a:latin typeface="Arial" panose="020B0604020202020204" pitchFamily="34" charset="0"/>
                          <a:cs typeface="Arial" panose="020B0604020202020204" pitchFamily="34" charset="0"/>
                        </a:rPr>
                        <a:t>Negativformen</a:t>
                      </a:r>
                    </a:p>
                    <a:p>
                      <a:endParaRPr lang="de-DE" sz="1800" b="0" cap="none" spc="0" dirty="0">
                        <a:ln w="0"/>
                        <a:solidFill>
                          <a:schemeClr val="tx1"/>
                        </a:solidFill>
                        <a:effectLst/>
                        <a:latin typeface="Arial" panose="020B0604020202020204" pitchFamily="34" charset="0"/>
                        <a:cs typeface="Arial" panose="020B0604020202020204" pitchFamily="34" charset="0"/>
                      </a:endParaRPr>
                    </a:p>
                    <a:p>
                      <a:pPr marL="0" indent="0">
                        <a:buNone/>
                      </a:pPr>
                      <a:r>
                        <a:rPr lang="de-DE" sz="1800" b="0" cap="none" spc="0" dirty="0">
                          <a:ln w="0"/>
                          <a:solidFill>
                            <a:schemeClr val="tx1"/>
                          </a:solidFill>
                          <a:effectLst/>
                          <a:latin typeface="Arial" panose="020B0604020202020204" pitchFamily="34" charset="0"/>
                          <a:cs typeface="Arial" panose="020B0604020202020204" pitchFamily="34" charset="0"/>
                        </a:rPr>
                        <a:t>Luftschlangen</a:t>
                      </a:r>
                    </a:p>
                    <a:p>
                      <a:pPr marL="0" indent="0">
                        <a:buNone/>
                      </a:pPr>
                      <a:r>
                        <a:rPr lang="de-DE" sz="1800" b="0" cap="none" spc="0" dirty="0">
                          <a:ln w="0"/>
                          <a:solidFill>
                            <a:schemeClr val="tx1"/>
                          </a:solidFill>
                          <a:effectLst/>
                          <a:latin typeface="Arial" panose="020B0604020202020204" pitchFamily="34" charset="0"/>
                          <a:cs typeface="Arial" panose="020B0604020202020204" pitchFamily="34" charset="0"/>
                        </a:rPr>
                        <a:t>Stühle und andere Möbel</a:t>
                      </a:r>
                    </a:p>
                    <a:p>
                      <a:pPr marL="0" indent="0">
                        <a:buNone/>
                      </a:pPr>
                      <a:r>
                        <a:rPr lang="de-DE" sz="1800" b="0" cap="none" spc="0" dirty="0">
                          <a:ln w="0"/>
                          <a:solidFill>
                            <a:schemeClr val="tx1"/>
                          </a:solidFill>
                          <a:effectLst/>
                          <a:latin typeface="Arial" panose="020B0604020202020204" pitchFamily="34" charset="0"/>
                          <a:cs typeface="Arial" panose="020B0604020202020204" pitchFamily="34" charset="0"/>
                        </a:rPr>
                        <a:t>Pflanzen, Zweige, Blumenstrauß</a:t>
                      </a:r>
                    </a:p>
                    <a:p>
                      <a:pPr marL="0" indent="0">
                        <a:buNone/>
                      </a:pPr>
                      <a:r>
                        <a:rPr lang="de-DE" sz="1800" b="0" cap="none" spc="0" dirty="0">
                          <a:ln w="0"/>
                          <a:solidFill>
                            <a:schemeClr val="tx1"/>
                          </a:solidFill>
                          <a:effectLst/>
                          <a:latin typeface="Arial" panose="020B0604020202020204" pitchFamily="34" charset="0"/>
                          <a:cs typeface="Arial" panose="020B0604020202020204" pitchFamily="34" charset="0"/>
                        </a:rPr>
                        <a:t>Menschliche Figur</a:t>
                      </a:r>
                    </a:p>
                    <a:p>
                      <a:pPr marL="0" indent="0">
                        <a:buNone/>
                      </a:pPr>
                      <a:r>
                        <a:rPr lang="de-DE" sz="1800" b="0" cap="none" spc="0" dirty="0">
                          <a:ln w="0"/>
                          <a:solidFill>
                            <a:schemeClr val="tx1"/>
                          </a:solidFill>
                          <a:effectLst/>
                          <a:latin typeface="Arial" panose="020B0604020202020204" pitchFamily="34" charset="0"/>
                          <a:cs typeface="Arial" panose="020B0604020202020204" pitchFamily="34" charset="0"/>
                        </a:rPr>
                        <a:t>Handtaschen</a:t>
                      </a:r>
                    </a:p>
                    <a:p>
                      <a:pPr marL="0" indent="0">
                        <a:buNone/>
                      </a:pPr>
                      <a:r>
                        <a:rPr lang="de-DE" sz="1800" b="0" cap="none" spc="0" dirty="0">
                          <a:ln w="0"/>
                          <a:solidFill>
                            <a:schemeClr val="tx1"/>
                          </a:solidFill>
                          <a:effectLst/>
                          <a:latin typeface="Arial" panose="020B0604020202020204" pitchFamily="34" charset="0"/>
                          <a:cs typeface="Arial" panose="020B0604020202020204" pitchFamily="34" charset="0"/>
                        </a:rPr>
                        <a:t>…</a:t>
                      </a:r>
                    </a:p>
                    <a:p>
                      <a:endParaRPr lang="de-DE"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de-DE" sz="1800" b="1" cap="none" spc="0" dirty="0">
                          <a:ln w="0"/>
                          <a:solidFill>
                            <a:schemeClr val="tx1"/>
                          </a:solidFill>
                          <a:effectLst/>
                          <a:latin typeface="Arial" panose="020B0604020202020204" pitchFamily="34" charset="0"/>
                          <a:cs typeface="Arial" panose="020B0604020202020204" pitchFamily="34" charset="0"/>
                        </a:rPr>
                        <a:t>Peilen / Visieren</a:t>
                      </a:r>
                    </a:p>
                    <a:p>
                      <a:endParaRPr lang="de-DE" sz="1800" b="0" cap="none" spc="0" dirty="0">
                        <a:ln w="0"/>
                        <a:solidFill>
                          <a:schemeClr val="tx1"/>
                        </a:solidFill>
                        <a:effectLst/>
                        <a:latin typeface="Arial" panose="020B0604020202020204" pitchFamily="34" charset="0"/>
                        <a:cs typeface="Arial" panose="020B0604020202020204" pitchFamily="34" charset="0"/>
                      </a:endParaRPr>
                    </a:p>
                    <a:p>
                      <a:pPr marL="0" indent="0">
                        <a:buNone/>
                      </a:pPr>
                      <a:r>
                        <a:rPr lang="de-DE" sz="1800" b="0" cap="none" spc="0" dirty="0">
                          <a:ln w="0"/>
                          <a:solidFill>
                            <a:schemeClr val="tx1"/>
                          </a:solidFill>
                          <a:effectLst/>
                          <a:latin typeface="Arial" panose="020B0604020202020204" pitchFamily="34" charset="0"/>
                          <a:cs typeface="Arial" panose="020B0604020202020204" pitchFamily="34" charset="0"/>
                        </a:rPr>
                        <a:t>Innenräume</a:t>
                      </a:r>
                    </a:p>
                    <a:p>
                      <a:pPr marL="0" indent="0">
                        <a:buNone/>
                      </a:pPr>
                      <a:r>
                        <a:rPr lang="de-DE" sz="1800" b="0" cap="none" spc="0" dirty="0">
                          <a:ln w="0"/>
                          <a:solidFill>
                            <a:schemeClr val="tx1"/>
                          </a:solidFill>
                          <a:effectLst/>
                          <a:latin typeface="Arial" panose="020B0604020202020204" pitchFamily="34" charset="0"/>
                          <a:cs typeface="Arial" panose="020B0604020202020204" pitchFamily="34" charset="0"/>
                        </a:rPr>
                        <a:t>Gebäude</a:t>
                      </a:r>
                    </a:p>
                    <a:p>
                      <a:pPr marL="0" indent="0">
                        <a:buNone/>
                      </a:pPr>
                      <a:r>
                        <a:rPr lang="de-DE" sz="1800" b="0" cap="none" spc="0" dirty="0">
                          <a:ln w="0"/>
                          <a:solidFill>
                            <a:schemeClr val="tx1"/>
                          </a:solidFill>
                          <a:effectLst/>
                          <a:latin typeface="Arial" panose="020B0604020202020204" pitchFamily="34" charset="0"/>
                          <a:cs typeface="Arial" panose="020B0604020202020204" pitchFamily="34" charset="0"/>
                        </a:rPr>
                        <a:t>Stühle und andere Möbel</a:t>
                      </a:r>
                    </a:p>
                    <a:p>
                      <a:pPr marL="0" indent="0">
                        <a:buNone/>
                      </a:pPr>
                      <a:r>
                        <a:rPr lang="de-DE" sz="1800" b="0" cap="none" spc="0" dirty="0">
                          <a:ln w="0"/>
                          <a:solidFill>
                            <a:schemeClr val="tx1"/>
                          </a:solidFill>
                          <a:effectLst/>
                          <a:latin typeface="Arial" panose="020B0604020202020204" pitchFamily="34" charset="0"/>
                          <a:cs typeface="Arial" panose="020B0604020202020204" pitchFamily="34" charset="0"/>
                        </a:rPr>
                        <a:t>Fahrräder</a:t>
                      </a:r>
                    </a:p>
                    <a:p>
                      <a:pPr marL="0" indent="0">
                        <a:buNone/>
                      </a:pPr>
                      <a:r>
                        <a:rPr lang="de-DE" sz="1800" b="0" cap="none" spc="0" dirty="0">
                          <a:ln w="0"/>
                          <a:solidFill>
                            <a:schemeClr val="tx1"/>
                          </a:solidFill>
                          <a:effectLst/>
                          <a:latin typeface="Arial" panose="020B0604020202020204" pitchFamily="34" charset="0"/>
                          <a:cs typeface="Arial" panose="020B0604020202020204" pitchFamily="34" charset="0"/>
                        </a:rPr>
                        <a:t>…</a:t>
                      </a:r>
                    </a:p>
                    <a:p>
                      <a:endParaRPr lang="de-DE"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37160283"/>
                  </a:ext>
                </a:extLst>
              </a:tr>
            </a:tbl>
          </a:graphicData>
        </a:graphic>
      </p:graphicFrame>
    </p:spTree>
    <p:extLst>
      <p:ext uri="{BB962C8B-B14F-4D97-AF65-F5344CB8AC3E}">
        <p14:creationId xmlns:p14="http://schemas.microsoft.com/office/powerpoint/2010/main" val="14198186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solidFill>
                  <a:srgbClr val="FF0000"/>
                </a:solidFill>
              </a:rPr>
              <a:t>Auswertung</a:t>
            </a:r>
            <a:br>
              <a:rPr lang="de-DE" sz="2000" dirty="0"/>
            </a:br>
            <a:endParaRPr lang="de-DE" sz="2000" b="1" dirty="0"/>
          </a:p>
        </p:txBody>
      </p:sp>
      <p:sp>
        <p:nvSpPr>
          <p:cNvPr id="3" name="Inhaltsplatzhalter 2"/>
          <p:cNvSpPr>
            <a:spLocks noGrp="1"/>
          </p:cNvSpPr>
          <p:nvPr>
            <p:ph idx="1"/>
          </p:nvPr>
        </p:nvSpPr>
        <p:spPr>
          <a:xfrm>
            <a:off x="611187" y="1154351"/>
            <a:ext cx="8284839" cy="4549297"/>
          </a:xfrm>
        </p:spPr>
        <p:txBody>
          <a:bodyPr>
            <a:noAutofit/>
          </a:bodyPr>
          <a:lstStyle/>
          <a:p>
            <a:pPr>
              <a:lnSpc>
                <a:spcPct val="100000"/>
              </a:lnSpc>
              <a:buNone/>
            </a:pPr>
            <a:endParaRPr lang="de-DE" sz="1200" b="1" dirty="0"/>
          </a:p>
          <a:p>
            <a:pPr>
              <a:lnSpc>
                <a:spcPct val="100000"/>
              </a:lnSpc>
              <a:buNone/>
            </a:pPr>
            <a:endParaRPr lang="de-DE" sz="1200" b="1" dirty="0"/>
          </a:p>
          <a:p>
            <a:pPr>
              <a:lnSpc>
                <a:spcPct val="100000"/>
              </a:lnSpc>
              <a:buNone/>
            </a:pPr>
            <a:r>
              <a:rPr lang="de-DE" sz="1800" b="1" dirty="0">
                <a:highlight>
                  <a:srgbClr val="C0C0C0"/>
                </a:highlight>
              </a:rPr>
              <a:t>Vorübung: Zeichnen Sie den Stuhl</a:t>
            </a:r>
          </a:p>
          <a:p>
            <a:pPr>
              <a:lnSpc>
                <a:spcPct val="100000"/>
              </a:lnSpc>
              <a:buNone/>
            </a:pPr>
            <a:r>
              <a:rPr lang="de-DE" sz="1800" b="1" dirty="0"/>
              <a:t>-&gt; </a:t>
            </a:r>
            <a:r>
              <a:rPr lang="de-DE" sz="1800" dirty="0"/>
              <a:t>Diagnostik, typische Fehler diskutieren (z.B. zu starke Aufsicht), Lernfortschritt sichtbar machen</a:t>
            </a:r>
          </a:p>
          <a:p>
            <a:pPr>
              <a:lnSpc>
                <a:spcPct val="100000"/>
              </a:lnSpc>
              <a:buFont typeface="Symbol" pitchFamily="2" charset="2"/>
              <a:buChar char="®"/>
            </a:pPr>
            <a:endParaRPr lang="de-DE" sz="1800" dirty="0"/>
          </a:p>
          <a:p>
            <a:pPr marL="0" indent="0">
              <a:lnSpc>
                <a:spcPct val="100000"/>
              </a:lnSpc>
              <a:buNone/>
            </a:pPr>
            <a:r>
              <a:rPr lang="de-DE" sz="1800" b="1" dirty="0">
                <a:highlight>
                  <a:srgbClr val="C0C0C0"/>
                </a:highlight>
              </a:rPr>
              <a:t>Übung: Zeichnen Sie die Negativformen des Gegenstandes </a:t>
            </a:r>
            <a:endParaRPr lang="de-DE" sz="1800" dirty="0"/>
          </a:p>
          <a:p>
            <a:pPr>
              <a:lnSpc>
                <a:spcPct val="100000"/>
              </a:lnSpc>
              <a:buFont typeface="Symbol" pitchFamily="2" charset="2"/>
              <a:buChar char="®"/>
            </a:pPr>
            <a:endParaRPr lang="de-DE" sz="1800" dirty="0"/>
          </a:p>
        </p:txBody>
      </p:sp>
      <p:graphicFrame>
        <p:nvGraphicFramePr>
          <p:cNvPr id="4" name="Tabelle 3">
            <a:extLst>
              <a:ext uri="{FF2B5EF4-FFF2-40B4-BE49-F238E27FC236}">
                <a16:creationId xmlns:a16="http://schemas.microsoft.com/office/drawing/2014/main" id="{0F7EBF73-6BFC-9A47-AF50-085457D9DE55}"/>
              </a:ext>
            </a:extLst>
          </p:cNvPr>
          <p:cNvGraphicFramePr>
            <a:graphicFrameLocks noGrp="1"/>
          </p:cNvGraphicFramePr>
          <p:nvPr>
            <p:extLst>
              <p:ext uri="{D42A27DB-BD31-4B8C-83A1-F6EECF244321}">
                <p14:modId xmlns:p14="http://schemas.microsoft.com/office/powerpoint/2010/main" val="1089226679"/>
              </p:ext>
            </p:extLst>
          </p:nvPr>
        </p:nvGraphicFramePr>
        <p:xfrm>
          <a:off x="611188" y="4058346"/>
          <a:ext cx="8053990" cy="1920240"/>
        </p:xfrm>
        <a:graphic>
          <a:graphicData uri="http://schemas.openxmlformats.org/drawingml/2006/table">
            <a:tbl>
              <a:tblPr firstRow="1" firstCol="1" bandRow="1">
                <a:tableStyleId>{5C22544A-7EE6-4342-B048-85BDC9FD1C3A}</a:tableStyleId>
              </a:tblPr>
              <a:tblGrid>
                <a:gridCol w="4026995">
                  <a:extLst>
                    <a:ext uri="{9D8B030D-6E8A-4147-A177-3AD203B41FA5}">
                      <a16:colId xmlns:a16="http://schemas.microsoft.com/office/drawing/2014/main" val="1766630308"/>
                    </a:ext>
                  </a:extLst>
                </a:gridCol>
                <a:gridCol w="4026995">
                  <a:extLst>
                    <a:ext uri="{9D8B030D-6E8A-4147-A177-3AD203B41FA5}">
                      <a16:colId xmlns:a16="http://schemas.microsoft.com/office/drawing/2014/main" val="294794356"/>
                    </a:ext>
                  </a:extLst>
                </a:gridCol>
              </a:tblGrid>
              <a:tr h="247974">
                <a:tc>
                  <a:txBody>
                    <a:bodyPr/>
                    <a:lstStyle/>
                    <a:p>
                      <a:r>
                        <a:rPr lang="de-DE" sz="1800" dirty="0">
                          <a:solidFill>
                            <a:schemeClr val="tx1"/>
                          </a:solidFill>
                          <a:effectLst/>
                          <a:latin typeface="Arial" panose="020B0604020202020204" pitchFamily="34" charset="0"/>
                          <a:cs typeface="Arial" panose="020B0604020202020204" pitchFamily="34" charset="0"/>
                        </a:rPr>
                        <a:t>Das leistet die Methode</a:t>
                      </a:r>
                      <a:endParaRPr lang="de-DE"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800">
                          <a:solidFill>
                            <a:schemeClr val="tx1"/>
                          </a:solidFill>
                          <a:effectLst/>
                          <a:latin typeface="Arial" panose="020B0604020202020204" pitchFamily="34" charset="0"/>
                          <a:cs typeface="Arial" panose="020B0604020202020204" pitchFamily="34" charset="0"/>
                        </a:rPr>
                        <a:t>Typische Fehler (ohne die Methode)</a:t>
                      </a:r>
                      <a:endParaRPr lang="de-DE" sz="1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46536581"/>
                  </a:ext>
                </a:extLst>
              </a:tr>
              <a:tr h="495949">
                <a:tc>
                  <a:txBody>
                    <a:bodyPr/>
                    <a:lstStyle/>
                    <a:p>
                      <a:r>
                        <a:rPr lang="de-DE" sz="1800" b="0" dirty="0">
                          <a:solidFill>
                            <a:schemeClr val="tx1"/>
                          </a:solidFill>
                          <a:effectLst/>
                          <a:latin typeface="Arial" panose="020B0604020202020204" pitchFamily="34" charset="0"/>
                          <a:cs typeface="Arial" panose="020B0604020202020204" pitchFamily="34" charset="0"/>
                        </a:rPr>
                        <a:t>Formgenauigkeit</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800">
                          <a:solidFill>
                            <a:schemeClr val="tx1"/>
                          </a:solidFill>
                          <a:effectLst/>
                          <a:latin typeface="Arial" panose="020B0604020202020204" pitchFamily="34" charset="0"/>
                          <a:cs typeface="Arial" panose="020B0604020202020204" pitchFamily="34" charset="0"/>
                        </a:rPr>
                        <a:t>Ungenaue Formen (durch schematische Vorstellungen)</a:t>
                      </a:r>
                      <a:endParaRPr lang="de-DE" sz="1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0150164"/>
                  </a:ext>
                </a:extLst>
              </a:tr>
              <a:tr h="495949">
                <a:tc>
                  <a:txBody>
                    <a:bodyPr/>
                    <a:lstStyle/>
                    <a:p>
                      <a:r>
                        <a:rPr lang="de-DE" sz="1800" b="0" dirty="0">
                          <a:solidFill>
                            <a:schemeClr val="tx1"/>
                          </a:solidFill>
                          <a:effectLst/>
                          <a:latin typeface="Arial" panose="020B0604020202020204" pitchFamily="34" charset="0"/>
                          <a:cs typeface="Arial" panose="020B0604020202020204" pitchFamily="34" charset="0"/>
                        </a:rPr>
                        <a:t>Richtige Größenverhältnisse / Proportionen</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800" dirty="0">
                          <a:solidFill>
                            <a:schemeClr val="tx1"/>
                          </a:solidFill>
                          <a:effectLst/>
                          <a:latin typeface="Arial" panose="020B0604020202020204" pitchFamily="34" charset="0"/>
                          <a:cs typeface="Arial" panose="020B0604020202020204" pitchFamily="34" charset="0"/>
                        </a:rPr>
                        <a:t>Ungenaue Größenverhältnisse</a:t>
                      </a:r>
                      <a:endParaRPr lang="de-DE"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1553273"/>
                  </a:ext>
                </a:extLst>
              </a:tr>
              <a:tr h="495949">
                <a:tc>
                  <a:txBody>
                    <a:bodyPr/>
                    <a:lstStyle/>
                    <a:p>
                      <a:r>
                        <a:rPr lang="de-DE" sz="1800" b="0" dirty="0">
                          <a:solidFill>
                            <a:schemeClr val="tx1"/>
                          </a:solidFill>
                          <a:effectLst/>
                          <a:latin typeface="Arial" panose="020B0604020202020204" pitchFamily="34" charset="0"/>
                          <a:cs typeface="Arial" panose="020B0604020202020204" pitchFamily="34" charset="0"/>
                        </a:rPr>
                        <a:t>Richtige Winkel (Perspektive)</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800" dirty="0">
                          <a:solidFill>
                            <a:schemeClr val="tx1"/>
                          </a:solidFill>
                          <a:effectLst/>
                          <a:latin typeface="Arial" panose="020B0604020202020204" pitchFamily="34" charset="0"/>
                          <a:cs typeface="Arial" panose="020B0604020202020204" pitchFamily="34" charset="0"/>
                        </a:rPr>
                        <a:t>Tendenz zur Begradigung oder Rechtwinkligkeit</a:t>
                      </a:r>
                      <a:endParaRPr lang="de-DE"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295218"/>
                  </a:ext>
                </a:extLst>
              </a:tr>
            </a:tbl>
          </a:graphicData>
        </a:graphic>
      </p:graphicFrame>
      <p:sp>
        <p:nvSpPr>
          <p:cNvPr id="6" name="Textfeld 5">
            <a:extLst>
              <a:ext uri="{FF2B5EF4-FFF2-40B4-BE49-F238E27FC236}">
                <a16:creationId xmlns:a16="http://schemas.microsoft.com/office/drawing/2014/main" id="{20F8A5D3-0302-B844-1C8B-11FFE0D1CA2A}"/>
              </a:ext>
            </a:extLst>
          </p:cNvPr>
          <p:cNvSpPr txBox="1"/>
          <p:nvPr/>
        </p:nvSpPr>
        <p:spPr>
          <a:xfrm>
            <a:off x="2286000" y="2938242"/>
            <a:ext cx="4572000" cy="369332"/>
          </a:xfrm>
          <a:prstGeom prst="rect">
            <a:avLst/>
          </a:prstGeom>
          <a:noFill/>
        </p:spPr>
        <p:txBody>
          <a:bodyPr wrap="square">
            <a:spAutoFit/>
          </a:bodyPr>
          <a:lstStyle/>
          <a:p>
            <a:r>
              <a:rPr lang="de-DE" sz="1800" b="1" dirty="0">
                <a:solidFill>
                  <a:srgbClr val="FF0000"/>
                </a:solidFill>
              </a:rPr>
              <a:t>-&gt; Wählen Sie als Gruppe 3a oder 3b!</a:t>
            </a:r>
            <a:endParaRPr lang="de-DE" dirty="0"/>
          </a:p>
        </p:txBody>
      </p:sp>
    </p:spTree>
    <p:extLst>
      <p:ext uri="{BB962C8B-B14F-4D97-AF65-F5344CB8AC3E}">
        <p14:creationId xmlns:p14="http://schemas.microsoft.com/office/powerpoint/2010/main" val="5185583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D37F3-1FEB-3E30-03AE-085AFE3915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682EC7-C593-8B83-6E0D-F4501EB3E527}"/>
              </a:ext>
            </a:extLst>
          </p:cNvPr>
          <p:cNvSpPr>
            <a:spLocks noGrp="1"/>
          </p:cNvSpPr>
          <p:nvPr>
            <p:ph type="title"/>
          </p:nvPr>
        </p:nvSpPr>
        <p:spPr/>
        <p:txBody>
          <a:bodyPr>
            <a:normAutofit/>
          </a:bodyPr>
          <a:lstStyle/>
          <a:p>
            <a:r>
              <a:rPr lang="de-DE" sz="2200" b="1" dirty="0"/>
              <a:t>3b. Lehrgang „Hund“. Gegenstandsorientiertes Zeichnen</a:t>
            </a:r>
          </a:p>
        </p:txBody>
      </p:sp>
      <p:sp>
        <p:nvSpPr>
          <p:cNvPr id="3" name="Inhaltsplatzhalter 2">
            <a:extLst>
              <a:ext uri="{FF2B5EF4-FFF2-40B4-BE49-F238E27FC236}">
                <a16:creationId xmlns:a16="http://schemas.microsoft.com/office/drawing/2014/main" id="{49391C51-B6A3-5E07-B17D-0C7794B78CD3}"/>
              </a:ext>
            </a:extLst>
          </p:cNvPr>
          <p:cNvSpPr>
            <a:spLocks noGrp="1"/>
          </p:cNvSpPr>
          <p:nvPr>
            <p:ph idx="1"/>
          </p:nvPr>
        </p:nvSpPr>
        <p:spPr>
          <a:xfrm>
            <a:off x="457200" y="1891430"/>
            <a:ext cx="8229240" cy="3690370"/>
          </a:xfrm>
        </p:spPr>
        <p:txBody>
          <a:bodyPr/>
          <a:lstStyle/>
          <a:p>
            <a:pPr marL="0" indent="0">
              <a:buNone/>
            </a:pPr>
            <a:r>
              <a:rPr lang="de-DE" sz="1800" b="1" dirty="0"/>
              <a:t>Gegenstandsorientiertes Zeichnen </a:t>
            </a:r>
            <a:r>
              <a:rPr lang="de-DE" sz="1800" dirty="0"/>
              <a:t>nach Edith Glaser-</a:t>
            </a:r>
            <a:r>
              <a:rPr lang="de-DE" sz="1800" dirty="0" err="1"/>
              <a:t>Henzer</a:t>
            </a:r>
            <a:r>
              <a:rPr lang="de-DE" sz="1800" dirty="0"/>
              <a:t> (Workshop bei der Tagung Spot on, Freiburg 2024)</a:t>
            </a:r>
          </a:p>
          <a:p>
            <a:pPr marL="0" indent="0">
              <a:buNone/>
            </a:pPr>
            <a:r>
              <a:rPr lang="de-DE" sz="1800" u="sng" dirty="0"/>
              <a:t>Didaktische Grundidee</a:t>
            </a:r>
            <a:r>
              <a:rPr lang="de-DE" sz="1800" dirty="0"/>
              <a:t>: Das Zeichnen findet in einem zirkulären Prozess von </a:t>
            </a:r>
          </a:p>
          <a:p>
            <a:pPr>
              <a:buFontTx/>
              <a:buChar char="-"/>
            </a:pPr>
            <a:r>
              <a:rPr lang="de-DE" sz="1800" dirty="0"/>
              <a:t>wahrnehmen</a:t>
            </a:r>
          </a:p>
          <a:p>
            <a:pPr>
              <a:buFontTx/>
              <a:buChar char="-"/>
            </a:pPr>
            <a:r>
              <a:rPr lang="de-DE" sz="1800" dirty="0"/>
              <a:t>sich vorstellen</a:t>
            </a:r>
          </a:p>
          <a:p>
            <a:pPr>
              <a:buFontTx/>
              <a:buChar char="-"/>
            </a:pPr>
            <a:r>
              <a:rPr lang="de-DE" sz="1800" dirty="0"/>
              <a:t>darstellen / zeichnen</a:t>
            </a:r>
          </a:p>
          <a:p>
            <a:pPr>
              <a:buFontTx/>
              <a:buChar char="-"/>
            </a:pPr>
            <a:r>
              <a:rPr lang="de-DE" sz="1800" dirty="0"/>
              <a:t>sich mitteilen</a:t>
            </a:r>
          </a:p>
          <a:p>
            <a:pPr marL="0" indent="0">
              <a:buNone/>
            </a:pPr>
            <a:r>
              <a:rPr lang="de-DE" sz="1800" dirty="0"/>
              <a:t>statt. </a:t>
            </a:r>
          </a:p>
          <a:p>
            <a:pPr marL="0" indent="0">
              <a:buNone/>
            </a:pPr>
            <a:endParaRPr lang="de-DE" sz="1200" dirty="0"/>
          </a:p>
          <a:p>
            <a:pPr marL="0" indent="0">
              <a:buNone/>
            </a:pPr>
            <a:endParaRPr lang="de-DE" sz="1200" dirty="0"/>
          </a:p>
          <a:p>
            <a:pPr marL="0" indent="0">
              <a:buNone/>
            </a:pPr>
            <a:endParaRPr lang="de-DE" sz="1200" dirty="0"/>
          </a:p>
        </p:txBody>
      </p:sp>
      <p:sp>
        <p:nvSpPr>
          <p:cNvPr id="4" name="Textfeld 3">
            <a:extLst>
              <a:ext uri="{FF2B5EF4-FFF2-40B4-BE49-F238E27FC236}">
                <a16:creationId xmlns:a16="http://schemas.microsoft.com/office/drawing/2014/main" id="{FDF56716-FE72-23EB-E79F-60C9B394C038}"/>
              </a:ext>
            </a:extLst>
          </p:cNvPr>
          <p:cNvSpPr txBox="1"/>
          <p:nvPr/>
        </p:nvSpPr>
        <p:spPr>
          <a:xfrm>
            <a:off x="457200" y="5654720"/>
            <a:ext cx="7409145" cy="400110"/>
          </a:xfrm>
          <a:prstGeom prst="rect">
            <a:avLst/>
          </a:prstGeom>
          <a:noFill/>
        </p:spPr>
        <p:txBody>
          <a:bodyPr wrap="square" rtlCol="0">
            <a:spAutoFit/>
          </a:bodyPr>
          <a:lstStyle/>
          <a:p>
            <a:r>
              <a:rPr lang="de-DE" sz="1000" dirty="0"/>
              <a:t>Berner, N., Glaser-</a:t>
            </a:r>
            <a:r>
              <a:rPr lang="de-DE" sz="1000" dirty="0" err="1"/>
              <a:t>Henzer</a:t>
            </a:r>
            <a:r>
              <a:rPr lang="de-DE" sz="1000" dirty="0"/>
              <a:t>, E. (2022). Kunst als Unterrichtsfach. In: Hascher, T., Idel, TS., Helsper, W. (</a:t>
            </a:r>
            <a:r>
              <a:rPr lang="de-DE" sz="1000" dirty="0" err="1"/>
              <a:t>eds</a:t>
            </a:r>
            <a:r>
              <a:rPr lang="de-DE" sz="1000" dirty="0"/>
              <a:t>) Handbuch Schulforschung. Springer VS, Wiesbaden.</a:t>
            </a:r>
          </a:p>
        </p:txBody>
      </p:sp>
    </p:spTree>
    <p:extLst>
      <p:ext uri="{BB962C8B-B14F-4D97-AF65-F5344CB8AC3E}">
        <p14:creationId xmlns:p14="http://schemas.microsoft.com/office/powerpoint/2010/main" val="6724358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8E76D3F-C108-D0D8-5E9E-35FC25B5D178}"/>
              </a:ext>
            </a:extLst>
          </p:cNvPr>
          <p:cNvSpPr>
            <a:spLocks noGrp="1"/>
          </p:cNvSpPr>
          <p:nvPr>
            <p:ph idx="1"/>
          </p:nvPr>
        </p:nvSpPr>
        <p:spPr>
          <a:xfrm>
            <a:off x="457200" y="1703540"/>
            <a:ext cx="8229240" cy="4584526"/>
          </a:xfrm>
        </p:spPr>
        <p:txBody>
          <a:bodyPr/>
          <a:lstStyle/>
          <a:p>
            <a:pPr marL="514350" indent="-514350">
              <a:lnSpc>
                <a:spcPct val="80000"/>
              </a:lnSpc>
              <a:buAutoNum type="arabicPeriod"/>
            </a:pPr>
            <a:r>
              <a:rPr lang="de-DE" sz="1400" dirty="0"/>
              <a:t>Zeichne einen Hund aus der Vorstellung.</a:t>
            </a:r>
          </a:p>
          <a:p>
            <a:pPr marL="514350" indent="-514350">
              <a:lnSpc>
                <a:spcPct val="80000"/>
              </a:lnSpc>
              <a:buAutoNum type="arabicPeriod"/>
            </a:pPr>
            <a:r>
              <a:rPr lang="de-DE" sz="1400" dirty="0"/>
              <a:t>Führe mit der Hand eine Bewegung aus, als ob du den Kopf eines Hundes streicheln würdest – von der Schnauze bis hinter den Schädel.</a:t>
            </a:r>
          </a:p>
          <a:p>
            <a:pPr lvl="1">
              <a:lnSpc>
                <a:spcPct val="80000"/>
              </a:lnSpc>
            </a:pPr>
            <a:r>
              <a:rPr lang="de-DE" sz="1400" dirty="0"/>
              <a:t>Betrachte nun das Bild eines Hundekopfes. Nenne prägnante Merkmale.</a:t>
            </a:r>
          </a:p>
          <a:p>
            <a:pPr lvl="1">
              <a:lnSpc>
                <a:spcPct val="80000"/>
              </a:lnSpc>
            </a:pPr>
            <a:r>
              <a:rPr lang="de-DE" sz="1400" dirty="0"/>
              <a:t>Skizziere nun Hundeköpfe verschiedener Rassen, indem du das Bildzeichen flacher, höher, kompakter, gestaucht, usw. zeichnest.</a:t>
            </a:r>
          </a:p>
          <a:p>
            <a:pPr marL="514350" indent="-514350">
              <a:lnSpc>
                <a:spcPct val="80000"/>
              </a:lnSpc>
              <a:buFont typeface="+mj-lt"/>
              <a:buAutoNum type="arabicPeriod"/>
            </a:pPr>
            <a:r>
              <a:rPr lang="de-DE" sz="1400" dirty="0"/>
              <a:t>Betrachte die Abbildung eines Hundes. Beschreibe auffälliges.</a:t>
            </a:r>
          </a:p>
          <a:p>
            <a:pPr lvl="1">
              <a:lnSpc>
                <a:spcPct val="80000"/>
              </a:lnSpc>
            </a:pPr>
            <a:r>
              <a:rPr lang="de-DE" sz="1400" dirty="0"/>
              <a:t>Schließe die Augen und stelle dir die Form vor. Wo ist die Beobachtung noch ungenau?</a:t>
            </a:r>
          </a:p>
          <a:p>
            <a:pPr lvl="1">
              <a:lnSpc>
                <a:spcPct val="80000"/>
              </a:lnSpc>
            </a:pPr>
            <a:r>
              <a:rPr lang="de-DE" sz="1400" dirty="0"/>
              <a:t>Betrachte noch einmal die Abbildung des Hundes.</a:t>
            </a:r>
          </a:p>
          <a:p>
            <a:pPr lvl="1">
              <a:lnSpc>
                <a:spcPct val="80000"/>
              </a:lnSpc>
            </a:pPr>
            <a:r>
              <a:rPr lang="de-DE" sz="1400" dirty="0"/>
              <a:t>Zeichne den Hund nun aus der Vorstellung.</a:t>
            </a:r>
          </a:p>
          <a:p>
            <a:pPr marL="457200" indent="-457200">
              <a:lnSpc>
                <a:spcPct val="80000"/>
              </a:lnSpc>
              <a:buFont typeface="+mj-lt"/>
              <a:buAutoNum type="arabicPeriod"/>
            </a:pPr>
            <a:r>
              <a:rPr lang="de-DE" sz="1400" dirty="0"/>
              <a:t>Zeichne den Hund auf der Fotografie so ab, dass er zur anderen Seite blickt (Bild in der Vorstellung drehen).</a:t>
            </a:r>
          </a:p>
          <a:p>
            <a:pPr marL="457200" indent="-457200">
              <a:lnSpc>
                <a:spcPct val="80000"/>
              </a:lnSpc>
              <a:buFont typeface="+mj-lt"/>
              <a:buAutoNum type="arabicPeriod"/>
            </a:pPr>
            <a:r>
              <a:rPr lang="de-DE" sz="1400" dirty="0"/>
              <a:t>Zeichne den Hund blind.</a:t>
            </a:r>
          </a:p>
          <a:p>
            <a:pPr marL="457200" indent="-457200">
              <a:lnSpc>
                <a:spcPct val="80000"/>
              </a:lnSpc>
              <a:buFont typeface="+mj-lt"/>
              <a:buAutoNum type="arabicPeriod"/>
            </a:pPr>
            <a:r>
              <a:rPr lang="de-DE" sz="1400" dirty="0"/>
              <a:t>Stelle dich auf alle Viere und beobachte, wo die Gelenke in den Armen und Beinen sind. Wohin zeigen die Knie, Ellbogen und Fersen?</a:t>
            </a:r>
          </a:p>
          <a:p>
            <a:pPr lvl="1">
              <a:lnSpc>
                <a:spcPct val="80000"/>
              </a:lnSpc>
            </a:pPr>
            <a:r>
              <a:rPr lang="de-DE" sz="1400" dirty="0"/>
              <a:t>Vergleiche auf den Zeichnungen die Skelette von Hund und Mensch </a:t>
            </a:r>
          </a:p>
          <a:p>
            <a:pPr marL="342900" indent="-342900">
              <a:lnSpc>
                <a:spcPct val="80000"/>
              </a:lnSpc>
              <a:buFont typeface="+mj-lt"/>
              <a:buAutoNum type="arabicPeriod"/>
            </a:pPr>
            <a:r>
              <a:rPr lang="de-DE" sz="1400" dirty="0"/>
              <a:t>Betrachte die Bilder von Hunderassen.</a:t>
            </a:r>
          </a:p>
          <a:p>
            <a:pPr lvl="1">
              <a:lnSpc>
                <a:spcPct val="80000"/>
              </a:lnSpc>
            </a:pPr>
            <a:r>
              <a:rPr lang="de-DE" sz="1400" dirty="0"/>
              <a:t>Erfinde aus „Gekritzel“ verschiedene Hunderassen.</a:t>
            </a:r>
          </a:p>
        </p:txBody>
      </p:sp>
      <p:sp>
        <p:nvSpPr>
          <p:cNvPr id="7" name="Textfeld 6">
            <a:extLst>
              <a:ext uri="{FF2B5EF4-FFF2-40B4-BE49-F238E27FC236}">
                <a16:creationId xmlns:a16="http://schemas.microsoft.com/office/drawing/2014/main" id="{A2A76E83-14E4-77D5-D6B2-1C07BA7B6BE1}"/>
              </a:ext>
            </a:extLst>
          </p:cNvPr>
          <p:cNvSpPr txBox="1"/>
          <p:nvPr/>
        </p:nvSpPr>
        <p:spPr>
          <a:xfrm>
            <a:off x="7331901" y="1334208"/>
            <a:ext cx="1202499" cy="369332"/>
          </a:xfrm>
          <a:prstGeom prst="rect">
            <a:avLst/>
          </a:prstGeom>
          <a:noFill/>
        </p:spPr>
        <p:txBody>
          <a:bodyPr wrap="square" rtlCol="0">
            <a:spAutoFit/>
          </a:bodyPr>
          <a:lstStyle/>
          <a:p>
            <a:r>
              <a:rPr lang="de-DE" dirty="0">
                <a:solidFill>
                  <a:srgbClr val="FF0000"/>
                </a:solidFill>
              </a:rPr>
              <a:t>Überblick</a:t>
            </a:r>
          </a:p>
        </p:txBody>
      </p:sp>
      <p:sp>
        <p:nvSpPr>
          <p:cNvPr id="2" name="Textfeld 1">
            <a:extLst>
              <a:ext uri="{FF2B5EF4-FFF2-40B4-BE49-F238E27FC236}">
                <a16:creationId xmlns:a16="http://schemas.microsoft.com/office/drawing/2014/main" id="{49EC3F32-00A4-F3A1-34F2-1CD75260D1A3}"/>
              </a:ext>
            </a:extLst>
          </p:cNvPr>
          <p:cNvSpPr txBox="1"/>
          <p:nvPr/>
        </p:nvSpPr>
        <p:spPr>
          <a:xfrm>
            <a:off x="609600" y="6112042"/>
            <a:ext cx="6356684" cy="246221"/>
          </a:xfrm>
          <a:prstGeom prst="rect">
            <a:avLst/>
          </a:prstGeom>
          <a:noFill/>
        </p:spPr>
        <p:txBody>
          <a:bodyPr wrap="square" rtlCol="0">
            <a:spAutoFit/>
          </a:bodyPr>
          <a:lstStyle/>
          <a:p>
            <a:r>
              <a:rPr lang="de-DE" sz="1000" dirty="0"/>
              <a:t>Workshop nach Edith Glaser-</a:t>
            </a:r>
            <a:r>
              <a:rPr lang="de-DE" sz="1000" dirty="0" err="1"/>
              <a:t>Henzer</a:t>
            </a:r>
            <a:r>
              <a:rPr lang="de-DE" sz="1000" dirty="0"/>
              <a:t> (Spot on, Freiburg 2024)</a:t>
            </a:r>
          </a:p>
        </p:txBody>
      </p:sp>
      <p:sp>
        <p:nvSpPr>
          <p:cNvPr id="4" name="Titel 1">
            <a:extLst>
              <a:ext uri="{FF2B5EF4-FFF2-40B4-BE49-F238E27FC236}">
                <a16:creationId xmlns:a16="http://schemas.microsoft.com/office/drawing/2014/main" id="{4B903352-38F1-20DA-9958-A187D195F5CA}"/>
              </a:ext>
            </a:extLst>
          </p:cNvPr>
          <p:cNvSpPr>
            <a:spLocks noGrp="1"/>
          </p:cNvSpPr>
          <p:nvPr>
            <p:ph type="title"/>
          </p:nvPr>
        </p:nvSpPr>
        <p:spPr>
          <a:xfrm>
            <a:off x="612813" y="225425"/>
            <a:ext cx="7920000" cy="1332000"/>
          </a:xfrm>
        </p:spPr>
        <p:txBody>
          <a:bodyPr>
            <a:normAutofit/>
          </a:bodyPr>
          <a:lstStyle/>
          <a:p>
            <a:r>
              <a:rPr lang="de-DE" sz="2200" b="1" dirty="0"/>
              <a:t>3b. Lehrgang „Hund“. Gegenstandsorientiertes Zeichnen</a:t>
            </a:r>
          </a:p>
        </p:txBody>
      </p:sp>
    </p:spTree>
    <p:extLst>
      <p:ext uri="{BB962C8B-B14F-4D97-AF65-F5344CB8AC3E}">
        <p14:creationId xmlns:p14="http://schemas.microsoft.com/office/powerpoint/2010/main" val="7290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a:t>Inhalt des Moduls Nr. 1 Zeichnen</a:t>
            </a:r>
          </a:p>
        </p:txBody>
      </p:sp>
      <p:sp>
        <p:nvSpPr>
          <p:cNvPr id="3" name="Inhaltsplatzhalter 2"/>
          <p:cNvSpPr>
            <a:spLocks noGrp="1"/>
          </p:cNvSpPr>
          <p:nvPr>
            <p:ph idx="1"/>
          </p:nvPr>
        </p:nvSpPr>
        <p:spPr/>
        <p:txBody>
          <a:bodyPr>
            <a:normAutofit/>
          </a:bodyPr>
          <a:lstStyle/>
          <a:p>
            <a:pPr lvl="0">
              <a:buNone/>
            </a:pPr>
            <a:r>
              <a:rPr lang="de-DE" sz="2000" dirty="0"/>
              <a:t>Bedeutung des Arbeitsfeldes Zeichnen im Rahmen der Fachanforderungen</a:t>
            </a:r>
          </a:p>
          <a:p>
            <a:pPr lvl="0">
              <a:buNone/>
            </a:pPr>
            <a:r>
              <a:rPr lang="de-DE" sz="2000" dirty="0"/>
              <a:t>Funktion des Zeichnens im Alltag als Kommunikations- und Ausdrucksmittel</a:t>
            </a:r>
          </a:p>
          <a:p>
            <a:pPr lvl="0">
              <a:buNone/>
            </a:pPr>
            <a:r>
              <a:rPr lang="de-DE" sz="2000" dirty="0"/>
              <a:t>Zeichnerische Skizzen als Mittel zur Ideenfindung und -mitteilung</a:t>
            </a:r>
          </a:p>
          <a:p>
            <a:pPr lvl="0">
              <a:buNone/>
            </a:pPr>
            <a:r>
              <a:rPr lang="de-DE" sz="2000" dirty="0"/>
              <a:t>Exemplarische Bezüge des Arbeitsfeldes Zeichnen zu anderen Arbeitsfeldern</a:t>
            </a:r>
          </a:p>
          <a:p>
            <a:pPr lvl="0">
              <a:buNone/>
            </a:pPr>
            <a:r>
              <a:rPr lang="de-DE" sz="2000" dirty="0"/>
              <a:t>Verwendung von Operatoren bei der Aufgabenformulierung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B959F-B196-9A34-064E-044B91E187A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C3BC9BB-B554-EEEC-4076-1E435542A140}"/>
              </a:ext>
            </a:extLst>
          </p:cNvPr>
          <p:cNvSpPr>
            <a:spLocks noGrp="1"/>
          </p:cNvSpPr>
          <p:nvPr>
            <p:ph idx="1"/>
          </p:nvPr>
        </p:nvSpPr>
        <p:spPr>
          <a:xfrm>
            <a:off x="457200" y="1816274"/>
            <a:ext cx="8229240" cy="4471792"/>
          </a:xfrm>
        </p:spPr>
        <p:txBody>
          <a:bodyPr/>
          <a:lstStyle/>
          <a:p>
            <a:pPr marL="514350" indent="-514350">
              <a:buAutoNum type="arabicPeriod"/>
            </a:pPr>
            <a:r>
              <a:rPr lang="de-DE" sz="1800" dirty="0"/>
              <a:t>Zeichne einen Hund aus der Vorstellung.</a:t>
            </a:r>
          </a:p>
        </p:txBody>
      </p:sp>
      <p:sp>
        <p:nvSpPr>
          <p:cNvPr id="2" name="Textfeld 1">
            <a:extLst>
              <a:ext uri="{FF2B5EF4-FFF2-40B4-BE49-F238E27FC236}">
                <a16:creationId xmlns:a16="http://schemas.microsoft.com/office/drawing/2014/main" id="{B8E978BB-D0D8-AAE3-C49A-3553A4E926E2}"/>
              </a:ext>
            </a:extLst>
          </p:cNvPr>
          <p:cNvSpPr txBox="1"/>
          <p:nvPr/>
        </p:nvSpPr>
        <p:spPr>
          <a:xfrm>
            <a:off x="4572000" y="180474"/>
            <a:ext cx="4355432" cy="369332"/>
          </a:xfrm>
          <a:prstGeom prst="rect">
            <a:avLst/>
          </a:prstGeom>
          <a:noFill/>
        </p:spPr>
        <p:txBody>
          <a:bodyPr wrap="square" rtlCol="0">
            <a:spAutoFit/>
          </a:bodyPr>
          <a:lstStyle/>
          <a:p>
            <a:r>
              <a:rPr lang="de-DE" dirty="0">
                <a:solidFill>
                  <a:srgbClr val="FF0000"/>
                </a:solidFill>
              </a:rPr>
              <a:t>Tipp: nummerieren Sie Ihre Zeichnungen</a:t>
            </a:r>
          </a:p>
        </p:txBody>
      </p:sp>
      <p:sp>
        <p:nvSpPr>
          <p:cNvPr id="4" name="Titel 1">
            <a:extLst>
              <a:ext uri="{FF2B5EF4-FFF2-40B4-BE49-F238E27FC236}">
                <a16:creationId xmlns:a16="http://schemas.microsoft.com/office/drawing/2014/main" id="{0548FFF3-1DAF-2806-1E25-E745331DDEAB}"/>
              </a:ext>
            </a:extLst>
          </p:cNvPr>
          <p:cNvSpPr>
            <a:spLocks noGrp="1"/>
          </p:cNvSpPr>
          <p:nvPr>
            <p:ph type="title"/>
          </p:nvPr>
        </p:nvSpPr>
        <p:spPr>
          <a:xfrm>
            <a:off x="612813" y="225425"/>
            <a:ext cx="7920000" cy="1332000"/>
          </a:xfrm>
        </p:spPr>
        <p:txBody>
          <a:bodyPr>
            <a:normAutofit/>
          </a:bodyPr>
          <a:lstStyle/>
          <a:p>
            <a:r>
              <a:rPr lang="de-DE" sz="2200" b="1" dirty="0"/>
              <a:t>3b. Lehrgang „Hund“. Gegenstandsorientiertes Zeichnen</a:t>
            </a:r>
          </a:p>
        </p:txBody>
      </p:sp>
    </p:spTree>
    <p:extLst>
      <p:ext uri="{BB962C8B-B14F-4D97-AF65-F5344CB8AC3E}">
        <p14:creationId xmlns:p14="http://schemas.microsoft.com/office/powerpoint/2010/main" val="857567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D9625-28E3-BBCC-1845-AB6B3E87E438}"/>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94B536C-9AD3-715E-EF88-9A5015BE753D}"/>
              </a:ext>
            </a:extLst>
          </p:cNvPr>
          <p:cNvSpPr>
            <a:spLocks noGrp="1"/>
          </p:cNvSpPr>
          <p:nvPr>
            <p:ph idx="1"/>
          </p:nvPr>
        </p:nvSpPr>
        <p:spPr>
          <a:xfrm>
            <a:off x="457200" y="1816274"/>
            <a:ext cx="8229240" cy="4471792"/>
          </a:xfrm>
        </p:spPr>
        <p:txBody>
          <a:bodyPr/>
          <a:lstStyle/>
          <a:p>
            <a:pPr marL="514350" indent="-514350">
              <a:buFont typeface="+mj-lt"/>
              <a:buAutoNum type="arabicPeriod" startAt="2"/>
            </a:pPr>
            <a:r>
              <a:rPr lang="de-DE" sz="1800" dirty="0"/>
              <a:t>Führe mit der Hand eine Bewegung aus, als ob du den Kopf eines Hundes streicheln würdest – von der Schnauze bis hinter den Schädel.</a:t>
            </a:r>
          </a:p>
          <a:p>
            <a:pPr lvl="1"/>
            <a:r>
              <a:rPr lang="de-DE" sz="1800" dirty="0"/>
              <a:t>Betrachte nun das Bild eines Hundekopfes. Nenne prägnante Merkmale.</a:t>
            </a:r>
          </a:p>
          <a:p>
            <a:pPr lvl="1"/>
            <a:r>
              <a:rPr lang="de-DE" sz="1800" dirty="0"/>
              <a:t>Skizziere nun Hundeköpfe verschiedener Rassen, indem du die Kopfform flacher, höher, kompakter, gestaucht usw. zeichnest.</a:t>
            </a:r>
          </a:p>
        </p:txBody>
      </p:sp>
      <p:sp>
        <p:nvSpPr>
          <p:cNvPr id="2" name="Titel 1">
            <a:extLst>
              <a:ext uri="{FF2B5EF4-FFF2-40B4-BE49-F238E27FC236}">
                <a16:creationId xmlns:a16="http://schemas.microsoft.com/office/drawing/2014/main" id="{A7E6058D-7238-9ED8-364B-222F0701113E}"/>
              </a:ext>
            </a:extLst>
          </p:cNvPr>
          <p:cNvSpPr>
            <a:spLocks noGrp="1"/>
          </p:cNvSpPr>
          <p:nvPr>
            <p:ph type="title"/>
          </p:nvPr>
        </p:nvSpPr>
        <p:spPr>
          <a:xfrm>
            <a:off x="612813" y="225425"/>
            <a:ext cx="7920000" cy="1332000"/>
          </a:xfrm>
        </p:spPr>
        <p:txBody>
          <a:bodyPr>
            <a:normAutofit/>
          </a:bodyPr>
          <a:lstStyle/>
          <a:p>
            <a:r>
              <a:rPr lang="de-DE" sz="2200" b="1" dirty="0"/>
              <a:t>3b. Lehrgang „Hund“. Gegenstandsorientiertes Zeichnen</a:t>
            </a:r>
          </a:p>
        </p:txBody>
      </p:sp>
    </p:spTree>
    <p:extLst>
      <p:ext uri="{BB962C8B-B14F-4D97-AF65-F5344CB8AC3E}">
        <p14:creationId xmlns:p14="http://schemas.microsoft.com/office/powerpoint/2010/main" val="4410886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DA5596-4491-5134-4443-A07C5F497D45}"/>
              </a:ext>
            </a:extLst>
          </p:cNvPr>
          <p:cNvSpPr>
            <a:spLocks noGrp="1"/>
          </p:cNvSpPr>
          <p:nvPr>
            <p:ph type="title"/>
          </p:nvPr>
        </p:nvSpPr>
        <p:spPr/>
        <p:txBody>
          <a:bodyPr/>
          <a:lstStyle/>
          <a:p>
            <a:endParaRPr lang="de-DE"/>
          </a:p>
        </p:txBody>
      </p:sp>
      <p:pic>
        <p:nvPicPr>
          <p:cNvPr id="5" name="Inhaltsplatzhalter 4" descr="Ein Bild, das Säugetier, Hunderasse, Hund, Haustier enthält.&#10;&#10;Automatisch generierte Beschreibung">
            <a:extLst>
              <a:ext uri="{FF2B5EF4-FFF2-40B4-BE49-F238E27FC236}">
                <a16:creationId xmlns:a16="http://schemas.microsoft.com/office/drawing/2014/main" id="{E623D51D-4144-8B4C-A1FC-4AEDE7FB87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0577" y="1680701"/>
            <a:ext cx="6522845" cy="4344317"/>
          </a:xfrm>
        </p:spPr>
      </p:pic>
    </p:spTree>
    <p:extLst>
      <p:ext uri="{BB962C8B-B14F-4D97-AF65-F5344CB8AC3E}">
        <p14:creationId xmlns:p14="http://schemas.microsoft.com/office/powerpoint/2010/main" val="1949377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B5F82-B740-81FF-884A-43F320A435A8}"/>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7058155-F7BE-989F-33B2-C3F7CA3683CE}"/>
              </a:ext>
            </a:extLst>
          </p:cNvPr>
          <p:cNvSpPr>
            <a:spLocks noGrp="1"/>
          </p:cNvSpPr>
          <p:nvPr>
            <p:ph idx="1"/>
          </p:nvPr>
        </p:nvSpPr>
        <p:spPr>
          <a:xfrm>
            <a:off x="457200" y="1816274"/>
            <a:ext cx="8229240" cy="4471792"/>
          </a:xfrm>
        </p:spPr>
        <p:txBody>
          <a:bodyPr/>
          <a:lstStyle/>
          <a:p>
            <a:pPr marL="514350" indent="-514350">
              <a:buFont typeface="+mj-lt"/>
              <a:buAutoNum type="arabicPeriod" startAt="3"/>
            </a:pPr>
            <a:r>
              <a:rPr lang="de-DE" sz="1800" dirty="0"/>
              <a:t>Betrachte die Abbildung eines Hundes. Beschreibe auffälliges.</a:t>
            </a:r>
          </a:p>
          <a:p>
            <a:pPr lvl="1"/>
            <a:r>
              <a:rPr lang="de-DE" sz="1800" dirty="0"/>
              <a:t>Schließe die Augen und stelle dir die Form vor. Wo ist die Beobachtung noch ungenau?</a:t>
            </a:r>
          </a:p>
          <a:p>
            <a:pPr lvl="1"/>
            <a:r>
              <a:rPr lang="de-DE" sz="1800" dirty="0"/>
              <a:t>Betrachte noch einmal die Abbildung des Hundes.</a:t>
            </a:r>
          </a:p>
          <a:p>
            <a:pPr lvl="1"/>
            <a:r>
              <a:rPr lang="de-DE" sz="1800" dirty="0"/>
              <a:t>Zeichne den Hund nun aus der Vorstellung.</a:t>
            </a:r>
          </a:p>
        </p:txBody>
      </p:sp>
      <p:sp>
        <p:nvSpPr>
          <p:cNvPr id="2" name="Titel 1">
            <a:extLst>
              <a:ext uri="{FF2B5EF4-FFF2-40B4-BE49-F238E27FC236}">
                <a16:creationId xmlns:a16="http://schemas.microsoft.com/office/drawing/2014/main" id="{4CAE734A-E6A7-21B3-438A-ED3F937264DB}"/>
              </a:ext>
            </a:extLst>
          </p:cNvPr>
          <p:cNvSpPr>
            <a:spLocks noGrp="1"/>
          </p:cNvSpPr>
          <p:nvPr>
            <p:ph type="title"/>
          </p:nvPr>
        </p:nvSpPr>
        <p:spPr>
          <a:xfrm>
            <a:off x="612813" y="225425"/>
            <a:ext cx="7920000" cy="1332000"/>
          </a:xfrm>
        </p:spPr>
        <p:txBody>
          <a:bodyPr>
            <a:normAutofit/>
          </a:bodyPr>
          <a:lstStyle/>
          <a:p>
            <a:r>
              <a:rPr lang="de-DE" sz="2200" b="1" dirty="0"/>
              <a:t>3b. Lehrgang „Hund“. Gegenstandsorientiertes Zeichnen</a:t>
            </a:r>
          </a:p>
        </p:txBody>
      </p:sp>
    </p:spTree>
    <p:extLst>
      <p:ext uri="{BB962C8B-B14F-4D97-AF65-F5344CB8AC3E}">
        <p14:creationId xmlns:p14="http://schemas.microsoft.com/office/powerpoint/2010/main" val="15926365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el 1">
            <a:extLst>
              <a:ext uri="{FF2B5EF4-FFF2-40B4-BE49-F238E27FC236}">
                <a16:creationId xmlns:a16="http://schemas.microsoft.com/office/drawing/2014/main" id="{23395026-03F4-4B59-A391-28934372FA38}"/>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61B295DF-E7F4-F53C-F437-8387EC44A8DB}"/>
              </a:ext>
            </a:extLst>
          </p:cNvPr>
          <p:cNvSpPr>
            <a:spLocks noGrp="1"/>
          </p:cNvSpPr>
          <p:nvPr>
            <p:ph idx="1"/>
          </p:nvPr>
        </p:nvSpPr>
        <p:spPr/>
        <p:txBody>
          <a:bodyPr/>
          <a:lstStyle/>
          <a:p>
            <a:endParaRPr lang="de-DE" dirty="0"/>
          </a:p>
          <a:p>
            <a:endParaRPr lang="de-DE" dirty="0"/>
          </a:p>
        </p:txBody>
      </p:sp>
      <p:pic>
        <p:nvPicPr>
          <p:cNvPr id="5" name="Grafik 4" descr="Ein Bild, das Säugetier, Hunderasse, Hund, Haustier enthält.&#10;&#10;Automatisch generierte Beschreibung">
            <a:extLst>
              <a:ext uri="{FF2B5EF4-FFF2-40B4-BE49-F238E27FC236}">
                <a16:creationId xmlns:a16="http://schemas.microsoft.com/office/drawing/2014/main" id="{8A867D45-B02F-3545-8455-CF02E0011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8400"/>
            <a:ext cx="9144000" cy="4663440"/>
          </a:xfrm>
          <a:prstGeom prst="rect">
            <a:avLst/>
          </a:prstGeom>
          <a:solidFill>
            <a:schemeClr val="bg1"/>
          </a:solidFill>
          <a:scene3d>
            <a:camera prst="orthographicFront">
              <a:rot lat="0" lon="10800000" rev="0"/>
            </a:camera>
            <a:lightRig rig="threePt" dir="t"/>
          </a:scene3d>
        </p:spPr>
      </p:pic>
    </p:spTree>
    <p:extLst>
      <p:ext uri="{BB962C8B-B14F-4D97-AF65-F5344CB8AC3E}">
        <p14:creationId xmlns:p14="http://schemas.microsoft.com/office/powerpoint/2010/main" val="32423606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4DB1D-7ECB-C00B-671F-B5BD7E1BDC4B}"/>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61A6718-E9AE-F2AF-F8C3-848B18F583F4}"/>
              </a:ext>
            </a:extLst>
          </p:cNvPr>
          <p:cNvSpPr>
            <a:spLocks noGrp="1"/>
          </p:cNvSpPr>
          <p:nvPr>
            <p:ph idx="1"/>
          </p:nvPr>
        </p:nvSpPr>
        <p:spPr>
          <a:xfrm>
            <a:off x="457200" y="1816274"/>
            <a:ext cx="8229240" cy="4471792"/>
          </a:xfrm>
        </p:spPr>
        <p:txBody>
          <a:bodyPr/>
          <a:lstStyle/>
          <a:p>
            <a:pPr marL="457200" indent="-457200">
              <a:buFont typeface="+mj-lt"/>
              <a:buAutoNum type="arabicPeriod" startAt="4"/>
            </a:pPr>
            <a:r>
              <a:rPr lang="de-DE" sz="1800" dirty="0"/>
              <a:t>Zeichne den Hund auf der Fotografie so ab, dass er zur anderen Seite blickt (Bild in der Vorstellung drehen).</a:t>
            </a:r>
          </a:p>
        </p:txBody>
      </p:sp>
      <p:sp>
        <p:nvSpPr>
          <p:cNvPr id="2" name="Titel 1">
            <a:extLst>
              <a:ext uri="{FF2B5EF4-FFF2-40B4-BE49-F238E27FC236}">
                <a16:creationId xmlns:a16="http://schemas.microsoft.com/office/drawing/2014/main" id="{BCE197DD-8BDE-E687-EA33-4C653E85C10A}"/>
              </a:ext>
            </a:extLst>
          </p:cNvPr>
          <p:cNvSpPr>
            <a:spLocks noGrp="1"/>
          </p:cNvSpPr>
          <p:nvPr>
            <p:ph type="title"/>
          </p:nvPr>
        </p:nvSpPr>
        <p:spPr>
          <a:xfrm>
            <a:off x="612813" y="225425"/>
            <a:ext cx="7920000" cy="1332000"/>
          </a:xfrm>
        </p:spPr>
        <p:txBody>
          <a:bodyPr>
            <a:normAutofit/>
          </a:bodyPr>
          <a:lstStyle/>
          <a:p>
            <a:r>
              <a:rPr lang="de-DE" sz="2200" b="1" dirty="0"/>
              <a:t>3b. Lehrgang „Hund“. Gegenstandsorientiertes Zeichnen</a:t>
            </a:r>
          </a:p>
        </p:txBody>
      </p:sp>
    </p:spTree>
    <p:extLst>
      <p:ext uri="{BB962C8B-B14F-4D97-AF65-F5344CB8AC3E}">
        <p14:creationId xmlns:p14="http://schemas.microsoft.com/office/powerpoint/2010/main" val="37650553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7DC92-F850-1C02-4C01-5430BF71B8AC}"/>
            </a:ext>
          </a:extLst>
        </p:cNvPr>
        <p:cNvGrpSpPr/>
        <p:nvPr/>
      </p:nvGrpSpPr>
      <p:grpSpPr>
        <a:xfrm>
          <a:off x="0" y="0"/>
          <a:ext cx="0" cy="0"/>
          <a:chOff x="0" y="0"/>
          <a:chExt cx="0" cy="0"/>
        </a:xfrm>
      </p:grpSpPr>
      <p:sp useBgFill="1">
        <p:nvSpPr>
          <p:cNvPr id="2" name="Titel 1">
            <a:extLst>
              <a:ext uri="{FF2B5EF4-FFF2-40B4-BE49-F238E27FC236}">
                <a16:creationId xmlns:a16="http://schemas.microsoft.com/office/drawing/2014/main" id="{FD69D601-9A9A-489B-F850-45296850E8BC}"/>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EA734E92-4F84-E400-DEC6-F60D99B32282}"/>
              </a:ext>
            </a:extLst>
          </p:cNvPr>
          <p:cNvSpPr>
            <a:spLocks noGrp="1"/>
          </p:cNvSpPr>
          <p:nvPr>
            <p:ph idx="1"/>
          </p:nvPr>
        </p:nvSpPr>
        <p:spPr/>
        <p:txBody>
          <a:bodyPr/>
          <a:lstStyle/>
          <a:p>
            <a:endParaRPr lang="de-DE" dirty="0"/>
          </a:p>
          <a:p>
            <a:endParaRPr lang="de-DE" dirty="0"/>
          </a:p>
        </p:txBody>
      </p:sp>
      <p:pic>
        <p:nvPicPr>
          <p:cNvPr id="5" name="Grafik 4" descr="Ein Bild, das Säugetier, Hunderasse, Hund, Haustier enthält.&#10;&#10;Automatisch generierte Beschreibung">
            <a:extLst>
              <a:ext uri="{FF2B5EF4-FFF2-40B4-BE49-F238E27FC236}">
                <a16:creationId xmlns:a16="http://schemas.microsoft.com/office/drawing/2014/main" id="{6B54CEE1-5955-FB12-1A6B-F68D52ABB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8400"/>
            <a:ext cx="9144000" cy="4663440"/>
          </a:xfrm>
          <a:prstGeom prst="rect">
            <a:avLst/>
          </a:prstGeom>
          <a:solidFill>
            <a:schemeClr val="bg1"/>
          </a:solidFill>
          <a:scene3d>
            <a:camera prst="orthographicFront">
              <a:rot lat="0" lon="10800000" rev="0"/>
            </a:camera>
            <a:lightRig rig="threePt" dir="t"/>
          </a:scene3d>
        </p:spPr>
      </p:pic>
    </p:spTree>
    <p:extLst>
      <p:ext uri="{BB962C8B-B14F-4D97-AF65-F5344CB8AC3E}">
        <p14:creationId xmlns:p14="http://schemas.microsoft.com/office/powerpoint/2010/main" val="16384158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E3B7A-814D-416E-61B0-27E8DE905AA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DC2435-4FA7-7F46-F9C9-983066044258}"/>
              </a:ext>
            </a:extLst>
          </p:cNvPr>
          <p:cNvSpPr>
            <a:spLocks noGrp="1"/>
          </p:cNvSpPr>
          <p:nvPr>
            <p:ph type="title"/>
          </p:nvPr>
        </p:nvSpPr>
        <p:spPr/>
        <p:txBody>
          <a:bodyPr/>
          <a:lstStyle/>
          <a:p>
            <a:endParaRPr lang="de-DE"/>
          </a:p>
        </p:txBody>
      </p:sp>
      <p:pic>
        <p:nvPicPr>
          <p:cNvPr id="5" name="Inhaltsplatzhalter 4" descr="Ein Bild, das Säugetier, Hunderasse, Hund, Haustier enthält.&#10;&#10;Automatisch generierte Beschreibung">
            <a:extLst>
              <a:ext uri="{FF2B5EF4-FFF2-40B4-BE49-F238E27FC236}">
                <a16:creationId xmlns:a16="http://schemas.microsoft.com/office/drawing/2014/main" id="{790FCEC0-32B8-79C2-6057-A6419FA9BE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3" y="1418400"/>
            <a:ext cx="9143577" cy="4663224"/>
          </a:xfrm>
        </p:spPr>
      </p:pic>
    </p:spTree>
    <p:extLst>
      <p:ext uri="{BB962C8B-B14F-4D97-AF65-F5344CB8AC3E}">
        <p14:creationId xmlns:p14="http://schemas.microsoft.com/office/powerpoint/2010/main" val="1838446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D2DDC-1404-5505-D4B1-2F74FFFEA39B}"/>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3BC6CC90-80B5-6881-7D1F-0A3980322C4F}"/>
              </a:ext>
            </a:extLst>
          </p:cNvPr>
          <p:cNvSpPr>
            <a:spLocks noGrp="1"/>
          </p:cNvSpPr>
          <p:nvPr>
            <p:ph idx="1"/>
          </p:nvPr>
        </p:nvSpPr>
        <p:spPr>
          <a:xfrm>
            <a:off x="457200" y="1816274"/>
            <a:ext cx="8229240" cy="4471792"/>
          </a:xfrm>
        </p:spPr>
        <p:txBody>
          <a:bodyPr/>
          <a:lstStyle/>
          <a:p>
            <a:pPr marL="457200" indent="-457200">
              <a:buFont typeface="+mj-lt"/>
              <a:buAutoNum type="arabicPeriod" startAt="5"/>
            </a:pPr>
            <a:r>
              <a:rPr lang="de-DE" sz="1800" dirty="0"/>
              <a:t>Zeichne den Hund blind.</a:t>
            </a:r>
          </a:p>
        </p:txBody>
      </p:sp>
      <p:sp>
        <p:nvSpPr>
          <p:cNvPr id="2" name="Titel 1">
            <a:extLst>
              <a:ext uri="{FF2B5EF4-FFF2-40B4-BE49-F238E27FC236}">
                <a16:creationId xmlns:a16="http://schemas.microsoft.com/office/drawing/2014/main" id="{15201928-A4D9-67D2-F63E-727607833177}"/>
              </a:ext>
            </a:extLst>
          </p:cNvPr>
          <p:cNvSpPr>
            <a:spLocks noGrp="1"/>
          </p:cNvSpPr>
          <p:nvPr>
            <p:ph type="title"/>
          </p:nvPr>
        </p:nvSpPr>
        <p:spPr>
          <a:xfrm>
            <a:off x="612813" y="225425"/>
            <a:ext cx="7920000" cy="1332000"/>
          </a:xfrm>
        </p:spPr>
        <p:txBody>
          <a:bodyPr>
            <a:normAutofit/>
          </a:bodyPr>
          <a:lstStyle/>
          <a:p>
            <a:r>
              <a:rPr lang="de-DE" sz="2200" b="1" dirty="0"/>
              <a:t>3b. Lehrgang „Hund“. Gegenstandsorientiertes Zeichnen</a:t>
            </a:r>
          </a:p>
        </p:txBody>
      </p:sp>
    </p:spTree>
    <p:extLst>
      <p:ext uri="{BB962C8B-B14F-4D97-AF65-F5344CB8AC3E}">
        <p14:creationId xmlns:p14="http://schemas.microsoft.com/office/powerpoint/2010/main" val="31510811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5CC08-5D02-4DA6-68CE-F779A4C88587}"/>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675F7FC8-A172-D14F-FD7F-DD51CBA5F1D4}"/>
              </a:ext>
            </a:extLst>
          </p:cNvPr>
          <p:cNvSpPr>
            <a:spLocks noGrp="1"/>
          </p:cNvSpPr>
          <p:nvPr>
            <p:ph idx="1"/>
          </p:nvPr>
        </p:nvSpPr>
        <p:spPr>
          <a:xfrm>
            <a:off x="457200" y="1816274"/>
            <a:ext cx="8229240" cy="4471792"/>
          </a:xfrm>
        </p:spPr>
        <p:txBody>
          <a:bodyPr/>
          <a:lstStyle/>
          <a:p>
            <a:pPr marL="457200" indent="-457200">
              <a:buFont typeface="+mj-lt"/>
              <a:buAutoNum type="arabicPeriod" startAt="6"/>
            </a:pPr>
            <a:r>
              <a:rPr lang="de-DE" sz="1800" dirty="0"/>
              <a:t>Stelle dich auf alle Viere und beobachte, wo die Gelenke in den Armen und Beinen sind. Wohin zeigen die Knie, Ellbogen und Fersen?</a:t>
            </a:r>
          </a:p>
          <a:p>
            <a:pPr marL="457200" lvl="1" indent="0">
              <a:buNone/>
            </a:pPr>
            <a:r>
              <a:rPr lang="de-DE" sz="1800" dirty="0"/>
              <a:t>Vergleiche auf den nachfolgenden Bildern die Skelette von Hund und Mensch.</a:t>
            </a:r>
          </a:p>
        </p:txBody>
      </p:sp>
      <p:sp>
        <p:nvSpPr>
          <p:cNvPr id="2" name="Titel 1">
            <a:extLst>
              <a:ext uri="{FF2B5EF4-FFF2-40B4-BE49-F238E27FC236}">
                <a16:creationId xmlns:a16="http://schemas.microsoft.com/office/drawing/2014/main" id="{2E65965D-4D97-E4AD-5206-8E83B090C785}"/>
              </a:ext>
            </a:extLst>
          </p:cNvPr>
          <p:cNvSpPr>
            <a:spLocks noGrp="1"/>
          </p:cNvSpPr>
          <p:nvPr>
            <p:ph type="title"/>
          </p:nvPr>
        </p:nvSpPr>
        <p:spPr>
          <a:xfrm>
            <a:off x="612813" y="225425"/>
            <a:ext cx="7920000" cy="1332000"/>
          </a:xfrm>
        </p:spPr>
        <p:txBody>
          <a:bodyPr>
            <a:normAutofit/>
          </a:bodyPr>
          <a:lstStyle/>
          <a:p>
            <a:r>
              <a:rPr lang="de-DE" sz="2200" b="1" dirty="0"/>
              <a:t>3b. Lehrgang „Hund“. Gegenstandsorientiertes Zeichnen</a:t>
            </a:r>
          </a:p>
        </p:txBody>
      </p:sp>
    </p:spTree>
    <p:extLst>
      <p:ext uri="{BB962C8B-B14F-4D97-AF65-F5344CB8AC3E}">
        <p14:creationId xmlns:p14="http://schemas.microsoft.com/office/powerpoint/2010/main" val="4105961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b="1" dirty="0"/>
              <a:t>Die Ziele des heutigen Moduls</a:t>
            </a:r>
            <a:br>
              <a:rPr lang="de-DE" sz="2800" dirty="0"/>
            </a:br>
            <a:r>
              <a:rPr lang="de-DE" sz="2800" dirty="0"/>
              <a:t>auf Basis der Ausbildungsstandards</a:t>
            </a:r>
          </a:p>
        </p:txBody>
      </p:sp>
      <p:sp>
        <p:nvSpPr>
          <p:cNvPr id="3" name="Inhaltsplatzhalter 2"/>
          <p:cNvSpPr>
            <a:spLocks noGrp="1"/>
          </p:cNvSpPr>
          <p:nvPr>
            <p:ph idx="1"/>
          </p:nvPr>
        </p:nvSpPr>
        <p:spPr/>
        <p:txBody>
          <a:bodyPr>
            <a:noAutofit/>
          </a:bodyPr>
          <a:lstStyle/>
          <a:p>
            <a:pPr>
              <a:lnSpc>
                <a:spcPts val="1680"/>
              </a:lnSpc>
              <a:spcBef>
                <a:spcPts val="0"/>
              </a:spcBef>
              <a:spcAft>
                <a:spcPts val="1000"/>
              </a:spcAft>
              <a:buNone/>
            </a:pPr>
            <a:r>
              <a:rPr lang="de-DE" sz="1800" dirty="0"/>
              <a:t>Die Lehrkraft im Vorbereitungsdienst… </a:t>
            </a:r>
            <a:endParaRPr lang="de-DE" sz="1800" b="1" dirty="0"/>
          </a:p>
          <a:p>
            <a:pPr>
              <a:lnSpc>
                <a:spcPts val="1680"/>
              </a:lnSpc>
              <a:spcBef>
                <a:spcPts val="0"/>
              </a:spcBef>
              <a:spcAft>
                <a:spcPts val="1000"/>
              </a:spcAft>
              <a:buNone/>
            </a:pPr>
            <a:r>
              <a:rPr lang="de-DE" sz="1800" b="1" dirty="0"/>
              <a:t>I Planung, Durchführung und Evaluation von Unterricht</a:t>
            </a:r>
          </a:p>
          <a:p>
            <a:pPr lvl="0">
              <a:lnSpc>
                <a:spcPts val="1680"/>
              </a:lnSpc>
              <a:spcBef>
                <a:spcPts val="0"/>
              </a:spcBef>
              <a:spcAft>
                <a:spcPts val="1000"/>
              </a:spcAft>
              <a:buNone/>
            </a:pPr>
            <a:r>
              <a:rPr lang="de-DE" sz="1800" dirty="0"/>
              <a:t>verfügt über theoretisches Fachwissen und praktisch-künstlerische Erfahrungen (Bild- und Medienkompetenz, künstlerische Praxis, Kunstgeschichte, Kunsttheorie) (I,2)</a:t>
            </a:r>
            <a:r>
              <a:rPr lang="de-DE" sz="1800" dirty="0">
                <a:solidFill>
                  <a:srgbClr val="FF0000"/>
                </a:solidFill>
              </a:rPr>
              <a:t> Fachgeschichte, Funktionen und Methoden des Zeichnens</a:t>
            </a:r>
            <a:endParaRPr lang="de-DE" sz="1800" dirty="0"/>
          </a:p>
          <a:p>
            <a:pPr marL="0" indent="0" defTabSz="427101">
              <a:lnSpc>
                <a:spcPts val="1680"/>
              </a:lnSpc>
              <a:spcBef>
                <a:spcPts val="0"/>
              </a:spcBef>
              <a:spcAft>
                <a:spcPts val="1000"/>
              </a:spcAft>
              <a:buSzTx/>
              <a:buFontTx/>
              <a:buNone/>
              <a:defRPr sz="1710">
                <a:uFill>
                  <a:solidFill>
                    <a:srgbClr val="000000"/>
                  </a:solidFill>
                </a:uFill>
              </a:defRPr>
            </a:pPr>
            <a:r>
              <a:rPr lang="de-DE" sz="1800" b="1" dirty="0"/>
              <a:t>II Mitgestaltung und Entwicklung von Schule</a:t>
            </a:r>
          </a:p>
          <a:p>
            <a:pPr marL="230400" lvl="1" indent="-230400" defTabSz="427101">
              <a:lnSpc>
                <a:spcPts val="1680"/>
              </a:lnSpc>
              <a:spcBef>
                <a:spcPts val="0"/>
              </a:spcBef>
              <a:spcAft>
                <a:spcPts val="1000"/>
              </a:spcAft>
              <a:buNone/>
              <a:defRPr sz="1710">
                <a:uFill>
                  <a:solidFill>
                    <a:srgbClr val="000000"/>
                  </a:solidFill>
                </a:uFill>
              </a:defRPr>
            </a:pPr>
            <a:r>
              <a:rPr lang="de-DE" sz="1800" dirty="0"/>
              <a:t>vertritt und vermittelt die Intentionen des Faches und setzt sie sinnstiftend in schulischen Kontexten um. (II, 10) </a:t>
            </a:r>
            <a:r>
              <a:rPr lang="de-DE" sz="1800" dirty="0">
                <a:solidFill>
                  <a:srgbClr val="FF0000"/>
                </a:solidFill>
              </a:rPr>
              <a:t>Bedeutung von Zeichnen lernen, Zeichnen können</a:t>
            </a:r>
            <a:endParaRPr lang="de-DE" sz="1800" strike="sngStrike" dirty="0"/>
          </a:p>
          <a:p>
            <a:pPr marL="0" indent="0" defTabSz="427101">
              <a:lnSpc>
                <a:spcPts val="1680"/>
              </a:lnSpc>
              <a:spcBef>
                <a:spcPts val="0"/>
              </a:spcBef>
              <a:spcAft>
                <a:spcPts val="1000"/>
              </a:spcAft>
              <a:buSzTx/>
              <a:buFontTx/>
              <a:buNone/>
              <a:defRPr sz="1710" b="1">
                <a:uFill>
                  <a:solidFill>
                    <a:srgbClr val="000000"/>
                  </a:solidFill>
                </a:uFill>
              </a:defRPr>
            </a:pPr>
            <a:r>
              <a:rPr lang="de-DE" sz="1800" dirty="0"/>
              <a:t>III Erziehung und Beratung</a:t>
            </a:r>
          </a:p>
          <a:p>
            <a:pPr marL="230400" lvl="1" indent="-230400" defTabSz="427101">
              <a:lnSpc>
                <a:spcPts val="1680"/>
              </a:lnSpc>
              <a:spcBef>
                <a:spcPts val="0"/>
              </a:spcBef>
              <a:spcAft>
                <a:spcPts val="1000"/>
              </a:spcAft>
              <a:buSzTx/>
              <a:buFontTx/>
              <a:buNone/>
              <a:defRPr sz="1710">
                <a:uFill>
                  <a:solidFill>
                    <a:srgbClr val="000000"/>
                  </a:solidFill>
                </a:uFill>
              </a:defRPr>
            </a:pPr>
            <a:r>
              <a:rPr lang="de-DE" sz="1800" dirty="0"/>
              <a:t> initiiert Kunst als Ereignis, intensiviert das Erleben und die Vielfalt der Wahrnehmung (III, 16) </a:t>
            </a:r>
            <a:r>
              <a:rPr lang="de-DE" sz="1800" dirty="0">
                <a:solidFill>
                  <a:srgbClr val="FF0000"/>
                </a:solidFill>
              </a:rPr>
              <a:t>Methoden des Zeichnens: "Sehen lernen"</a:t>
            </a:r>
            <a:endParaRPr lang="de-DE" sz="1800" dirty="0"/>
          </a:p>
          <a:p>
            <a:pPr>
              <a:lnSpc>
                <a:spcPct val="110000"/>
              </a:lnSpc>
              <a:spcBef>
                <a:spcPts val="0"/>
              </a:spcBef>
              <a:spcAft>
                <a:spcPts val="1000"/>
              </a:spcAft>
              <a:buNone/>
            </a:pPr>
            <a:endParaRPr lang="de-DE" sz="1400" strike="sngStrike" dirty="0">
              <a:solidFill>
                <a:srgbClr val="FF00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B39BD-19F1-9EA3-15BA-378B4619414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5598609-ECC2-3CE1-CB48-3A85CD29AA5D}"/>
              </a:ext>
            </a:extLst>
          </p:cNvPr>
          <p:cNvSpPr>
            <a:spLocks noGrp="1"/>
          </p:cNvSpPr>
          <p:nvPr>
            <p:ph type="title"/>
          </p:nvPr>
        </p:nvSpPr>
        <p:spPr/>
        <p:txBody>
          <a:bodyPr/>
          <a:lstStyle/>
          <a:p>
            <a:endParaRPr lang="de-DE" dirty="0"/>
          </a:p>
        </p:txBody>
      </p:sp>
      <p:pic>
        <p:nvPicPr>
          <p:cNvPr id="7" name="Grafik 6" descr="Ein Bild, das Zeichnung, Entwurf, Säugetier, Zebra enthält.&#10;&#10;Automatisch generierte Beschreibung">
            <a:extLst>
              <a:ext uri="{FF2B5EF4-FFF2-40B4-BE49-F238E27FC236}">
                <a16:creationId xmlns:a16="http://schemas.microsoft.com/office/drawing/2014/main" id="{2A0032BF-D4A8-8A78-C0FA-4B7577709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129" y="4334"/>
            <a:ext cx="4989888" cy="3528007"/>
          </a:xfrm>
          <a:prstGeom prst="rect">
            <a:avLst/>
          </a:prstGeom>
        </p:spPr>
      </p:pic>
      <p:pic>
        <p:nvPicPr>
          <p:cNvPr id="5" name="Inhaltsplatzhalter 4" descr="Ein Bild, das Säugetier, Dinosaurier, Fossil, Skelett enthält.&#10;&#10;Automatisch generierte Beschreibung">
            <a:extLst>
              <a:ext uri="{FF2B5EF4-FFF2-40B4-BE49-F238E27FC236}">
                <a16:creationId xmlns:a16="http://schemas.microsoft.com/office/drawing/2014/main" id="{1EAAED9B-8DCC-7571-B250-8F11AF69AAA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3724" t="2926" r="2925"/>
          <a:stretch/>
        </p:blipFill>
        <p:spPr>
          <a:xfrm>
            <a:off x="-360" y="0"/>
            <a:ext cx="4396637" cy="3429000"/>
          </a:xfrm>
          <a:scene3d>
            <a:camera prst="orthographicFront">
              <a:rot lat="0" lon="10800000" rev="0"/>
            </a:camera>
            <a:lightRig rig="threePt" dir="t"/>
          </a:scene3d>
        </p:spPr>
      </p:pic>
      <p:sp>
        <p:nvSpPr>
          <p:cNvPr id="8" name="Textfeld 7">
            <a:extLst>
              <a:ext uri="{FF2B5EF4-FFF2-40B4-BE49-F238E27FC236}">
                <a16:creationId xmlns:a16="http://schemas.microsoft.com/office/drawing/2014/main" id="{A76A87AF-E866-B2C3-B00A-A1C6D3140BEC}"/>
              </a:ext>
            </a:extLst>
          </p:cNvPr>
          <p:cNvSpPr txBox="1"/>
          <p:nvPr/>
        </p:nvSpPr>
        <p:spPr>
          <a:xfrm>
            <a:off x="6864263" y="188862"/>
            <a:ext cx="2279737" cy="369332"/>
          </a:xfrm>
          <a:prstGeom prst="rect">
            <a:avLst/>
          </a:prstGeom>
          <a:solidFill>
            <a:schemeClr val="bg1"/>
          </a:solidFill>
        </p:spPr>
        <p:txBody>
          <a:bodyPr wrap="square" rtlCol="0">
            <a:spAutoFit/>
          </a:bodyPr>
          <a:lstStyle/>
          <a:p>
            <a:endParaRPr lang="de-DE" dirty="0"/>
          </a:p>
        </p:txBody>
      </p:sp>
      <p:sp>
        <p:nvSpPr>
          <p:cNvPr id="9" name="Textfeld 8">
            <a:extLst>
              <a:ext uri="{FF2B5EF4-FFF2-40B4-BE49-F238E27FC236}">
                <a16:creationId xmlns:a16="http://schemas.microsoft.com/office/drawing/2014/main" id="{8835A823-79C9-7502-E8BE-C1431576D297}"/>
              </a:ext>
            </a:extLst>
          </p:cNvPr>
          <p:cNvSpPr txBox="1"/>
          <p:nvPr/>
        </p:nvSpPr>
        <p:spPr>
          <a:xfrm>
            <a:off x="6690072" y="0"/>
            <a:ext cx="2494945" cy="688932"/>
          </a:xfrm>
          <a:prstGeom prst="rect">
            <a:avLst/>
          </a:prstGeom>
          <a:solidFill>
            <a:schemeClr val="bg1"/>
          </a:solidFill>
        </p:spPr>
        <p:txBody>
          <a:bodyPr wrap="square" rtlCol="0">
            <a:spAutoFit/>
          </a:bodyPr>
          <a:lstStyle/>
          <a:p>
            <a:endParaRPr lang="de-DE" dirty="0"/>
          </a:p>
        </p:txBody>
      </p:sp>
      <p:sp>
        <p:nvSpPr>
          <p:cNvPr id="10" name="Textfeld 9">
            <a:extLst>
              <a:ext uri="{FF2B5EF4-FFF2-40B4-BE49-F238E27FC236}">
                <a16:creationId xmlns:a16="http://schemas.microsoft.com/office/drawing/2014/main" id="{F42E8306-FAC5-3EFC-6D4A-86AF2DDB9D9C}"/>
              </a:ext>
            </a:extLst>
          </p:cNvPr>
          <p:cNvSpPr txBox="1"/>
          <p:nvPr/>
        </p:nvSpPr>
        <p:spPr>
          <a:xfrm>
            <a:off x="4396637" y="3532341"/>
            <a:ext cx="4747363" cy="2540209"/>
          </a:xfrm>
          <a:prstGeom prst="rect">
            <a:avLst/>
          </a:prstGeom>
          <a:solidFill>
            <a:schemeClr val="bg1"/>
          </a:solidFill>
        </p:spPr>
        <p:txBody>
          <a:bodyPr wrap="square" rtlCol="0">
            <a:spAutoFit/>
          </a:bodyPr>
          <a:lstStyle/>
          <a:p>
            <a:endParaRPr lang="de-DE" dirty="0"/>
          </a:p>
        </p:txBody>
      </p:sp>
      <p:pic>
        <p:nvPicPr>
          <p:cNvPr id="1026" name="Picture 2" descr="Fig. 1. Human skeleton in the attitude of a quadruped.  Artistic anatomy of animals. 1905.">
            <a:hlinkClick r:id="rId4"/>
            <a:extLst>
              <a:ext uri="{FF2B5EF4-FFF2-40B4-BE49-F238E27FC236}">
                <a16:creationId xmlns:a16="http://schemas.microsoft.com/office/drawing/2014/main" id="{8A77D0E3-09FC-2788-7537-4A741BC7F1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94769"/>
            <a:ext cx="4396637" cy="365889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61AE076A-0CCF-8830-C52A-C93D6749FA98}"/>
              </a:ext>
            </a:extLst>
          </p:cNvPr>
          <p:cNvSpPr txBox="1"/>
          <p:nvPr/>
        </p:nvSpPr>
        <p:spPr>
          <a:xfrm>
            <a:off x="4396277" y="6384345"/>
            <a:ext cx="2542784" cy="400110"/>
          </a:xfrm>
          <a:prstGeom prst="rect">
            <a:avLst/>
          </a:prstGeom>
          <a:noFill/>
        </p:spPr>
        <p:txBody>
          <a:bodyPr wrap="square" rtlCol="0">
            <a:spAutoFit/>
          </a:bodyPr>
          <a:lstStyle/>
          <a:p>
            <a:r>
              <a:rPr lang="de-DE" sz="1000" dirty="0"/>
              <a:t>Éduard </a:t>
            </a:r>
            <a:r>
              <a:rPr lang="de-DE" sz="1000" dirty="0" err="1"/>
              <a:t>Cuyer</a:t>
            </a:r>
            <a:r>
              <a:rPr lang="de-DE" sz="1000" dirty="0"/>
              <a:t>, </a:t>
            </a:r>
            <a:r>
              <a:rPr lang="de-DE" sz="1000" i="1" dirty="0" err="1"/>
              <a:t>Artistic</a:t>
            </a:r>
            <a:r>
              <a:rPr lang="de-DE" sz="1000" i="1" dirty="0"/>
              <a:t> </a:t>
            </a:r>
            <a:r>
              <a:rPr lang="de-DE" sz="1000" i="1" dirty="0" err="1"/>
              <a:t>anatomy</a:t>
            </a:r>
            <a:r>
              <a:rPr lang="de-DE" sz="1000" i="1" dirty="0"/>
              <a:t> </a:t>
            </a:r>
            <a:r>
              <a:rPr lang="de-DE" sz="1000" i="1" dirty="0" err="1"/>
              <a:t>of</a:t>
            </a:r>
            <a:r>
              <a:rPr lang="de-DE" sz="1000" i="1" dirty="0"/>
              <a:t> </a:t>
            </a:r>
            <a:r>
              <a:rPr lang="de-DE" sz="1000" i="1" dirty="0" err="1"/>
              <a:t>animals</a:t>
            </a:r>
            <a:r>
              <a:rPr lang="de-DE" sz="1000" i="1" dirty="0"/>
              <a:t>, </a:t>
            </a:r>
            <a:r>
              <a:rPr lang="de-DE" sz="1000" dirty="0"/>
              <a:t>London 1905</a:t>
            </a:r>
          </a:p>
        </p:txBody>
      </p:sp>
    </p:spTree>
    <p:extLst>
      <p:ext uri="{BB962C8B-B14F-4D97-AF65-F5344CB8AC3E}">
        <p14:creationId xmlns:p14="http://schemas.microsoft.com/office/powerpoint/2010/main" val="1282508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988F1-D0DD-9CAC-5437-2C48E9BCFB1E}"/>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B2C3CA86-343F-89DE-3347-B785573A9207}"/>
              </a:ext>
            </a:extLst>
          </p:cNvPr>
          <p:cNvSpPr>
            <a:spLocks noGrp="1"/>
          </p:cNvSpPr>
          <p:nvPr>
            <p:ph idx="1"/>
          </p:nvPr>
        </p:nvSpPr>
        <p:spPr>
          <a:xfrm>
            <a:off x="457200" y="1816274"/>
            <a:ext cx="8229240" cy="4471792"/>
          </a:xfrm>
        </p:spPr>
        <p:txBody>
          <a:bodyPr/>
          <a:lstStyle/>
          <a:p>
            <a:pPr marL="457200" indent="-457200">
              <a:buFont typeface="+mj-lt"/>
              <a:buAutoNum type="arabicPeriod" startAt="7"/>
            </a:pPr>
            <a:r>
              <a:rPr lang="de-DE" sz="1800" dirty="0"/>
              <a:t>Betrachte die Bilder von Hunderassen.</a:t>
            </a:r>
          </a:p>
          <a:p>
            <a:pPr marL="457200" lvl="1" indent="0">
              <a:buNone/>
            </a:pPr>
            <a:r>
              <a:rPr lang="de-DE" sz="1800" dirty="0"/>
              <a:t>Erfinde aus „Gekritzel“ verschiedene Hunderassen.</a:t>
            </a:r>
          </a:p>
        </p:txBody>
      </p:sp>
      <p:sp>
        <p:nvSpPr>
          <p:cNvPr id="2" name="Titel 1">
            <a:extLst>
              <a:ext uri="{FF2B5EF4-FFF2-40B4-BE49-F238E27FC236}">
                <a16:creationId xmlns:a16="http://schemas.microsoft.com/office/drawing/2014/main" id="{BF225BAA-9261-1A62-D2AF-EBA1DB34E7C1}"/>
              </a:ext>
            </a:extLst>
          </p:cNvPr>
          <p:cNvSpPr>
            <a:spLocks noGrp="1"/>
          </p:cNvSpPr>
          <p:nvPr>
            <p:ph type="title"/>
          </p:nvPr>
        </p:nvSpPr>
        <p:spPr>
          <a:xfrm>
            <a:off x="612813" y="225425"/>
            <a:ext cx="7920000" cy="1332000"/>
          </a:xfrm>
        </p:spPr>
        <p:txBody>
          <a:bodyPr>
            <a:normAutofit/>
          </a:bodyPr>
          <a:lstStyle/>
          <a:p>
            <a:r>
              <a:rPr lang="de-DE" sz="2200" b="1" dirty="0"/>
              <a:t>3b. Lehrgang „Hund“. Gegenstandsorientiertes Zeichnen</a:t>
            </a:r>
          </a:p>
        </p:txBody>
      </p:sp>
    </p:spTree>
    <p:extLst>
      <p:ext uri="{BB962C8B-B14F-4D97-AF65-F5344CB8AC3E}">
        <p14:creationId xmlns:p14="http://schemas.microsoft.com/office/powerpoint/2010/main" val="3481677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8ED75-1FA1-EF69-7910-53A12E3935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4994642-9AC0-B549-132A-5EC2995D073B}"/>
              </a:ext>
            </a:extLst>
          </p:cNvPr>
          <p:cNvSpPr>
            <a:spLocks noGrp="1"/>
          </p:cNvSpPr>
          <p:nvPr>
            <p:ph type="title"/>
          </p:nvPr>
        </p:nvSpPr>
        <p:spPr/>
        <p:txBody>
          <a:bodyPr/>
          <a:lstStyle/>
          <a:p>
            <a:endParaRPr lang="de-DE"/>
          </a:p>
        </p:txBody>
      </p:sp>
      <p:pic>
        <p:nvPicPr>
          <p:cNvPr id="7" name="Grafik 6" descr="Ein Bild, das Säugetier, Hund, Zeichnung, Entwurf enthält.&#10;&#10;Automatisch generierte Beschreibung">
            <a:extLst>
              <a:ext uri="{FF2B5EF4-FFF2-40B4-BE49-F238E27FC236}">
                <a16:creationId xmlns:a16="http://schemas.microsoft.com/office/drawing/2014/main" id="{8EB574B7-2B15-EC4C-7634-D77C28059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331"/>
            <a:ext cx="9144000" cy="7218947"/>
          </a:xfrm>
          <a:prstGeom prst="rect">
            <a:avLst/>
          </a:prstGeom>
        </p:spPr>
      </p:pic>
      <p:sp>
        <p:nvSpPr>
          <p:cNvPr id="9" name="Inhaltsplatzhalter 8">
            <a:extLst>
              <a:ext uri="{FF2B5EF4-FFF2-40B4-BE49-F238E27FC236}">
                <a16:creationId xmlns:a16="http://schemas.microsoft.com/office/drawing/2014/main" id="{23FD76EE-4D09-C60F-5374-3FFAA6854EFC}"/>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6793268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b="1" dirty="0"/>
              <a:t>Tipp zur Weiterarbeit</a:t>
            </a:r>
          </a:p>
        </p:txBody>
      </p:sp>
      <p:sp>
        <p:nvSpPr>
          <p:cNvPr id="3" name="Inhaltsplatzhalter 2"/>
          <p:cNvSpPr>
            <a:spLocks noGrp="1"/>
          </p:cNvSpPr>
          <p:nvPr>
            <p:ph idx="1"/>
          </p:nvPr>
        </p:nvSpPr>
        <p:spPr/>
        <p:txBody>
          <a:bodyPr>
            <a:normAutofit/>
          </a:bodyPr>
          <a:lstStyle/>
          <a:p>
            <a:pPr marL="0" indent="0">
              <a:buNone/>
            </a:pPr>
            <a:r>
              <a:rPr lang="de-DE" sz="1050" dirty="0"/>
              <a:t> </a:t>
            </a:r>
          </a:p>
          <a:p>
            <a:pPr marL="0" indent="0">
              <a:buNone/>
            </a:pPr>
            <a:endParaRPr lang="de-DE" sz="1050" dirty="0"/>
          </a:p>
          <a:p>
            <a:endParaRPr lang="de-DE" sz="1050" b="1" dirty="0"/>
          </a:p>
          <a:p>
            <a:endParaRPr lang="de-DE" sz="1050" b="1" dirty="0"/>
          </a:p>
          <a:p>
            <a:pPr marL="0" indent="0">
              <a:buNone/>
            </a:pPr>
            <a:endParaRPr lang="de-DE" sz="1050" b="1" dirty="0"/>
          </a:p>
        </p:txBody>
      </p:sp>
      <mc:AlternateContent xmlns:mc="http://schemas.openxmlformats.org/markup-compatibility/2006" xmlns:p14="http://schemas.microsoft.com/office/powerpoint/2010/main">
        <mc:Choice Requires="p14">
          <p:contentPart p14:bwMode="auto" r:id="rId2">
            <p14:nvContentPartPr>
              <p14:cNvPr id="4" name="Freihand 3">
                <a:extLst>
                  <a:ext uri="{FF2B5EF4-FFF2-40B4-BE49-F238E27FC236}">
                    <a16:creationId xmlns:a16="http://schemas.microsoft.com/office/drawing/2014/main" id="{9104A8EC-22AE-474F-82E6-BA42BA8912F4}"/>
                  </a:ext>
                </a:extLst>
              </p14:cNvPr>
              <p14:cNvContentPartPr/>
              <p14:nvPr/>
            </p14:nvContentPartPr>
            <p14:xfrm>
              <a:off x="2222657" y="2853428"/>
              <a:ext cx="270" cy="270"/>
            </p14:xfrm>
          </p:contentPart>
        </mc:Choice>
        <mc:Fallback xmlns="">
          <p:pic>
            <p:nvPicPr>
              <p:cNvPr id="4" name="Freihand 3">
                <a:extLst>
                  <a:ext uri="{FF2B5EF4-FFF2-40B4-BE49-F238E27FC236}">
                    <a16:creationId xmlns:a16="http://schemas.microsoft.com/office/drawing/2014/main" id="{9104A8EC-22AE-474F-82E6-BA42BA8912F4}"/>
                  </a:ext>
                </a:extLst>
              </p:cNvPr>
              <p:cNvPicPr/>
              <p:nvPr/>
            </p:nvPicPr>
            <p:blipFill>
              <a:blip r:embed="rId3"/>
              <a:stretch>
                <a:fillRect/>
              </a:stretch>
            </p:blipFill>
            <p:spPr>
              <a:xfrm>
                <a:off x="2215907" y="2846678"/>
                <a:ext cx="13500" cy="13500"/>
              </a:xfrm>
              <a:prstGeom prst="rect">
                <a:avLst/>
              </a:prstGeom>
            </p:spPr>
          </p:pic>
        </mc:Fallback>
      </mc:AlternateContent>
      <p:pic>
        <p:nvPicPr>
          <p:cNvPr id="9" name="Grafik 8" descr="Ein Bild, das Text, Screenshot, Schrift, Zahl enthält.&#10;&#10;Automatisch generierte Beschreibung">
            <a:extLst>
              <a:ext uri="{FF2B5EF4-FFF2-40B4-BE49-F238E27FC236}">
                <a16:creationId xmlns:a16="http://schemas.microsoft.com/office/drawing/2014/main" id="{B4797733-B590-F553-479A-1A7910BF1040}"/>
              </a:ext>
            </a:extLst>
          </p:cNvPr>
          <p:cNvPicPr>
            <a:picLocks noChangeAspect="1"/>
          </p:cNvPicPr>
          <p:nvPr/>
        </p:nvPicPr>
        <p:blipFill rotWithShape="1">
          <a:blip r:embed="rId4">
            <a:extLst>
              <a:ext uri="{28A0092B-C50C-407E-A947-70E740481C1C}">
                <a14:useLocalDpi xmlns:a14="http://schemas.microsoft.com/office/drawing/2010/main" val="0"/>
              </a:ext>
            </a:extLst>
          </a:blip>
          <a:srcRect b="13477"/>
          <a:stretch/>
        </p:blipFill>
        <p:spPr>
          <a:xfrm>
            <a:off x="611188" y="1681184"/>
            <a:ext cx="7436383" cy="4339701"/>
          </a:xfrm>
          <a:prstGeom prst="rect">
            <a:avLst/>
          </a:prstGeom>
        </p:spPr>
      </p:pic>
      <p:sp>
        <p:nvSpPr>
          <p:cNvPr id="10" name="Textfeld 9">
            <a:extLst>
              <a:ext uri="{FF2B5EF4-FFF2-40B4-BE49-F238E27FC236}">
                <a16:creationId xmlns:a16="http://schemas.microsoft.com/office/drawing/2014/main" id="{A10458A7-6A7E-4653-32CE-63A1252D6238}"/>
              </a:ext>
            </a:extLst>
          </p:cNvPr>
          <p:cNvSpPr txBox="1"/>
          <p:nvPr/>
        </p:nvSpPr>
        <p:spPr>
          <a:xfrm>
            <a:off x="611188" y="6144644"/>
            <a:ext cx="6683188" cy="400110"/>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Brandenburger, Katja: </a:t>
            </a:r>
            <a:r>
              <a:rPr lang="de-DE" sz="1000" i="1" dirty="0">
                <a:latin typeface="Arial" panose="020B0604020202020204" pitchFamily="34" charset="0"/>
                <a:cs typeface="Arial" panose="020B0604020202020204" pitchFamily="34" charset="0"/>
              </a:rPr>
              <a:t>Bildung zeichnerischer Strategien. Lehr- und Lernprozesse des konstruktiven Sachzeichnens</a:t>
            </a:r>
            <a:r>
              <a:rPr lang="de-DE" sz="1000" dirty="0">
                <a:latin typeface="Arial" panose="020B0604020202020204" pitchFamily="34" charset="0"/>
                <a:cs typeface="Arial" panose="020B0604020202020204" pitchFamily="34" charset="0"/>
              </a:rPr>
              <a:t>, 2020, S.150</a:t>
            </a:r>
          </a:p>
        </p:txBody>
      </p:sp>
      <p:sp>
        <p:nvSpPr>
          <p:cNvPr id="11" name="Textfeld 10">
            <a:extLst>
              <a:ext uri="{FF2B5EF4-FFF2-40B4-BE49-F238E27FC236}">
                <a16:creationId xmlns:a16="http://schemas.microsoft.com/office/drawing/2014/main" id="{CF03A12F-2A46-CE4E-E1A4-91CB73EB9AB2}"/>
              </a:ext>
            </a:extLst>
          </p:cNvPr>
          <p:cNvSpPr txBox="1"/>
          <p:nvPr/>
        </p:nvSpPr>
        <p:spPr>
          <a:xfrm>
            <a:off x="6978530" y="645331"/>
            <a:ext cx="2380623" cy="954107"/>
          </a:xfrm>
          <a:prstGeom prst="rect">
            <a:avLst/>
          </a:prstGeom>
          <a:noFill/>
        </p:spPr>
        <p:txBody>
          <a:bodyPr wrap="square" rtlCol="0">
            <a:spAutoFit/>
          </a:bodyPr>
          <a:lstStyle/>
          <a:p>
            <a:r>
              <a:rPr lang="de-DE" sz="1400" dirty="0">
                <a:solidFill>
                  <a:srgbClr val="FF0000"/>
                </a:solidFill>
                <a:latin typeface="Arial" panose="020B0604020202020204" pitchFamily="34" charset="0"/>
                <a:cs typeface="Arial" panose="020B0604020202020204" pitchFamily="34" charset="0"/>
              </a:rPr>
              <a:t>Das Buch ist in der IQSH-Bibliothek und einen Auszug aus dem Buch finden Sie im Reader</a:t>
            </a:r>
          </a:p>
        </p:txBody>
      </p:sp>
    </p:spTree>
    <p:extLst>
      <p:ext uri="{BB962C8B-B14F-4D97-AF65-F5344CB8AC3E}">
        <p14:creationId xmlns:p14="http://schemas.microsoft.com/office/powerpoint/2010/main" val="11598029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451E9-06A9-9C9C-9160-03EBF77206E8}"/>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1A4DAFB7-245F-3B7E-7438-922855A6E3DB}"/>
              </a:ext>
            </a:extLst>
          </p:cNvPr>
          <p:cNvSpPr>
            <a:spLocks noGrp="1"/>
          </p:cNvSpPr>
          <p:nvPr>
            <p:ph idx="1"/>
          </p:nvPr>
        </p:nvSpPr>
        <p:spPr>
          <a:xfrm>
            <a:off x="611188" y="1721224"/>
            <a:ext cx="7920000" cy="4679576"/>
          </a:xfrm>
        </p:spPr>
        <p:txBody>
          <a:bodyPr>
            <a:noAutofit/>
          </a:bodyPr>
          <a:lstStyle/>
          <a:p>
            <a:pPr>
              <a:lnSpc>
                <a:spcPct val="110000"/>
              </a:lnSpc>
              <a:spcBef>
                <a:spcPts val="600"/>
              </a:spcBef>
              <a:buNone/>
            </a:pPr>
            <a:r>
              <a:rPr lang="de-DE" sz="1500" b="1" dirty="0">
                <a:solidFill>
                  <a:srgbClr val="FF0000"/>
                </a:solidFill>
              </a:rPr>
              <a:t>Verwendung von Operatoren bei der Aufgabenformulierung</a:t>
            </a:r>
            <a:endParaRPr lang="de-DE" sz="1500" dirty="0">
              <a:solidFill>
                <a:srgbClr val="FF0000"/>
              </a:solidFill>
            </a:endParaRPr>
          </a:p>
          <a:p>
            <a:pPr>
              <a:lnSpc>
                <a:spcPct val="110000"/>
              </a:lnSpc>
              <a:spcBef>
                <a:spcPts val="600"/>
              </a:spcBef>
              <a:buNone/>
            </a:pPr>
            <a:r>
              <a:rPr lang="de-DE" sz="1500" b="1" dirty="0"/>
              <a:t>1</a:t>
            </a:r>
            <a:r>
              <a:rPr lang="de-DE" sz="1500" dirty="0"/>
              <a:t>. Formulieren Sie Aufgaben im Arbeitsfeld Zeichnen mit den Operatoren sammeln, umsetzen, belegen, variieren, kritisch Stellung nehmen.</a:t>
            </a:r>
          </a:p>
          <a:p>
            <a:pPr>
              <a:lnSpc>
                <a:spcPct val="110000"/>
              </a:lnSpc>
              <a:spcBef>
                <a:spcPts val="600"/>
              </a:spcBef>
              <a:buNone/>
            </a:pPr>
            <a:r>
              <a:rPr lang="de-DE" sz="1500" b="1" dirty="0"/>
              <a:t>2. </a:t>
            </a:r>
            <a:r>
              <a:rPr lang="de-DE" sz="1500" dirty="0"/>
              <a:t>Ordnen Sie Ihre Aufgaben den Anforderungsbereichen und der Rezeption bzw. Produktion zu. </a:t>
            </a:r>
          </a:p>
          <a:p>
            <a:pPr>
              <a:lnSpc>
                <a:spcPct val="110000"/>
              </a:lnSpc>
              <a:spcBef>
                <a:spcPts val="600"/>
              </a:spcBef>
              <a:buNone/>
            </a:pPr>
            <a:r>
              <a:rPr lang="de-DE" sz="1500" dirty="0"/>
              <a:t>    </a:t>
            </a:r>
            <a:r>
              <a:rPr lang="de-DE" sz="1000" dirty="0"/>
              <a:t>Siehe: Fachanforderungen Kunst, Allgemeinbildende Schulen, Sekundarstufe I und II, 2015, S.149 – 153</a:t>
            </a:r>
          </a:p>
          <a:p>
            <a:pPr>
              <a:lnSpc>
                <a:spcPct val="110000"/>
              </a:lnSpc>
              <a:spcBef>
                <a:spcPts val="600"/>
              </a:spcBef>
              <a:buNone/>
            </a:pPr>
            <a:r>
              <a:rPr lang="de-DE" sz="1500" b="1" dirty="0">
                <a:solidFill>
                  <a:srgbClr val="FF0000"/>
                </a:solidFill>
              </a:rPr>
              <a:t>Thema Portfolio </a:t>
            </a:r>
            <a:endParaRPr lang="de-DE" sz="1500" dirty="0">
              <a:solidFill>
                <a:srgbClr val="FF0000"/>
              </a:solidFill>
            </a:endParaRPr>
          </a:p>
          <a:p>
            <a:pPr>
              <a:lnSpc>
                <a:spcPct val="110000"/>
              </a:lnSpc>
              <a:spcBef>
                <a:spcPts val="600"/>
              </a:spcBef>
              <a:buNone/>
            </a:pPr>
            <a:r>
              <a:rPr lang="de-DE" sz="1500" b="1" dirty="0"/>
              <a:t>3. </a:t>
            </a:r>
            <a:r>
              <a:rPr lang="de-DE" sz="1500" dirty="0"/>
              <a:t>Lesen Sie vorbereitend für das kommende Modul den Artikel „Portfolios im Kunstunterricht“ von Sara Burkhard.</a:t>
            </a:r>
          </a:p>
          <a:p>
            <a:pPr>
              <a:lnSpc>
                <a:spcPct val="110000"/>
              </a:lnSpc>
              <a:spcBef>
                <a:spcPts val="600"/>
              </a:spcBef>
              <a:buNone/>
            </a:pPr>
            <a:r>
              <a:rPr lang="de-DE" sz="1500" b="1" dirty="0">
                <a:solidFill>
                  <a:srgbClr val="FF0000"/>
                </a:solidFill>
              </a:rPr>
              <a:t>Kinderzeichnung</a:t>
            </a:r>
            <a:endParaRPr lang="de-DE" sz="1500" dirty="0">
              <a:solidFill>
                <a:srgbClr val="FF0000"/>
              </a:solidFill>
            </a:endParaRPr>
          </a:p>
          <a:p>
            <a:pPr>
              <a:lnSpc>
                <a:spcPct val="110000"/>
              </a:lnSpc>
              <a:spcBef>
                <a:spcPts val="600"/>
              </a:spcBef>
              <a:buNone/>
            </a:pPr>
            <a:r>
              <a:rPr lang="de-DE" sz="1500" b="1" dirty="0"/>
              <a:t>4. Formulieren Sie im Modul gemeinsam eine zeichnerische Aufgabe mit Alltagsbezug</a:t>
            </a:r>
            <a:r>
              <a:rPr lang="de-DE" sz="1500" dirty="0"/>
              <a:t>, in die motivisch der Mensch und / oder der Raum eingebunden ist (z.B. „Ich sitze am Tisch und esse Spaghetti.“). Stellen Sie diese Aufgabe einer Lerngruppe beliebigen Alters und bringen Sie die Ergebnisse zum nächsten Modul mit. </a:t>
            </a:r>
          </a:p>
        </p:txBody>
      </p:sp>
      <p:sp>
        <p:nvSpPr>
          <p:cNvPr id="3" name="Titel 2">
            <a:extLst>
              <a:ext uri="{FF2B5EF4-FFF2-40B4-BE49-F238E27FC236}">
                <a16:creationId xmlns:a16="http://schemas.microsoft.com/office/drawing/2014/main" id="{B8385DF5-12A5-03AD-53C2-A774E8A0B39F}"/>
              </a:ext>
            </a:extLst>
          </p:cNvPr>
          <p:cNvSpPr>
            <a:spLocks noGrp="1"/>
          </p:cNvSpPr>
          <p:nvPr>
            <p:ph type="title"/>
          </p:nvPr>
        </p:nvSpPr>
        <p:spPr/>
        <p:txBody>
          <a:bodyPr>
            <a:normAutofit/>
          </a:bodyPr>
          <a:lstStyle/>
          <a:p>
            <a:r>
              <a:rPr lang="de-DE" sz="2800" b="1" dirty="0"/>
              <a:t>Hausaufgaben</a:t>
            </a:r>
            <a:endParaRPr lang="de-DE" sz="2800" dirty="0"/>
          </a:p>
        </p:txBody>
      </p:sp>
    </p:spTree>
    <p:extLst>
      <p:ext uri="{BB962C8B-B14F-4D97-AF65-F5344CB8AC3E}">
        <p14:creationId xmlns:p14="http://schemas.microsoft.com/office/powerpoint/2010/main" val="42289072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E584071-4411-0FF4-C8ED-FB7AAEBC54BF}"/>
              </a:ext>
            </a:extLst>
          </p:cNvPr>
          <p:cNvSpPr>
            <a:spLocks noGrp="1"/>
          </p:cNvSpPr>
          <p:nvPr>
            <p:ph type="title"/>
          </p:nvPr>
        </p:nvSpPr>
        <p:spPr/>
        <p:txBody>
          <a:bodyPr/>
          <a:lstStyle/>
          <a:p>
            <a:r>
              <a:rPr lang="de-DE" dirty="0"/>
              <a:t>Thesen formulieren</a:t>
            </a:r>
          </a:p>
        </p:txBody>
      </p:sp>
      <p:sp>
        <p:nvSpPr>
          <p:cNvPr id="6" name="Textplatzhalter 5">
            <a:extLst>
              <a:ext uri="{FF2B5EF4-FFF2-40B4-BE49-F238E27FC236}">
                <a16:creationId xmlns:a16="http://schemas.microsoft.com/office/drawing/2014/main" id="{A91E2EB2-E05C-B6E3-7498-C76437F70AA4}"/>
              </a:ext>
            </a:extLst>
          </p:cNvPr>
          <p:cNvSpPr>
            <a:spLocks noGrp="1"/>
          </p:cNvSpPr>
          <p:nvPr>
            <p:ph type="body" idx="1"/>
          </p:nvPr>
        </p:nvSpPr>
        <p:spPr/>
        <p:txBody>
          <a:bodyPr/>
          <a:lstStyle/>
          <a:p>
            <a:endParaRPr lang="de-DE"/>
          </a:p>
        </p:txBody>
      </p:sp>
      <p:sp>
        <p:nvSpPr>
          <p:cNvPr id="7" name="Bildplatzhalter 6">
            <a:extLst>
              <a:ext uri="{FF2B5EF4-FFF2-40B4-BE49-F238E27FC236}">
                <a16:creationId xmlns:a16="http://schemas.microsoft.com/office/drawing/2014/main" id="{58ADDC64-3F0F-1BC4-F602-6637804D2DC5}"/>
              </a:ext>
            </a:extLst>
          </p:cNvPr>
          <p:cNvSpPr>
            <a:spLocks noGrp="1"/>
          </p:cNvSpPr>
          <p:nvPr>
            <p:ph type="pic" sz="quarter" idx="15"/>
          </p:nvPr>
        </p:nvSpPr>
        <p:spPr/>
        <p:txBody>
          <a:bodyPr/>
          <a:lstStyle/>
          <a:p>
            <a:endParaRPr lang="de-DE"/>
          </a:p>
        </p:txBody>
      </p:sp>
    </p:spTree>
    <p:extLst>
      <p:ext uri="{BB962C8B-B14F-4D97-AF65-F5344CB8AC3E}">
        <p14:creationId xmlns:p14="http://schemas.microsoft.com/office/powerpoint/2010/main" val="3141605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EC8CA08-7133-E50C-907C-4D71091BAF9D}"/>
              </a:ext>
            </a:extLst>
          </p:cNvPr>
          <p:cNvSpPr>
            <a:spLocks noGrp="1"/>
          </p:cNvSpPr>
          <p:nvPr>
            <p:ph idx="1"/>
          </p:nvPr>
        </p:nvSpPr>
        <p:spPr/>
        <p:txBody>
          <a:bodyPr>
            <a:normAutofit fontScale="92500" lnSpcReduction="10000"/>
          </a:bodyPr>
          <a:lstStyle/>
          <a:p>
            <a:pPr marL="342900" lvl="0" indent="-3429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800" dirty="0">
                <a:solidFill>
                  <a:srgbClr val="000000"/>
                </a:solidFill>
                <a:effectLst/>
                <a:latin typeface="Helvetica" pitchFamily="2" charset="0"/>
                <a:ea typeface="Calibri" panose="020F0502020204030204" pitchFamily="34" charset="0"/>
                <a:cs typeface="Helvetica" pitchFamily="2" charset="0"/>
              </a:rPr>
              <a:t>Thesen sind kurze Aussagen. Sie stellen zumeist zugespitzt etwas fest, das noch begründet werden muss, sind also zunächst noch </a:t>
            </a:r>
            <a:r>
              <a:rPr lang="de-DE" sz="1800" b="1" dirty="0">
                <a:solidFill>
                  <a:srgbClr val="000000"/>
                </a:solidFill>
                <a:effectLst/>
                <a:latin typeface="Helvetica" pitchFamily="2" charset="0"/>
                <a:ea typeface="Calibri" panose="020F0502020204030204" pitchFamily="34" charset="0"/>
                <a:cs typeface="Helvetica" pitchFamily="2" charset="0"/>
              </a:rPr>
              <a:t>Behauptungen</a:t>
            </a:r>
            <a:r>
              <a:rPr lang="de-DE" sz="1800" dirty="0">
                <a:solidFill>
                  <a:srgbClr val="000000"/>
                </a:solidFill>
                <a:effectLst/>
                <a:latin typeface="Helvetica" pitchFamily="2" charset="0"/>
                <a:ea typeface="Calibri" panose="020F0502020204030204" pitchFamily="34" charset="0"/>
                <a:cs typeface="Helvetica" pitchFamily="2" charset="0"/>
              </a:rPr>
              <a:t>. Eine argumentative Begründung erweist sie dann im besten Fall als nachvollziehbar und zutreffend.</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800" dirty="0">
                <a:solidFill>
                  <a:srgbClr val="000000"/>
                </a:solidFill>
                <a:effectLst/>
                <a:latin typeface="Helvetica" pitchFamily="2" charset="0"/>
                <a:ea typeface="Calibri" panose="020F0502020204030204" pitchFamily="34" charset="0"/>
                <a:cs typeface="Helvetica" pitchFamily="2" charset="0"/>
              </a:rPr>
              <a:t>Die Thesen und ihre Begründungen basieren auf den </a:t>
            </a:r>
            <a:r>
              <a:rPr lang="de-DE" sz="1800" b="1" dirty="0">
                <a:solidFill>
                  <a:srgbClr val="000000"/>
                </a:solidFill>
                <a:effectLst/>
                <a:latin typeface="Helvetica" pitchFamily="2" charset="0"/>
                <a:ea typeface="Calibri" panose="020F0502020204030204" pitchFamily="34" charset="0"/>
                <a:cs typeface="Helvetica" pitchFamily="2" charset="0"/>
              </a:rPr>
              <a:t>eigenen Erfahrungen</a:t>
            </a:r>
            <a:r>
              <a:rPr lang="de-DE" sz="1800" dirty="0">
                <a:solidFill>
                  <a:srgbClr val="000000"/>
                </a:solidFill>
                <a:effectLst/>
                <a:latin typeface="Helvetica" pitchFamily="2" charset="0"/>
                <a:ea typeface="Calibri" panose="020F0502020204030204" pitchFamily="34" charset="0"/>
                <a:cs typeface="Helvetica" pitchFamily="2" charset="0"/>
              </a:rPr>
              <a:t> und auf deren reflektierte Durchdringung. Es geht also darum, dass die reflektierte Praxis zum Ausdruck gebracht wird.</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800" dirty="0">
                <a:solidFill>
                  <a:srgbClr val="000000"/>
                </a:solidFill>
                <a:effectLst/>
                <a:latin typeface="Helvetica" pitchFamily="2" charset="0"/>
                <a:ea typeface="Calibri" panose="020F0502020204030204" pitchFamily="34" charset="0"/>
                <a:cs typeface="Helvetica" pitchFamily="2" charset="0"/>
              </a:rPr>
              <a:t>Im Unterschied zu wissenschaftlichen Thesen brauchen die Thesen weder originell noch allgemeingültig zu sein. Sie sind vielmehr Ausdruck einer individuellen Sicht, müssen aber professionellen Ansprüchen genügen.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800" dirty="0">
                <a:solidFill>
                  <a:srgbClr val="000000"/>
                </a:solidFill>
                <a:effectLst/>
                <a:latin typeface="Helvetica" pitchFamily="2" charset="0"/>
                <a:ea typeface="Calibri" panose="020F0502020204030204" pitchFamily="34" charset="0"/>
                <a:cs typeface="Helvetica" pitchFamily="2" charset="0"/>
              </a:rPr>
              <a: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de-DE" sz="1800" dirty="0">
                <a:solidFill>
                  <a:srgbClr val="000000"/>
                </a:solidFill>
                <a:effectLst/>
                <a:latin typeface="Helvetica" pitchFamily="2" charset="0"/>
                <a:ea typeface="Calibri" panose="020F0502020204030204" pitchFamily="34" charset="0"/>
                <a:cs typeface="Helvetica" pitchFamily="2" charset="0"/>
              </a:rPr>
              <a:t>Die jeweilige Begründung dient dazu, mit </a:t>
            </a:r>
            <a:r>
              <a:rPr lang="de-DE" sz="1800" b="1" dirty="0">
                <a:solidFill>
                  <a:srgbClr val="000000"/>
                </a:solidFill>
                <a:effectLst/>
                <a:latin typeface="Helvetica" pitchFamily="2" charset="0"/>
                <a:ea typeface="Calibri" panose="020F0502020204030204" pitchFamily="34" charset="0"/>
                <a:cs typeface="Helvetica" pitchFamily="2" charset="0"/>
              </a:rPr>
              <a:t>Argumenten aus der Praxis und der Theorie</a:t>
            </a:r>
            <a:r>
              <a:rPr lang="de-DE" sz="1800" dirty="0">
                <a:solidFill>
                  <a:srgbClr val="000000"/>
                </a:solidFill>
                <a:effectLst/>
                <a:latin typeface="Helvetica" pitchFamily="2" charset="0"/>
                <a:ea typeface="Calibri" panose="020F0502020204030204" pitchFamily="34" charset="0"/>
                <a:cs typeface="Helvetica" pitchFamily="2" charset="0"/>
              </a:rPr>
              <a:t> darzulegen, warum die These zumindest für das eigene Denken und Tun sinnvoll und passend ist. Da die Ausführungen auf </a:t>
            </a:r>
            <a:r>
              <a:rPr lang="de-DE" sz="1800" b="1" dirty="0">
                <a:solidFill>
                  <a:srgbClr val="000000"/>
                </a:solidFill>
                <a:effectLst/>
                <a:latin typeface="Helvetica" pitchFamily="2" charset="0"/>
                <a:ea typeface="Calibri" panose="020F0502020204030204" pitchFamily="34" charset="0"/>
                <a:cs typeface="Helvetica" pitchFamily="2" charset="0"/>
              </a:rPr>
              <a:t>eine Seite</a:t>
            </a:r>
            <a:r>
              <a:rPr lang="de-DE" sz="1800" dirty="0">
                <a:solidFill>
                  <a:srgbClr val="000000"/>
                </a:solidFill>
                <a:effectLst/>
                <a:latin typeface="Helvetica" pitchFamily="2" charset="0"/>
                <a:ea typeface="Calibri" panose="020F0502020204030204" pitchFamily="34" charset="0"/>
                <a:cs typeface="Helvetica" pitchFamily="2" charset="0"/>
              </a:rPr>
              <a:t> begrenzt sind, können sie nicht ausführlich ausfallen. Raum für weitere Ausführungen wird das Gespräch über die Thesen am Prüfungstag bieten.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DE" dirty="0"/>
          </a:p>
        </p:txBody>
      </p:sp>
      <p:sp>
        <p:nvSpPr>
          <p:cNvPr id="3" name="Titel 2">
            <a:extLst>
              <a:ext uri="{FF2B5EF4-FFF2-40B4-BE49-F238E27FC236}">
                <a16:creationId xmlns:a16="http://schemas.microsoft.com/office/drawing/2014/main" id="{76590DF2-E1C0-1A84-BDFA-D1F87296F1EF}"/>
              </a:ext>
            </a:extLst>
          </p:cNvPr>
          <p:cNvSpPr>
            <a:spLocks noGrp="1"/>
          </p:cNvSpPr>
          <p:nvPr>
            <p:ph type="title"/>
          </p:nvPr>
        </p:nvSpPr>
        <p:spPr/>
        <p:txBody>
          <a:bodyPr>
            <a:normAutofit/>
          </a:bodyPr>
          <a:lstStyle/>
          <a:p>
            <a:r>
              <a:rPr lang="de-DE" sz="2800" dirty="0">
                <a:solidFill>
                  <a:srgbClr val="FF0000"/>
                </a:solidFill>
                <a:effectLst/>
                <a:latin typeface="Arial" panose="020B0604020202020204" pitchFamily="34" charset="0"/>
                <a:ea typeface="Times New Roman" panose="02020603050405020304" pitchFamily="18" charset="0"/>
              </a:rPr>
              <a:t>Hinweis auf APVO 2024 (S. 22-23)</a:t>
            </a:r>
            <a:endParaRPr lang="de-DE" sz="2800" dirty="0"/>
          </a:p>
        </p:txBody>
      </p:sp>
    </p:spTree>
    <p:extLst>
      <p:ext uri="{BB962C8B-B14F-4D97-AF65-F5344CB8AC3E}">
        <p14:creationId xmlns:p14="http://schemas.microsoft.com/office/powerpoint/2010/main" val="38455438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71B7425-0E3F-3CCB-5F9A-2AB9C6252930}"/>
              </a:ext>
            </a:extLst>
          </p:cNvPr>
          <p:cNvSpPr>
            <a:spLocks noGrp="1"/>
          </p:cNvSpPr>
          <p:nvPr>
            <p:ph idx="1"/>
          </p:nvPr>
        </p:nvSpPr>
        <p:spPr/>
        <p:txBody>
          <a:bodyPr/>
          <a:lstStyle/>
          <a:p>
            <a:pPr marL="0" indent="0">
              <a:buNone/>
            </a:pPr>
            <a:r>
              <a:rPr lang="de-DE" b="1" dirty="0"/>
              <a:t>Aufgabe: </a:t>
            </a:r>
            <a:r>
              <a:rPr lang="de-DE" dirty="0"/>
              <a:t>Brainstormen Sie eine These auf Grundlage der heutigen Modulinhalte (EA/ PA, ca. 3 min Zeit)</a:t>
            </a:r>
          </a:p>
        </p:txBody>
      </p:sp>
      <p:sp>
        <p:nvSpPr>
          <p:cNvPr id="3" name="Titel 2">
            <a:extLst>
              <a:ext uri="{FF2B5EF4-FFF2-40B4-BE49-F238E27FC236}">
                <a16:creationId xmlns:a16="http://schemas.microsoft.com/office/drawing/2014/main" id="{440E583C-AD5B-BBB4-A8A5-3843645E262C}"/>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2348658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6107E5B-8796-E189-3F39-26F9B1D60ED7}"/>
              </a:ext>
            </a:extLst>
          </p:cNvPr>
          <p:cNvSpPr>
            <a:spLocks noGrp="1"/>
          </p:cNvSpPr>
          <p:nvPr>
            <p:ph idx="1"/>
          </p:nvPr>
        </p:nvSpPr>
        <p:spPr/>
        <p:txBody>
          <a:bodyPr/>
          <a:lstStyle/>
          <a:p>
            <a:pPr marL="0" indent="0">
              <a:buNone/>
            </a:pPr>
            <a:r>
              <a:rPr lang="de-DE" sz="1800" b="1" kern="100" dirty="0">
                <a:solidFill>
                  <a:srgbClr val="000000"/>
                </a:solidFill>
                <a:latin typeface="Aptos" panose="020B0004020202020204" pitchFamily="34" charset="0"/>
                <a:ea typeface="Aptos" panose="020B0004020202020204" pitchFamily="34" charset="0"/>
                <a:cs typeface="Times New Roman" panose="02020603050405020304" pitchFamily="18" charset="0"/>
              </a:rPr>
              <a:t>Aufgabe</a:t>
            </a:r>
            <a:r>
              <a:rPr lang="de-DE" sz="1800" kern="100" dirty="0">
                <a:solidFill>
                  <a:srgbClr val="000000"/>
                </a:solidFill>
                <a:latin typeface="Aptos" panose="020B0004020202020204" pitchFamily="34" charset="0"/>
                <a:ea typeface="Aptos" panose="020B0004020202020204" pitchFamily="34" charset="0"/>
                <a:cs typeface="Times New Roman" panose="02020603050405020304" pitchFamily="18" charset="0"/>
              </a:rPr>
              <a:t>: Formulieren Sie Argumente für diese These. </a:t>
            </a:r>
            <a:endParaRPr lang="de-DE"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de-DE"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Tipp: </a:t>
            </a:r>
            <a:r>
              <a:rPr lang="de-DE"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Suchen Sie im Artikel „Konventionell Zeichnen können“ von Hubert </a:t>
            </a:r>
            <a:r>
              <a:rPr lang="de-DE" sz="18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Sowa</a:t>
            </a:r>
            <a:r>
              <a:rPr lang="de-DE"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und Jochen Krautz nach Argumenten.</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de-DE" dirty="0"/>
          </a:p>
        </p:txBody>
      </p:sp>
      <p:sp>
        <p:nvSpPr>
          <p:cNvPr id="3" name="Titel 2">
            <a:extLst>
              <a:ext uri="{FF2B5EF4-FFF2-40B4-BE49-F238E27FC236}">
                <a16:creationId xmlns:a16="http://schemas.microsoft.com/office/drawing/2014/main" id="{8C1D1715-1BC2-745B-4171-B1B413CEBA54}"/>
              </a:ext>
            </a:extLst>
          </p:cNvPr>
          <p:cNvSpPr>
            <a:spLocks noGrp="1"/>
          </p:cNvSpPr>
          <p:nvPr>
            <p:ph type="title"/>
          </p:nvPr>
        </p:nvSpPr>
        <p:spPr/>
        <p:txBody>
          <a:bodyPr>
            <a:normAutofit/>
          </a:bodyPr>
          <a:lstStyle/>
          <a:p>
            <a:r>
              <a:rPr lang="de-DE" sz="2800" b="1" kern="100" dirty="0">
                <a:solidFill>
                  <a:srgbClr val="000000"/>
                </a:solidFill>
                <a:effectLst/>
                <a:ea typeface="Aptos" panose="020B0004020202020204" pitchFamily="34" charset="0"/>
              </a:rPr>
              <a:t>Beispiel: </a:t>
            </a:r>
            <a:r>
              <a:rPr lang="de-DE" sz="2800" kern="100" dirty="0">
                <a:solidFill>
                  <a:srgbClr val="000000"/>
                </a:solidFill>
                <a:effectLst/>
                <a:highlight>
                  <a:srgbClr val="C0C0C0"/>
                </a:highlight>
                <a:latin typeface="Aptos" panose="020B0004020202020204" pitchFamily="34" charset="0"/>
                <a:ea typeface="Aptos" panose="020B0004020202020204" pitchFamily="34" charset="0"/>
                <a:cs typeface="Times New Roman" panose="02020603050405020304" pitchFamily="18" charset="0"/>
              </a:rPr>
              <a:t>„Naturgetreues Zeichnen sollte im Zentrum des Zeichenunterrichts stehen!“ </a:t>
            </a:r>
            <a:endParaRPr lang="de-DE" sz="2800" b="1" dirty="0"/>
          </a:p>
        </p:txBody>
      </p:sp>
    </p:spTree>
    <p:extLst>
      <p:ext uri="{BB962C8B-B14F-4D97-AF65-F5344CB8AC3E}">
        <p14:creationId xmlns:p14="http://schemas.microsoft.com/office/powerpoint/2010/main" val="42858487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66275-F6FF-9FA4-0176-46C501FFD299}"/>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3FCF7E9D-E518-D6A8-833A-3B105E12B542}"/>
              </a:ext>
            </a:extLst>
          </p:cNvPr>
          <p:cNvSpPr>
            <a:spLocks noGrp="1"/>
          </p:cNvSpPr>
          <p:nvPr>
            <p:ph idx="1"/>
          </p:nvPr>
        </p:nvSpPr>
        <p:spPr>
          <a:xfrm>
            <a:off x="612813" y="1723685"/>
            <a:ext cx="7920000" cy="4012786"/>
          </a:xfrm>
        </p:spPr>
        <p:txBody>
          <a:bodyPr>
            <a:noAutofit/>
          </a:bodyPr>
          <a:lstStyle/>
          <a:p>
            <a:pPr marL="0" indent="0">
              <a:buNone/>
            </a:pPr>
            <a:r>
              <a:rPr lang="de-DE" sz="1500" b="1" kern="100" dirty="0">
                <a:latin typeface="Aptos" panose="020B0004020202020204" pitchFamily="34" charset="0"/>
                <a:ea typeface="Aptos" panose="020B0004020202020204" pitchFamily="34" charset="0"/>
                <a:cs typeface="Times New Roman" panose="02020603050405020304" pitchFamily="18" charset="0"/>
              </a:rPr>
              <a:t>Mögliche Argumente: </a:t>
            </a:r>
          </a:p>
          <a:p>
            <a:r>
              <a:rPr lang="de-DE" sz="1500" kern="100" dirty="0">
                <a:effectLst/>
                <a:ea typeface="Aptos" panose="020B0004020202020204" pitchFamily="34" charset="0"/>
              </a:rPr>
              <a:t>Eigene Unterrichtspraxis: </a:t>
            </a:r>
            <a:r>
              <a:rPr lang="de-DE" sz="1500" kern="100" dirty="0" err="1">
                <a:effectLst/>
                <a:ea typeface="Aptos" panose="020B0004020202020204" pitchFamily="34" charset="0"/>
              </a:rPr>
              <a:t>SuS</a:t>
            </a:r>
            <a:r>
              <a:rPr lang="de-DE" sz="1500" kern="100" dirty="0">
                <a:effectLst/>
                <a:ea typeface="Aptos" panose="020B0004020202020204" pitchFamily="34" charset="0"/>
              </a:rPr>
              <a:t> wünschen sich, naturgetreu zeichnen zu können</a:t>
            </a:r>
          </a:p>
          <a:p>
            <a:r>
              <a:rPr lang="de-DE" sz="1500" kern="100" dirty="0">
                <a:ea typeface="Aptos" panose="020B0004020202020204" pitchFamily="34" charset="0"/>
              </a:rPr>
              <a:t>Hinweis auf Kinderzeichnungsforschung und Entwicklungsphasen</a:t>
            </a:r>
          </a:p>
          <a:p>
            <a:r>
              <a:rPr lang="de-DE" sz="1500" kern="100" dirty="0">
                <a:ea typeface="Aptos" panose="020B0004020202020204" pitchFamily="34" charset="0"/>
              </a:rPr>
              <a:t>Lebensweltbezug -&gt; </a:t>
            </a:r>
            <a:r>
              <a:rPr lang="de-DE" sz="1500" kern="100" dirty="0" err="1">
                <a:ea typeface="Aptos" panose="020B0004020202020204" pitchFamily="34" charset="0"/>
              </a:rPr>
              <a:t>SuS</a:t>
            </a:r>
            <a:r>
              <a:rPr lang="de-DE" sz="1500" kern="100" dirty="0">
                <a:ea typeface="Aptos" panose="020B0004020202020204" pitchFamily="34" charset="0"/>
              </a:rPr>
              <a:t> können für sie bedeutungsvolle Motive wählen</a:t>
            </a:r>
          </a:p>
          <a:p>
            <a:r>
              <a:rPr lang="de-DE" sz="1500" kern="0" dirty="0">
                <a:effectLst/>
                <a:ea typeface="Times New Roman" panose="02020603050405020304" pitchFamily="18" charset="0"/>
              </a:rPr>
              <a:t>„Erst von der Basis des Konventionellen aus ist </a:t>
            </a:r>
            <a:r>
              <a:rPr lang="de-DE" sz="1500" kern="0" dirty="0" err="1">
                <a:effectLst/>
                <a:ea typeface="Times New Roman" panose="02020603050405020304" pitchFamily="18" charset="0"/>
              </a:rPr>
              <a:t>Unkonventionalität</a:t>
            </a:r>
            <a:r>
              <a:rPr lang="de-DE" sz="1500" kern="0" dirty="0">
                <a:effectLst/>
                <a:ea typeface="Times New Roman" panose="02020603050405020304" pitchFamily="18" charset="0"/>
              </a:rPr>
              <a:t> verstehbar.“ (</a:t>
            </a:r>
            <a:r>
              <a:rPr lang="de-DE" sz="1500" kern="0" dirty="0" err="1">
                <a:effectLst/>
                <a:ea typeface="Times New Roman" panose="02020603050405020304" pitchFamily="18" charset="0"/>
              </a:rPr>
              <a:t>Sowa</a:t>
            </a:r>
            <a:r>
              <a:rPr lang="de-DE" sz="1500" kern="0" dirty="0">
                <a:effectLst/>
                <a:ea typeface="Times New Roman" panose="02020603050405020304" pitchFamily="18" charset="0"/>
              </a:rPr>
              <a:t>/ Krautz 2013) -&gt; Naturgetreues Darstellen fördert das Verständnis ungegenständlicher Darstellung und experimenteller Herangehensweisen</a:t>
            </a:r>
          </a:p>
          <a:p>
            <a:r>
              <a:rPr lang="de-DE" sz="1500" kern="0" dirty="0">
                <a:ea typeface="Aptos" panose="020B0004020202020204" pitchFamily="34" charset="0"/>
              </a:rPr>
              <a:t>Voraussetzung: </a:t>
            </a:r>
            <a:r>
              <a:rPr lang="de-DE" sz="1500" kern="0" dirty="0">
                <a:effectLst/>
                <a:ea typeface="Times New Roman" panose="02020603050405020304" pitchFamily="18" charset="0"/>
              </a:rPr>
              <a:t>geeignete didaktische Ansätze, </a:t>
            </a:r>
            <a:r>
              <a:rPr lang="de-DE" sz="1500" kern="0" dirty="0">
                <a:ea typeface="Times New Roman" panose="02020603050405020304" pitchFamily="18" charset="0"/>
              </a:rPr>
              <a:t>spiralcurricular aufgebaut, </a:t>
            </a:r>
            <a:r>
              <a:rPr lang="de-DE" sz="1500" kern="0" dirty="0">
                <a:effectLst/>
                <a:ea typeface="Times New Roman" panose="02020603050405020304" pitchFamily="18" charset="0"/>
              </a:rPr>
              <a:t>so dass weniger Frustration bei den Lernenden entsteht und diese ermutigt werden. </a:t>
            </a:r>
          </a:p>
          <a:p>
            <a:r>
              <a:rPr lang="de-DE" sz="1500" kern="0" dirty="0">
                <a:effectLst/>
                <a:ea typeface="Times New Roman" panose="02020603050405020304" pitchFamily="18" charset="0"/>
              </a:rPr>
              <a:t>naturgetreues Darstellen </a:t>
            </a:r>
            <a:r>
              <a:rPr lang="de-DE" sz="1500" kern="0" dirty="0">
                <a:ea typeface="Times New Roman" panose="02020603050405020304" pitchFamily="18" charset="0"/>
              </a:rPr>
              <a:t>bedeutet einen </a:t>
            </a:r>
            <a:r>
              <a:rPr lang="de-DE" sz="1500" kern="0" dirty="0">
                <a:effectLst/>
                <a:ea typeface="Times New Roman" panose="02020603050405020304" pitchFamily="18" charset="0"/>
              </a:rPr>
              <a:t>„sehenden, verstehenden und gestaltenden Dialog mit der Welt“ (</a:t>
            </a:r>
            <a:r>
              <a:rPr lang="de-DE" sz="1500" kern="0" dirty="0" err="1">
                <a:effectLst/>
                <a:ea typeface="Times New Roman" panose="02020603050405020304" pitchFamily="18" charset="0"/>
              </a:rPr>
              <a:t>Sowa</a:t>
            </a:r>
            <a:r>
              <a:rPr lang="de-DE" sz="1500" kern="0" dirty="0">
                <a:effectLst/>
                <a:ea typeface="Times New Roman" panose="02020603050405020304" pitchFamily="18" charset="0"/>
              </a:rPr>
              <a:t>/ Krautz 2013).</a:t>
            </a:r>
          </a:p>
          <a:p>
            <a:r>
              <a:rPr lang="de-DE" sz="1500" kern="0" dirty="0">
                <a:ea typeface="Times New Roman" panose="02020603050405020304" pitchFamily="18" charset="0"/>
              </a:rPr>
              <a:t>Naturgetreues Zeichnen fordert die </a:t>
            </a:r>
            <a:r>
              <a:rPr lang="de-DE" sz="1500" kern="0" dirty="0" err="1">
                <a:ea typeface="Times New Roman" panose="02020603050405020304" pitchFamily="18" charset="0"/>
              </a:rPr>
              <a:t>SuS</a:t>
            </a:r>
            <a:r>
              <a:rPr lang="de-DE" sz="1500" kern="0" dirty="0">
                <a:ea typeface="Times New Roman" panose="02020603050405020304" pitchFamily="18" charset="0"/>
              </a:rPr>
              <a:t> heraus.</a:t>
            </a:r>
            <a:endParaRPr lang="de-DE" sz="1500" kern="0" dirty="0">
              <a:effectLst/>
              <a:ea typeface="Times New Roman" panose="02020603050405020304" pitchFamily="18" charset="0"/>
            </a:endParaRPr>
          </a:p>
          <a:p>
            <a:r>
              <a:rPr lang="de-DE" sz="1500" kern="0" dirty="0">
                <a:effectLst/>
                <a:ea typeface="Times New Roman" panose="02020603050405020304" pitchFamily="18" charset="0"/>
              </a:rPr>
              <a:t>Naturgetreues Zeichnen hat Bedeutung innerhalb verschiedener Berufe (z.B. in den Naturwissenschaften, im Produktdesign)</a:t>
            </a:r>
          </a:p>
          <a:p>
            <a:r>
              <a:rPr lang="de-DE" sz="1500" kern="0" dirty="0">
                <a:ea typeface="Aptos" panose="020B0004020202020204" pitchFamily="34" charset="0"/>
                <a:cs typeface="Times New Roman" panose="02020603050405020304" pitchFamily="18" charset="0"/>
              </a:rPr>
              <a:t>usw.</a:t>
            </a:r>
            <a:endParaRPr lang="de-DE" sz="15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itel 2">
            <a:extLst>
              <a:ext uri="{FF2B5EF4-FFF2-40B4-BE49-F238E27FC236}">
                <a16:creationId xmlns:a16="http://schemas.microsoft.com/office/drawing/2014/main" id="{0292B9C7-AA9E-3324-C039-42810E43FDCF}"/>
              </a:ext>
            </a:extLst>
          </p:cNvPr>
          <p:cNvSpPr>
            <a:spLocks noGrp="1"/>
          </p:cNvSpPr>
          <p:nvPr>
            <p:ph type="title"/>
          </p:nvPr>
        </p:nvSpPr>
        <p:spPr/>
        <p:txBody>
          <a:bodyPr>
            <a:normAutofit/>
          </a:bodyPr>
          <a:lstStyle/>
          <a:p>
            <a:r>
              <a:rPr lang="de-DE" sz="2800" b="1" kern="100" dirty="0">
                <a:solidFill>
                  <a:srgbClr val="000000"/>
                </a:solidFill>
                <a:effectLst/>
                <a:ea typeface="Aptos" panose="020B0004020202020204" pitchFamily="34" charset="0"/>
              </a:rPr>
              <a:t>Beispiel: </a:t>
            </a:r>
            <a:r>
              <a:rPr lang="de-DE" sz="2800" kern="100" dirty="0">
                <a:solidFill>
                  <a:srgbClr val="000000"/>
                </a:solidFill>
                <a:effectLst/>
                <a:highlight>
                  <a:srgbClr val="C0C0C0"/>
                </a:highlight>
                <a:latin typeface="Aptos" panose="020B0004020202020204" pitchFamily="34" charset="0"/>
                <a:ea typeface="Aptos" panose="020B0004020202020204" pitchFamily="34" charset="0"/>
                <a:cs typeface="Times New Roman" panose="02020603050405020304" pitchFamily="18" charset="0"/>
              </a:rPr>
              <a:t>„Naturgetreues Zeichnen sollte im Zentrum des Zeichenunterrichts stehen!“ </a:t>
            </a:r>
            <a:endParaRPr lang="de-DE" sz="2800" b="1" dirty="0"/>
          </a:p>
        </p:txBody>
      </p:sp>
    </p:spTree>
    <p:extLst>
      <p:ext uri="{BB962C8B-B14F-4D97-AF65-F5344CB8AC3E}">
        <p14:creationId xmlns:p14="http://schemas.microsoft.com/office/powerpoint/2010/main" val="3070108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5154" y="532164"/>
            <a:ext cx="8261646" cy="1226244"/>
          </a:xfrm>
        </p:spPr>
        <p:txBody>
          <a:bodyPr>
            <a:noAutofit/>
          </a:bodyPr>
          <a:lstStyle/>
          <a:p>
            <a:r>
              <a:rPr lang="de-DE" sz="2800" b="1" dirty="0"/>
              <a:t>Ablauf des Moduls Zeichnen</a:t>
            </a:r>
          </a:p>
        </p:txBody>
      </p:sp>
      <p:graphicFrame>
        <p:nvGraphicFramePr>
          <p:cNvPr id="9" name="Tabelle 8"/>
          <p:cNvGraphicFramePr>
            <a:graphicFrameLocks noGrp="1"/>
          </p:cNvGraphicFramePr>
          <p:nvPr>
            <p:extLst>
              <p:ext uri="{D42A27DB-BD31-4B8C-83A1-F6EECF244321}">
                <p14:modId xmlns:p14="http://schemas.microsoft.com/office/powerpoint/2010/main" val="1406621872"/>
              </p:ext>
            </p:extLst>
          </p:nvPr>
        </p:nvGraphicFramePr>
        <p:xfrm>
          <a:off x="524764" y="1786026"/>
          <a:ext cx="8212836" cy="2290674"/>
        </p:xfrm>
        <a:graphic>
          <a:graphicData uri="http://schemas.openxmlformats.org/drawingml/2006/table">
            <a:tbl>
              <a:tblPr firstRow="1" bandRow="1">
                <a:tableStyleId>{5940675A-B579-460E-94D1-54222C63F5DA}</a:tableStyleId>
              </a:tblPr>
              <a:tblGrid>
                <a:gridCol w="1655936">
                  <a:extLst>
                    <a:ext uri="{9D8B030D-6E8A-4147-A177-3AD203B41FA5}">
                      <a16:colId xmlns:a16="http://schemas.microsoft.com/office/drawing/2014/main" val="20000"/>
                    </a:ext>
                  </a:extLst>
                </a:gridCol>
                <a:gridCol w="4583171">
                  <a:extLst>
                    <a:ext uri="{9D8B030D-6E8A-4147-A177-3AD203B41FA5}">
                      <a16:colId xmlns:a16="http://schemas.microsoft.com/office/drawing/2014/main" val="20001"/>
                    </a:ext>
                  </a:extLst>
                </a:gridCol>
                <a:gridCol w="1973729">
                  <a:extLst>
                    <a:ext uri="{9D8B030D-6E8A-4147-A177-3AD203B41FA5}">
                      <a16:colId xmlns:a16="http://schemas.microsoft.com/office/drawing/2014/main" val="20002"/>
                    </a:ext>
                  </a:extLst>
                </a:gridCol>
              </a:tblGrid>
              <a:tr h="345876">
                <a:tc>
                  <a:txBody>
                    <a:bodyPr/>
                    <a:lstStyle/>
                    <a:p>
                      <a:pPr>
                        <a:spcAft>
                          <a:spcPts val="0"/>
                        </a:spcAft>
                      </a:pPr>
                      <a:r>
                        <a:rPr lang="de-DE" sz="1600" kern="1200" dirty="0">
                          <a:effectLst/>
                          <a:latin typeface="Arial" panose="020B0604020202020204" pitchFamily="34" charset="0"/>
                          <a:cs typeface="Arial" panose="020B0604020202020204" pitchFamily="34" charset="0"/>
                        </a:rPr>
                        <a:t>Uhrzeit</a:t>
                      </a:r>
                      <a:endParaRPr lang="de-DE" sz="1600" dirty="0">
                        <a:effectLst/>
                        <a:latin typeface="Arial" panose="020B0604020202020204" pitchFamily="34" charset="0"/>
                        <a:ea typeface="Times New Roman"/>
                        <a:cs typeface="Arial" panose="020B0604020202020204" pitchFamily="34" charset="0"/>
                      </a:endParaRPr>
                    </a:p>
                  </a:txBody>
                  <a:tcPr marL="68580" marR="68580" marT="0" marB="0">
                    <a:solidFill>
                      <a:srgbClr val="45A8D9"/>
                    </a:solidFill>
                  </a:tcPr>
                </a:tc>
                <a:tc>
                  <a:txBody>
                    <a:bodyPr/>
                    <a:lstStyle/>
                    <a:p>
                      <a:pPr>
                        <a:spcAft>
                          <a:spcPts val="0"/>
                        </a:spcAft>
                      </a:pPr>
                      <a:r>
                        <a:rPr lang="de-DE" sz="1600" kern="1200" dirty="0">
                          <a:effectLst/>
                          <a:latin typeface="Arial" panose="020B0604020202020204" pitchFamily="34" charset="0"/>
                          <a:cs typeface="Arial" panose="020B0604020202020204" pitchFamily="34" charset="0"/>
                        </a:rPr>
                        <a:t>Thema</a:t>
                      </a:r>
                      <a:endParaRPr lang="de-DE" sz="1600" dirty="0">
                        <a:effectLst/>
                        <a:latin typeface="Arial" panose="020B0604020202020204" pitchFamily="34" charset="0"/>
                        <a:ea typeface="Times New Roman"/>
                        <a:cs typeface="Arial" panose="020B0604020202020204" pitchFamily="34" charset="0"/>
                      </a:endParaRPr>
                    </a:p>
                  </a:txBody>
                  <a:tcPr marL="68580" marR="68580" marT="0" marB="0">
                    <a:solidFill>
                      <a:srgbClr val="45A8D9"/>
                    </a:solidFill>
                  </a:tcPr>
                </a:tc>
                <a:tc>
                  <a:txBody>
                    <a:bodyPr/>
                    <a:lstStyle/>
                    <a:p>
                      <a:pPr>
                        <a:spcAft>
                          <a:spcPts val="0"/>
                        </a:spcAft>
                      </a:pPr>
                      <a:r>
                        <a:rPr lang="de-DE" sz="1600" kern="1200" dirty="0">
                          <a:effectLst/>
                          <a:latin typeface="Arial" panose="020B0604020202020204" pitchFamily="34" charset="0"/>
                          <a:cs typeface="Arial" panose="020B0604020202020204" pitchFamily="34" charset="0"/>
                        </a:rPr>
                        <a:t>Medien</a:t>
                      </a:r>
                      <a:endParaRPr lang="de-DE" sz="1600" dirty="0">
                        <a:effectLst/>
                        <a:latin typeface="Arial" panose="020B0604020202020204" pitchFamily="34" charset="0"/>
                        <a:ea typeface="Times New Roman"/>
                        <a:cs typeface="Arial" panose="020B0604020202020204" pitchFamily="34" charset="0"/>
                      </a:endParaRPr>
                    </a:p>
                  </a:txBody>
                  <a:tcPr marL="68580" marR="68580" marT="0" marB="0">
                    <a:solidFill>
                      <a:srgbClr val="45A8D9"/>
                    </a:solidFill>
                  </a:tcPr>
                </a:tc>
                <a:extLst>
                  <a:ext uri="{0D108BD9-81ED-4DB2-BD59-A6C34878D82A}">
                    <a16:rowId xmlns:a16="http://schemas.microsoft.com/office/drawing/2014/main" val="10000"/>
                  </a:ext>
                </a:extLst>
              </a:tr>
              <a:tr h="634941">
                <a:tc>
                  <a:txBody>
                    <a:bodyPr/>
                    <a:lstStyle/>
                    <a:p>
                      <a:pPr>
                        <a:spcAft>
                          <a:spcPts val="0"/>
                        </a:spcAft>
                      </a:pPr>
                      <a:r>
                        <a:rPr lang="de-DE" sz="1600" strike="noStrike" dirty="0">
                          <a:effectLst/>
                          <a:latin typeface="Arial" panose="020B0604020202020204" pitchFamily="34" charset="0"/>
                          <a:cs typeface="Arial" panose="020B0604020202020204" pitchFamily="34" charset="0"/>
                        </a:rPr>
                        <a:t>08:30</a:t>
                      </a:r>
                      <a:r>
                        <a:rPr lang="de-DE" sz="1600" strike="noStrike" baseline="0" dirty="0">
                          <a:effectLst/>
                          <a:latin typeface="Arial" panose="020B0604020202020204" pitchFamily="34" charset="0"/>
                          <a:cs typeface="Arial" panose="020B0604020202020204" pitchFamily="34" charset="0"/>
                        </a:rPr>
                        <a:t> – </a:t>
                      </a:r>
                      <a:r>
                        <a:rPr lang="de-DE" sz="1600" strike="noStrike" dirty="0">
                          <a:effectLst/>
                          <a:latin typeface="Arial" panose="020B0604020202020204" pitchFamily="34" charset="0"/>
                          <a:cs typeface="Arial" panose="020B0604020202020204" pitchFamily="34" charset="0"/>
                        </a:rPr>
                        <a:t>09:15</a:t>
                      </a:r>
                      <a:endParaRPr lang="de-DE" sz="1600" strike="noStrike"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r>
                        <a:rPr lang="de-DE" sz="1600" strike="noStrike" kern="1200" dirty="0">
                          <a:solidFill>
                            <a:schemeClr val="tx1"/>
                          </a:solidFill>
                          <a:latin typeface="Arial" panose="020B0604020202020204" pitchFamily="34" charset="0"/>
                          <a:ea typeface="+mn-ea"/>
                          <a:cs typeface="Arial" panose="020B0604020202020204" pitchFamily="34" charset="0"/>
                        </a:rPr>
                        <a:t>Inhalt, Ablauf und Ziele des Moduls</a:t>
                      </a:r>
                    </a:p>
                    <a:p>
                      <a:endParaRPr lang="de-DE" sz="1600" strike="noStrike"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strike="noStrike" kern="1200" dirty="0">
                          <a:solidFill>
                            <a:schemeClr val="tx1"/>
                          </a:solidFill>
                          <a:effectLst/>
                          <a:latin typeface="Arial" panose="020B0604020202020204" pitchFamily="34" charset="0"/>
                          <a:ea typeface="+mn-ea"/>
                          <a:cs typeface="Arial" panose="020B0604020202020204" pitchFamily="34" charset="0"/>
                        </a:rPr>
                        <a:t>Vorbesprechung der Unterrichtsbeobachtung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600" strike="noStrike"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tc>
                <a:tc>
                  <a:txBody>
                    <a:bodyPr/>
                    <a:lstStyle/>
                    <a:p>
                      <a:pPr>
                        <a:spcAft>
                          <a:spcPts val="0"/>
                        </a:spcAft>
                      </a:pPr>
                      <a:r>
                        <a:rPr lang="de-DE" sz="1600" b="0" strike="noStrike" dirty="0">
                          <a:solidFill>
                            <a:schemeClr val="tx1"/>
                          </a:solidFill>
                          <a:effectLst/>
                          <a:latin typeface="Arial" panose="020B0604020202020204" pitchFamily="34" charset="0"/>
                          <a:cs typeface="Arial" panose="020B0604020202020204" pitchFamily="34" charset="0"/>
                        </a:rPr>
                        <a:t>PPT</a:t>
                      </a:r>
                      <a:r>
                        <a:rPr lang="de-DE" sz="1600" strike="noStrike" dirty="0">
                          <a:solidFill>
                            <a:schemeClr val="tx1"/>
                          </a:solidFill>
                          <a:effectLst/>
                          <a:latin typeface="Arial" panose="020B0604020202020204" pitchFamily="34" charset="0"/>
                          <a:cs typeface="Arial" panose="020B0604020202020204" pitchFamily="34" charset="0"/>
                        </a:rPr>
                        <a:t> </a:t>
                      </a:r>
                    </a:p>
                  </a:txBody>
                  <a:tcPr marL="68580" marR="68580" marT="0" marB="0"/>
                </a:tc>
                <a:extLst>
                  <a:ext uri="{0D108BD9-81ED-4DB2-BD59-A6C34878D82A}">
                    <a16:rowId xmlns:a16="http://schemas.microsoft.com/office/drawing/2014/main" val="10001"/>
                  </a:ext>
                </a:extLst>
              </a:tr>
              <a:tr h="634941">
                <a:tc>
                  <a:txBody>
                    <a:bodyPr/>
                    <a:lstStyle/>
                    <a:p>
                      <a:pPr>
                        <a:spcAft>
                          <a:spcPts val="0"/>
                        </a:spcAft>
                      </a:pPr>
                      <a:r>
                        <a:rPr lang="de-DE" sz="1600" strike="noStrike" dirty="0">
                          <a:effectLst/>
                          <a:latin typeface="Arial" panose="020B0604020202020204" pitchFamily="34" charset="0"/>
                          <a:cs typeface="Arial" panose="020B0604020202020204" pitchFamily="34" charset="0"/>
                        </a:rPr>
                        <a:t>9:15 – 10:00</a:t>
                      </a:r>
                      <a:endParaRPr lang="de-DE" sz="1600" strike="noStrike" dirty="0">
                        <a:effectLst/>
                        <a:latin typeface="Arial" panose="020B0604020202020204" pitchFamily="34" charset="0"/>
                        <a:ea typeface="Times New Roman"/>
                        <a:cs typeface="Arial" panose="020B0604020202020204" pitchFamily="34" charset="0"/>
                      </a:endParaRPr>
                    </a:p>
                  </a:txBody>
                  <a:tcPr marL="68580" marR="68580" marT="0" marB="0"/>
                </a:tc>
                <a:tc>
                  <a:txBody>
                    <a:bodyPr/>
                    <a:lstStyle/>
                    <a:p>
                      <a:r>
                        <a:rPr lang="de-DE" sz="1600" b="1" strike="noStrike" dirty="0">
                          <a:solidFill>
                            <a:schemeClr val="tx1"/>
                          </a:solidFill>
                          <a:effectLst/>
                          <a:latin typeface="Arial" panose="020B0604020202020204" pitchFamily="34" charset="0"/>
                          <a:ea typeface="Times New Roman"/>
                          <a:cs typeface="Arial" panose="020B0604020202020204" pitchFamily="34" charset="0"/>
                        </a:rPr>
                        <a:t>Unterrichtsbeobachtung</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0" strike="noStrike" dirty="0">
                          <a:solidFill>
                            <a:schemeClr val="tx1"/>
                          </a:solidFill>
                          <a:effectLst/>
                          <a:latin typeface="Arial" panose="020B0604020202020204" pitchFamily="34" charset="0"/>
                          <a:ea typeface="Times New Roman"/>
                          <a:cs typeface="Arial" panose="020B0604020202020204" pitchFamily="34" charset="0"/>
                        </a:rPr>
                        <a:t>Unterrichtsentwurf</a:t>
                      </a:r>
                      <a:endParaRPr lang="de-DE" sz="1600" strike="sngStrike" dirty="0">
                        <a:solidFill>
                          <a:schemeClr val="tx1"/>
                        </a:solidFill>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334497">
                <a:tc gridSpan="3">
                  <a:txBody>
                    <a:bodyPr/>
                    <a:lstStyle/>
                    <a:p>
                      <a:pPr algn="ctr">
                        <a:spcAft>
                          <a:spcPts val="0"/>
                        </a:spcAft>
                      </a:pPr>
                      <a:r>
                        <a:rPr lang="de-DE" sz="1600" strike="noStrike" dirty="0">
                          <a:solidFill>
                            <a:schemeClr val="tx1"/>
                          </a:solidFill>
                          <a:effectLst/>
                          <a:latin typeface="Arial" panose="020B0604020202020204" pitchFamily="34" charset="0"/>
                          <a:cs typeface="Arial" panose="020B0604020202020204" pitchFamily="34" charset="0"/>
                        </a:rPr>
                        <a:t>10:00– 10:15 Kaffeepause</a:t>
                      </a:r>
                      <a:endParaRPr lang="de-DE" sz="1600" strike="noStrike" dirty="0">
                        <a:solidFill>
                          <a:schemeClr val="tx1"/>
                        </a:solidFill>
                        <a:effectLst/>
                        <a:latin typeface="Arial" panose="020B0604020202020204" pitchFamily="34" charset="0"/>
                        <a:ea typeface="Times New Roman"/>
                        <a:cs typeface="Arial" panose="020B0604020202020204" pitchFamily="34" charset="0"/>
                      </a:endParaRPr>
                    </a:p>
                  </a:txBody>
                  <a:tcPr marL="68580" marR="68580" marT="0" marB="0">
                    <a:solidFill>
                      <a:srgbClr val="45A8D9"/>
                    </a:solidFill>
                  </a:tcPr>
                </a:tc>
                <a:tc hMerge="1">
                  <a:txBody>
                    <a:bodyPr/>
                    <a:lstStyle/>
                    <a:p>
                      <a:pPr>
                        <a:spcAft>
                          <a:spcPts val="0"/>
                        </a:spcAft>
                      </a:pPr>
                      <a:endParaRPr lang="de-DE" sz="1800" dirty="0">
                        <a:effectLst/>
                        <a:latin typeface="+mn-lt"/>
                        <a:ea typeface="Times New Roman"/>
                      </a:endParaRPr>
                    </a:p>
                  </a:txBody>
                  <a:tcPr marL="68580" marR="68580" marT="0" marB="0">
                    <a:solidFill>
                      <a:srgbClr val="45A8D9"/>
                    </a:solidFill>
                  </a:tcPr>
                </a:tc>
                <a:tc hMerge="1">
                  <a:txBody>
                    <a:bodyPr/>
                    <a:lstStyle/>
                    <a:p>
                      <a:pPr>
                        <a:spcAft>
                          <a:spcPts val="0"/>
                        </a:spcAft>
                      </a:pPr>
                      <a:endParaRPr lang="de-DE" sz="1800" dirty="0">
                        <a:solidFill>
                          <a:srgbClr val="FF0000"/>
                        </a:solidFill>
                        <a:effectLst/>
                        <a:latin typeface="+mn-lt"/>
                        <a:ea typeface="Times New Roman"/>
                      </a:endParaRPr>
                    </a:p>
                  </a:txBody>
                  <a:tcPr marL="68580" marR="68580" marT="0" marB="0">
                    <a:solidFill>
                      <a:srgbClr val="45A8D9"/>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82879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D5930-7CF0-470C-5246-322E02F6F9B7}"/>
            </a:ext>
          </a:extLst>
        </p:cNvPr>
        <p:cNvGrpSpPr/>
        <p:nvPr/>
      </p:nvGrpSpPr>
      <p:grpSpPr>
        <a:xfrm>
          <a:off x="0" y="0"/>
          <a:ext cx="0" cy="0"/>
          <a:chOff x="0" y="0"/>
          <a:chExt cx="0" cy="0"/>
        </a:xfrm>
      </p:grpSpPr>
      <p:sp>
        <p:nvSpPr>
          <p:cNvPr id="7" name="Titel 4">
            <a:extLst>
              <a:ext uri="{FF2B5EF4-FFF2-40B4-BE49-F238E27FC236}">
                <a16:creationId xmlns:a16="http://schemas.microsoft.com/office/drawing/2014/main" id="{CE1FF912-DCA0-74B0-0969-4E23F006012C}"/>
              </a:ext>
            </a:extLst>
          </p:cNvPr>
          <p:cNvSpPr>
            <a:spLocks noGrp="1"/>
          </p:cNvSpPr>
          <p:nvPr>
            <p:ph type="ctrTitle"/>
          </p:nvPr>
        </p:nvSpPr>
        <p:spPr>
          <a:xfrm>
            <a:off x="685800" y="722286"/>
            <a:ext cx="7772400" cy="2000512"/>
          </a:xfrm>
        </p:spPr>
        <p:txBody>
          <a:bodyPr anchor="ctr">
            <a:normAutofit/>
          </a:bodyPr>
          <a:lstStyle/>
          <a:p>
            <a:r>
              <a:rPr lang="de-DE" sz="5000" b="1" dirty="0"/>
              <a:t>Didaktische Reserve: </a:t>
            </a:r>
            <a:br>
              <a:rPr lang="de-DE" sz="5000" b="1" dirty="0"/>
            </a:br>
            <a:r>
              <a:rPr lang="de-DE" sz="5000" b="1" dirty="0"/>
              <a:t>Beispiele aus der Kunst</a:t>
            </a:r>
            <a:endParaRPr lang="de-DE" sz="5000" dirty="0"/>
          </a:p>
        </p:txBody>
      </p:sp>
      <p:sp>
        <p:nvSpPr>
          <p:cNvPr id="12" name="Subtitle 2">
            <a:extLst>
              <a:ext uri="{FF2B5EF4-FFF2-40B4-BE49-F238E27FC236}">
                <a16:creationId xmlns:a16="http://schemas.microsoft.com/office/drawing/2014/main" id="{3FCD08E5-5F9F-2DAC-50FC-9CFE093CDA06}"/>
              </a:ext>
            </a:extLst>
          </p:cNvPr>
          <p:cNvSpPr>
            <a:spLocks noGrp="1"/>
          </p:cNvSpPr>
          <p:nvPr>
            <p:ph type="subTitle" idx="1"/>
          </p:nvPr>
        </p:nvSpPr>
        <p:spPr>
          <a:xfrm>
            <a:off x="685800" y="2786603"/>
            <a:ext cx="7772400" cy="1537723"/>
          </a:xfrm>
        </p:spPr>
        <p:txBody>
          <a:bodyPr/>
          <a:lstStyle/>
          <a:p>
            <a:endParaRPr lang="en-US" dirty="0"/>
          </a:p>
        </p:txBody>
      </p:sp>
      <p:sp>
        <p:nvSpPr>
          <p:cNvPr id="6" name="Titel 1">
            <a:extLst>
              <a:ext uri="{FF2B5EF4-FFF2-40B4-BE49-F238E27FC236}">
                <a16:creationId xmlns:a16="http://schemas.microsoft.com/office/drawing/2014/main" id="{94E69218-5563-0D9D-A054-D758551414D3}"/>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de-DE" b="1" dirty="0">
              <a:solidFill>
                <a:srgbClr val="0070C0"/>
              </a:solidFill>
              <a:latin typeface="Calibri" charset="0"/>
            </a:endParaRPr>
          </a:p>
        </p:txBody>
      </p:sp>
    </p:spTree>
    <p:extLst>
      <p:ext uri="{BB962C8B-B14F-4D97-AF65-F5344CB8AC3E}">
        <p14:creationId xmlns:p14="http://schemas.microsoft.com/office/powerpoint/2010/main" val="141391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000" dirty="0"/>
              <a:t>Richard Long</a:t>
            </a:r>
            <a:r>
              <a:rPr lang="de-DE" sz="2000" i="1" dirty="0"/>
              <a:t>, A Line Made By Walking, </a:t>
            </a:r>
            <a:r>
              <a:rPr lang="de-DE" sz="2000" dirty="0"/>
              <a:t>England,1967</a:t>
            </a:r>
            <a:br>
              <a:rPr lang="de-DE" sz="1800" dirty="0"/>
            </a:br>
            <a:br>
              <a:rPr lang="de-DE" sz="1800" dirty="0"/>
            </a:br>
            <a:r>
              <a:rPr lang="de-DE" sz="2000" dirty="0"/>
              <a:t>Verknüpfung zum Arbeitsfeld Performative Kunst</a:t>
            </a:r>
            <a:br>
              <a:rPr lang="de-DE" sz="1400" dirty="0"/>
            </a:br>
            <a:br>
              <a:rPr lang="de-DE" sz="1400" i="1" dirty="0"/>
            </a:br>
            <a:r>
              <a:rPr lang="de-DE" sz="1000" i="1" dirty="0">
                <a:hlinkClick r:id="rId2"/>
              </a:rPr>
              <a:t>https://www.wikiart.org/de/richard-long/a-line-made-by-walking-1967</a:t>
            </a:r>
            <a:br>
              <a:rPr lang="de-DE" sz="1000" i="1" dirty="0"/>
            </a:br>
            <a:endParaRPr lang="de-DE" sz="1000" dirty="0"/>
          </a:p>
        </p:txBody>
      </p:sp>
      <p:sp>
        <p:nvSpPr>
          <p:cNvPr id="3" name="Inhaltsplatzhalter 2"/>
          <p:cNvSpPr>
            <a:spLocks noGrp="1"/>
          </p:cNvSpPr>
          <p:nvPr>
            <p:ph idx="1"/>
          </p:nvPr>
        </p:nvSpPr>
        <p:spPr/>
        <p:txBody>
          <a:bodyPr/>
          <a:lstStyle/>
          <a:p>
            <a:endParaRPr lang="de-DE"/>
          </a:p>
        </p:txBody>
      </p:sp>
      <p:pic>
        <p:nvPicPr>
          <p:cNvPr id="4" name="Bild 3"/>
          <p:cNvPicPr>
            <a:picLocks noChangeAspect="1"/>
          </p:cNvPicPr>
          <p:nvPr/>
        </p:nvPicPr>
        <p:blipFill>
          <a:blip r:embed="rId3"/>
          <a:stretch>
            <a:fillRect/>
          </a:stretch>
        </p:blipFill>
        <p:spPr>
          <a:xfrm>
            <a:off x="626534" y="1866901"/>
            <a:ext cx="3308800" cy="3960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2813" y="225425"/>
            <a:ext cx="7920000" cy="1468930"/>
          </a:xfrm>
        </p:spPr>
        <p:txBody>
          <a:bodyPr>
            <a:normAutofit fontScale="90000"/>
          </a:bodyPr>
          <a:lstStyle/>
          <a:p>
            <a:r>
              <a:rPr lang="de-DE" sz="2000" dirty="0"/>
              <a:t>Jorinde Voigt</a:t>
            </a:r>
            <a:r>
              <a:rPr lang="de-DE" sz="2000" i="1" dirty="0"/>
              <a:t>, WV 2012-171 Ludwig van Beethoven/ Sonate Nr. 32 (Opus 111), </a:t>
            </a:r>
            <a:br>
              <a:rPr lang="de-DE" sz="2200" i="1" dirty="0"/>
            </a:br>
            <a:r>
              <a:rPr lang="de-DE" sz="1100" i="1" dirty="0"/>
              <a:t>1.Satz (159 Takte insgesamt): Maestoso 4/4 – 16 Takte </a:t>
            </a:r>
            <a:r>
              <a:rPr lang="de-DE" sz="1100" i="1" dirty="0" err="1"/>
              <a:t>Allergro</a:t>
            </a:r>
            <a:r>
              <a:rPr lang="de-DE" sz="1100" i="1" dirty="0"/>
              <a:t> con brio </a:t>
            </a:r>
            <a:r>
              <a:rPr lang="de-DE" sz="1100" i="1" dirty="0" err="1"/>
              <a:t>ed</a:t>
            </a:r>
            <a:r>
              <a:rPr lang="de-DE" sz="1100" i="1" dirty="0"/>
              <a:t> appassionato 4/4 – 143, Takte 2. Satz (177 Takte insgesamt): Arietta (Adagio molto semplice) 9/16 – 32 Takte </a:t>
            </a:r>
            <a:r>
              <a:rPr lang="de-DE" sz="1100" i="1" dirty="0" err="1"/>
              <a:t>L’istesso</a:t>
            </a:r>
            <a:r>
              <a:rPr lang="de-DE" sz="1100" i="1" dirty="0"/>
              <a:t> tempo 6/16 – 16 Takte </a:t>
            </a:r>
            <a:r>
              <a:rPr lang="de-DE" sz="1100" i="1" dirty="0" err="1"/>
              <a:t>L’istesso</a:t>
            </a:r>
            <a:r>
              <a:rPr lang="de-DE" sz="1100" i="1" dirty="0"/>
              <a:t> tempo 12/32 – 129 Takte, Himmelsrichtung N-S; Rotationsrichtung/ Rotationsgeschwindigkeit; 2 Interne Zentren; 4 Externe Zentren; Extract Intonation + Dynamic; Beat; Loop</a:t>
            </a:r>
            <a:r>
              <a:rPr lang="de-DE" sz="1100" dirty="0"/>
              <a:t>, 86,5 x 140 cm Tinte, Bleistift auf Papier, Toronto 2012 </a:t>
            </a:r>
            <a:br>
              <a:rPr lang="de-DE" sz="1100" dirty="0"/>
            </a:br>
            <a:br>
              <a:rPr lang="de-DE" sz="1100" i="1" dirty="0"/>
            </a:br>
            <a:r>
              <a:rPr lang="de-DE" sz="1100" i="1" dirty="0">
                <a:hlinkClick r:id="rId2"/>
              </a:rPr>
              <a:t>http://jorindevoigt.com</a:t>
            </a:r>
            <a:br>
              <a:rPr lang="de-DE" sz="1100" i="1" dirty="0"/>
            </a:br>
            <a:br>
              <a:rPr lang="de-DE" sz="1100" i="1" dirty="0"/>
            </a:br>
            <a:br>
              <a:rPr lang="de-DE" sz="1100" i="1" dirty="0"/>
            </a:br>
            <a:endParaRPr lang="de-DE" sz="1100" dirty="0"/>
          </a:p>
        </p:txBody>
      </p:sp>
      <p:sp>
        <p:nvSpPr>
          <p:cNvPr id="3" name="Inhaltsplatzhalter 2"/>
          <p:cNvSpPr>
            <a:spLocks noGrp="1"/>
          </p:cNvSpPr>
          <p:nvPr>
            <p:ph idx="1"/>
          </p:nvPr>
        </p:nvSpPr>
        <p:spPr/>
        <p:txBody>
          <a:bodyPr/>
          <a:lstStyle/>
          <a:p>
            <a:endParaRPr lang="de-DE"/>
          </a:p>
        </p:txBody>
      </p:sp>
      <p:pic>
        <p:nvPicPr>
          <p:cNvPr id="5" name="Bild 4"/>
          <p:cNvPicPr>
            <a:picLocks noChangeAspect="1"/>
          </p:cNvPicPr>
          <p:nvPr/>
        </p:nvPicPr>
        <p:blipFill>
          <a:blip r:embed="rId3"/>
          <a:stretch>
            <a:fillRect/>
          </a:stretch>
        </p:blipFill>
        <p:spPr>
          <a:xfrm>
            <a:off x="1219813" y="1781558"/>
            <a:ext cx="6704375" cy="4163041"/>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dirty="0"/>
              <a:t>David </a:t>
            </a:r>
            <a:r>
              <a:rPr lang="de-DE" sz="2000" dirty="0" err="1"/>
              <a:t>Musgrave</a:t>
            </a:r>
            <a:r>
              <a:rPr lang="de-DE" sz="2000" dirty="0"/>
              <a:t>,</a:t>
            </a:r>
            <a:r>
              <a:rPr lang="de-DE" sz="2000" i="1" dirty="0"/>
              <a:t> Transparent Head</a:t>
            </a:r>
            <a:r>
              <a:rPr lang="de-DE" sz="2000" dirty="0"/>
              <a:t> , Graphit, 29 x 24 cm, 2003</a:t>
            </a:r>
            <a:br>
              <a:rPr lang="de-DE" sz="2000" dirty="0"/>
            </a:br>
            <a:r>
              <a:rPr lang="de-DE" sz="2000" dirty="0"/>
              <a:t>Marc Brandenburg, </a:t>
            </a:r>
            <a:r>
              <a:rPr lang="de-DE" sz="2000" dirty="0" err="1"/>
              <a:t>o.T</a:t>
            </a:r>
            <a:r>
              <a:rPr lang="de-DE" sz="2000" dirty="0"/>
              <a:t>., Bleistift, 105 x 100 cm, 2010</a:t>
            </a:r>
            <a:br>
              <a:rPr lang="de-DE" sz="1400" i="1" dirty="0"/>
            </a:br>
            <a:br>
              <a:rPr lang="de-DE" sz="1000" i="1" dirty="0"/>
            </a:br>
            <a:r>
              <a:rPr lang="de-DE" sz="1000" dirty="0">
                <a:hlinkClick r:id="rId2"/>
              </a:rPr>
              <a:t>http://mooonriver.blogspot.com/2009/05/transparent-head.html</a:t>
            </a:r>
            <a:br>
              <a:rPr lang="de-DE" sz="1000" dirty="0"/>
            </a:br>
            <a:br>
              <a:rPr lang="de-DE" sz="1000" dirty="0"/>
            </a:br>
            <a:r>
              <a:rPr lang="de-DE" sz="1000" dirty="0">
                <a:hlinkClick r:id="rId3"/>
              </a:rPr>
              <a:t>https://cfa-berlin.de/exhibitions/12344/bonkers/works/290053/ohne-titel</a:t>
            </a:r>
            <a:br>
              <a:rPr lang="de-DE" sz="1000" dirty="0"/>
            </a:br>
            <a:endParaRPr lang="de-DE" sz="1000" dirty="0"/>
          </a:p>
        </p:txBody>
      </p:sp>
      <p:sp>
        <p:nvSpPr>
          <p:cNvPr id="3" name="Inhaltsplatzhalter 2"/>
          <p:cNvSpPr>
            <a:spLocks noGrp="1"/>
          </p:cNvSpPr>
          <p:nvPr>
            <p:ph idx="1"/>
          </p:nvPr>
        </p:nvSpPr>
        <p:spPr/>
        <p:txBody>
          <a:bodyPr/>
          <a:lstStyle/>
          <a:p>
            <a:endParaRPr lang="de-DE"/>
          </a:p>
        </p:txBody>
      </p:sp>
      <p:pic>
        <p:nvPicPr>
          <p:cNvPr id="8" name="Bild 7"/>
          <p:cNvPicPr>
            <a:picLocks noChangeAspect="1"/>
          </p:cNvPicPr>
          <p:nvPr/>
        </p:nvPicPr>
        <p:blipFill>
          <a:blip r:embed="rId4"/>
          <a:stretch>
            <a:fillRect/>
          </a:stretch>
        </p:blipFill>
        <p:spPr>
          <a:xfrm>
            <a:off x="725422" y="1700800"/>
            <a:ext cx="3400556" cy="4320000"/>
          </a:xfrm>
          <a:prstGeom prst="rect">
            <a:avLst/>
          </a:prstGeom>
        </p:spPr>
      </p:pic>
      <p:pic>
        <p:nvPicPr>
          <p:cNvPr id="9" name="Bild 8"/>
          <p:cNvPicPr>
            <a:picLocks noChangeAspect="1"/>
          </p:cNvPicPr>
          <p:nvPr/>
        </p:nvPicPr>
        <p:blipFill>
          <a:blip r:embed="rId5"/>
          <a:stretch>
            <a:fillRect/>
          </a:stretch>
        </p:blipFill>
        <p:spPr>
          <a:xfrm>
            <a:off x="4643200" y="1675400"/>
            <a:ext cx="4074000" cy="43200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000" dirty="0"/>
              <a:t>Robert </a:t>
            </a:r>
            <a:r>
              <a:rPr lang="de-DE" sz="2000" dirty="0" err="1"/>
              <a:t>Longo</a:t>
            </a:r>
            <a:r>
              <a:rPr lang="de-DE" sz="2000" dirty="0"/>
              <a:t>, Atelier                       Serie </a:t>
            </a:r>
            <a:r>
              <a:rPr lang="de-DE" sz="2000" i="1" dirty="0"/>
              <a:t>Kristall </a:t>
            </a:r>
            <a:r>
              <a:rPr lang="de-DE" sz="2000" i="1" dirty="0" err="1"/>
              <a:t>Ships</a:t>
            </a:r>
            <a:r>
              <a:rPr lang="de-DE" sz="2000" i="1" dirty="0"/>
              <a:t>,</a:t>
            </a:r>
            <a:r>
              <a:rPr lang="de-DE" sz="2000" dirty="0"/>
              <a:t> Kreide, 2003  </a:t>
            </a:r>
            <a:br>
              <a:rPr lang="de-DE" sz="1400" dirty="0"/>
            </a:br>
            <a:br>
              <a:rPr lang="de-DE" sz="1400" dirty="0"/>
            </a:br>
            <a:r>
              <a:rPr lang="de-DE" sz="1000" dirty="0">
                <a:hlinkClick r:id="rId2"/>
              </a:rPr>
              <a:t>https://www.robertlongo.com/studio/2017.html</a:t>
            </a:r>
            <a:br>
              <a:rPr lang="de-DE" sz="1000" dirty="0"/>
            </a:br>
            <a:br>
              <a:rPr lang="de-DE" sz="1000" dirty="0"/>
            </a:br>
            <a:r>
              <a:rPr lang="de-DE" sz="1000" dirty="0">
                <a:hlinkClick r:id="rId3"/>
              </a:rPr>
              <a:t>https://www.robertlongo.com/series/chandelier</a:t>
            </a:r>
            <a:br>
              <a:rPr lang="de-DE" sz="1000" dirty="0"/>
            </a:br>
            <a:endParaRPr lang="de-DE" sz="1000" dirty="0"/>
          </a:p>
        </p:txBody>
      </p:sp>
      <p:sp>
        <p:nvSpPr>
          <p:cNvPr id="3" name="Inhaltsplatzhalter 2"/>
          <p:cNvSpPr>
            <a:spLocks noGrp="1"/>
          </p:cNvSpPr>
          <p:nvPr>
            <p:ph idx="1"/>
          </p:nvPr>
        </p:nvSpPr>
        <p:spPr/>
        <p:txBody>
          <a:bodyPr/>
          <a:lstStyle/>
          <a:p>
            <a:endParaRPr lang="de-DE"/>
          </a:p>
        </p:txBody>
      </p:sp>
      <p:pic>
        <p:nvPicPr>
          <p:cNvPr id="5" name="Bild 4"/>
          <p:cNvPicPr>
            <a:picLocks noChangeAspect="1"/>
          </p:cNvPicPr>
          <p:nvPr/>
        </p:nvPicPr>
        <p:blipFill>
          <a:blip r:embed="rId4"/>
          <a:stretch>
            <a:fillRect/>
          </a:stretch>
        </p:blipFill>
        <p:spPr>
          <a:xfrm>
            <a:off x="202576" y="1832809"/>
            <a:ext cx="5030700" cy="3353800"/>
          </a:xfrm>
          <a:prstGeom prst="rect">
            <a:avLst/>
          </a:prstGeom>
        </p:spPr>
      </p:pic>
      <p:pic>
        <p:nvPicPr>
          <p:cNvPr id="6" name="Bild 5"/>
          <p:cNvPicPr>
            <a:picLocks noChangeAspect="1"/>
          </p:cNvPicPr>
          <p:nvPr/>
        </p:nvPicPr>
        <p:blipFill>
          <a:blip r:embed="rId5"/>
          <a:stretch>
            <a:fillRect/>
          </a:stretch>
        </p:blipFill>
        <p:spPr>
          <a:xfrm>
            <a:off x="5332749" y="1832809"/>
            <a:ext cx="3607051" cy="3006477"/>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200" dirty="0"/>
              <a:t>Heike Weber, </a:t>
            </a:r>
            <a:r>
              <a:rPr lang="de-DE" sz="2200" i="1" dirty="0"/>
              <a:t>BODEN LOS, </a:t>
            </a:r>
            <a:r>
              <a:rPr lang="de-DE" sz="2200" dirty="0"/>
              <a:t>Permanentmarker auf PVC, 600 qm, Kunsthalle Wien, 2006</a:t>
            </a:r>
            <a:br>
              <a:rPr lang="de-DE" sz="2000" dirty="0"/>
            </a:br>
            <a:br>
              <a:rPr lang="de-DE" sz="2000" dirty="0"/>
            </a:br>
            <a:r>
              <a:rPr lang="de-DE" sz="2200" dirty="0"/>
              <a:t>Verknüpfung zu den Arbeitsfeldern Plastik, Installation</a:t>
            </a:r>
            <a:br>
              <a:rPr lang="de-DE" sz="1400" i="1" dirty="0"/>
            </a:br>
            <a:br>
              <a:rPr lang="de-DE" sz="1111" i="1" dirty="0"/>
            </a:br>
            <a:r>
              <a:rPr lang="de-DE" sz="1111" dirty="0">
                <a:hlinkClick r:id="rId2"/>
              </a:rPr>
              <a:t>http://www.heikeweber.net/installations_de.html</a:t>
            </a:r>
            <a:br>
              <a:rPr lang="de-DE" sz="1111" dirty="0"/>
            </a:br>
            <a:endParaRPr lang="de-DE" sz="1111" dirty="0"/>
          </a:p>
        </p:txBody>
      </p:sp>
      <p:sp>
        <p:nvSpPr>
          <p:cNvPr id="3" name="Inhaltsplatzhalter 2"/>
          <p:cNvSpPr>
            <a:spLocks noGrp="1"/>
          </p:cNvSpPr>
          <p:nvPr>
            <p:ph idx="1"/>
          </p:nvPr>
        </p:nvSpPr>
        <p:spPr/>
        <p:txBody>
          <a:bodyPr/>
          <a:lstStyle/>
          <a:p>
            <a:endParaRPr lang="de-DE"/>
          </a:p>
        </p:txBody>
      </p:sp>
      <p:pic>
        <p:nvPicPr>
          <p:cNvPr id="6" name="Bild 5"/>
          <p:cNvPicPr/>
          <p:nvPr/>
        </p:nvPicPr>
        <p:blipFill>
          <a:blip r:embed="rId3"/>
          <a:srcRect/>
          <a:stretch>
            <a:fillRect/>
          </a:stretch>
        </p:blipFill>
        <p:spPr bwMode="auto">
          <a:xfrm>
            <a:off x="508000" y="1739900"/>
            <a:ext cx="5252720" cy="4267200"/>
          </a:xfrm>
          <a:prstGeom prst="rect">
            <a:avLst/>
          </a:prstGeom>
          <a:noFill/>
          <a:ln w="9525">
            <a:noFill/>
            <a:miter lim="800000"/>
            <a:headEnd/>
            <a:tailEnd/>
          </a:ln>
        </p:spPr>
      </p:pic>
      <p:pic>
        <p:nvPicPr>
          <p:cNvPr id="7" name="Bild 6"/>
          <p:cNvPicPr/>
          <p:nvPr/>
        </p:nvPicPr>
        <p:blipFill>
          <a:blip r:embed="rId4"/>
          <a:srcRect/>
          <a:stretch>
            <a:fillRect/>
          </a:stretch>
        </p:blipFill>
        <p:spPr bwMode="auto">
          <a:xfrm>
            <a:off x="5969000" y="3949700"/>
            <a:ext cx="2987040" cy="20574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200" dirty="0"/>
              <a:t>Julia Steiner, </a:t>
            </a:r>
            <a:r>
              <a:rPr lang="de-DE" sz="2200" i="1" dirty="0"/>
              <a:t>Am Saum des Raumes / Out of Horizon</a:t>
            </a:r>
            <a:r>
              <a:rPr lang="de-DE" sz="2200" dirty="0"/>
              <a:t>, Installationsansicht auf der Cantonale Thun, 2012</a:t>
            </a:r>
            <a:br>
              <a:rPr lang="de-DE" sz="2200" dirty="0"/>
            </a:br>
            <a:br>
              <a:rPr lang="de-DE" sz="2200" dirty="0"/>
            </a:br>
            <a:r>
              <a:rPr lang="de-DE" sz="2200" dirty="0"/>
              <a:t>Verknüpfung zu den Arbeitsfeldern Plastik, Installation</a:t>
            </a:r>
            <a:br>
              <a:rPr lang="de-DE" sz="1400" dirty="0"/>
            </a:br>
            <a:br>
              <a:rPr lang="de-DE" sz="1111" i="1" dirty="0"/>
            </a:br>
            <a:r>
              <a:rPr lang="de-DE" sz="1111" dirty="0">
                <a:hlinkClick r:id="rId2"/>
              </a:rPr>
              <a:t>https://www.wochenblatt-reporter.de/kaiserslautern/c-ausgehen-geniessen/am-saum-des-raumes_a159490</a:t>
            </a:r>
            <a:br>
              <a:rPr lang="de-DE" sz="1111" dirty="0"/>
            </a:br>
            <a:endParaRPr lang="de-DE" sz="1111" dirty="0"/>
          </a:p>
        </p:txBody>
      </p:sp>
      <p:sp>
        <p:nvSpPr>
          <p:cNvPr id="3" name="Inhaltsplatzhalter 2"/>
          <p:cNvSpPr>
            <a:spLocks noGrp="1"/>
          </p:cNvSpPr>
          <p:nvPr>
            <p:ph idx="1"/>
          </p:nvPr>
        </p:nvSpPr>
        <p:spPr/>
        <p:txBody>
          <a:bodyPr/>
          <a:lstStyle/>
          <a:p>
            <a:endParaRPr lang="de-DE"/>
          </a:p>
        </p:txBody>
      </p:sp>
      <p:pic>
        <p:nvPicPr>
          <p:cNvPr id="5" name="Bild 4" descr="Mac SSD:Users:johannaludwig:Desktop:320212_XXL.jpg"/>
          <p:cNvPicPr/>
          <p:nvPr/>
        </p:nvPicPr>
        <p:blipFill>
          <a:blip r:embed="rId3"/>
          <a:srcRect/>
          <a:stretch>
            <a:fillRect/>
          </a:stretch>
        </p:blipFill>
        <p:spPr bwMode="auto">
          <a:xfrm>
            <a:off x="1066579" y="1742209"/>
            <a:ext cx="6110076" cy="422910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200" dirty="0"/>
              <a:t>Peter Kogler, Sigmund Freud Museum, Schauraum, Wien, 2015</a:t>
            </a:r>
            <a:br>
              <a:rPr lang="de-DE" sz="2200" dirty="0"/>
            </a:br>
            <a:br>
              <a:rPr lang="de-DE" sz="2200" dirty="0"/>
            </a:br>
            <a:r>
              <a:rPr lang="de-DE" sz="2200" dirty="0"/>
              <a:t>Verknüpfung zu den Arbeitsfeldern Plastik, Installation</a:t>
            </a:r>
            <a:br>
              <a:rPr lang="de-DE" sz="1400" dirty="0"/>
            </a:br>
            <a:br>
              <a:rPr lang="de-DE" sz="1400" i="1" dirty="0"/>
            </a:br>
            <a:r>
              <a:rPr lang="de-DE" sz="1111" dirty="0">
                <a:hlinkClick r:id="rId2"/>
              </a:rPr>
              <a:t>http://www.kogler.net</a:t>
            </a:r>
            <a:br>
              <a:rPr lang="de-DE" sz="1111" dirty="0"/>
            </a:br>
            <a:endParaRPr lang="de-DE" sz="1111" dirty="0"/>
          </a:p>
        </p:txBody>
      </p:sp>
      <p:sp>
        <p:nvSpPr>
          <p:cNvPr id="3" name="Inhaltsplatzhalter 2"/>
          <p:cNvSpPr>
            <a:spLocks noGrp="1"/>
          </p:cNvSpPr>
          <p:nvPr>
            <p:ph idx="1"/>
          </p:nvPr>
        </p:nvSpPr>
        <p:spPr/>
        <p:txBody>
          <a:bodyPr/>
          <a:lstStyle/>
          <a:p>
            <a:endParaRPr lang="de-DE"/>
          </a:p>
        </p:txBody>
      </p:sp>
      <p:pic>
        <p:nvPicPr>
          <p:cNvPr id="6" name="Bild 5" descr=":::::y01freudmuseum_1600x900.jpg"/>
          <p:cNvPicPr/>
          <p:nvPr/>
        </p:nvPicPr>
        <p:blipFill>
          <a:blip r:embed="rId3"/>
          <a:srcRect/>
          <a:stretch>
            <a:fillRect/>
          </a:stretch>
        </p:blipFill>
        <p:spPr bwMode="auto">
          <a:xfrm>
            <a:off x="1031875" y="1854200"/>
            <a:ext cx="7080250" cy="40005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200" dirty="0"/>
              <a:t>Peter Kogler, DIRIMART Gallery, Istanbul, 2011</a:t>
            </a:r>
            <a:br>
              <a:rPr lang="de-DE" sz="2200" dirty="0"/>
            </a:br>
            <a:br>
              <a:rPr lang="de-DE" sz="2200" dirty="0"/>
            </a:br>
            <a:r>
              <a:rPr lang="de-DE" sz="2000" dirty="0"/>
              <a:t>Verknüpfung zu den Arbeitsfeldern Plastik, Installation</a:t>
            </a:r>
            <a:br>
              <a:rPr lang="de-DE" sz="1400" i="1" dirty="0"/>
            </a:br>
            <a:br>
              <a:rPr lang="de-DE" sz="1400" i="1" dirty="0"/>
            </a:br>
            <a:r>
              <a:rPr lang="de-DE" sz="1111" dirty="0">
                <a:hlinkClick r:id="rId2"/>
              </a:rPr>
              <a:t>http://www.kogler.net</a:t>
            </a:r>
            <a:br>
              <a:rPr lang="de-DE" sz="1111" dirty="0"/>
            </a:br>
            <a:endParaRPr lang="de-DE" sz="1111" dirty="0"/>
          </a:p>
        </p:txBody>
      </p:sp>
      <p:sp>
        <p:nvSpPr>
          <p:cNvPr id="3" name="Inhaltsplatzhalter 2"/>
          <p:cNvSpPr>
            <a:spLocks noGrp="1"/>
          </p:cNvSpPr>
          <p:nvPr>
            <p:ph idx="1"/>
          </p:nvPr>
        </p:nvSpPr>
        <p:spPr/>
        <p:txBody>
          <a:bodyPr/>
          <a:lstStyle/>
          <a:p>
            <a:endParaRPr lang="de-DE"/>
          </a:p>
        </p:txBody>
      </p:sp>
      <p:pic>
        <p:nvPicPr>
          <p:cNvPr id="5" name="Bild 4" descr="Mac SSD:Users:johannaludwig:Desktop:dirimart2011_1.jpg"/>
          <p:cNvPicPr/>
          <p:nvPr/>
        </p:nvPicPr>
        <p:blipFill>
          <a:blip r:embed="rId3"/>
          <a:srcRect/>
          <a:stretch>
            <a:fillRect/>
          </a:stretch>
        </p:blipFill>
        <p:spPr bwMode="auto">
          <a:xfrm>
            <a:off x="751840" y="1714500"/>
            <a:ext cx="7640320" cy="42799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000" dirty="0" err="1"/>
              <a:t>Blu</a:t>
            </a:r>
            <a:r>
              <a:rPr lang="de-DE" sz="2000" dirty="0"/>
              <a:t>, </a:t>
            </a:r>
            <a:r>
              <a:rPr lang="de-DE" sz="2000" i="1" dirty="0" err="1"/>
              <a:t>muto</a:t>
            </a:r>
            <a:r>
              <a:rPr lang="de-DE" sz="2000" i="1" dirty="0"/>
              <a:t>, </a:t>
            </a:r>
            <a:r>
              <a:rPr lang="de-DE" sz="2000" dirty="0"/>
              <a:t>Italien, Argentinien, Schweiz, 2008</a:t>
            </a:r>
            <a:br>
              <a:rPr lang="de-DE" sz="2000" dirty="0"/>
            </a:br>
            <a:br>
              <a:rPr lang="de-DE" sz="2000" dirty="0"/>
            </a:br>
            <a:r>
              <a:rPr lang="de-DE" sz="2000" dirty="0"/>
              <a:t>Verknüpfung zu den Arbeitsfeldern Medienkunst und Malerei</a:t>
            </a:r>
            <a:br>
              <a:rPr lang="de-DE" sz="1400" dirty="0"/>
            </a:br>
            <a:br>
              <a:rPr lang="de-DE" sz="1400" dirty="0"/>
            </a:br>
            <a:r>
              <a:rPr lang="de-DE" sz="1000" dirty="0">
                <a:hlinkClick r:id="rId2"/>
              </a:rPr>
              <a:t>https://vimeo.com/993998</a:t>
            </a:r>
            <a:br>
              <a:rPr lang="de-DE" sz="1000" dirty="0"/>
            </a:br>
            <a:endParaRPr lang="de-DE" sz="1000" dirty="0"/>
          </a:p>
        </p:txBody>
      </p:sp>
      <p:sp>
        <p:nvSpPr>
          <p:cNvPr id="3" name="Inhaltsplatzhalter 2"/>
          <p:cNvSpPr>
            <a:spLocks noGrp="1"/>
          </p:cNvSpPr>
          <p:nvPr>
            <p:ph idx="1"/>
          </p:nvPr>
        </p:nvSpPr>
        <p:spPr/>
        <p:txBody>
          <a:bodyPr/>
          <a:lstStyle/>
          <a:p>
            <a:endParaRPr lang="de-DE"/>
          </a:p>
        </p:txBody>
      </p:sp>
      <p:pic>
        <p:nvPicPr>
          <p:cNvPr id="4" name="Bild 3"/>
          <p:cNvPicPr>
            <a:picLocks noChangeAspect="1"/>
          </p:cNvPicPr>
          <p:nvPr/>
        </p:nvPicPr>
        <p:blipFill>
          <a:blip r:embed="rId3"/>
          <a:stretch>
            <a:fillRect/>
          </a:stretch>
        </p:blipFill>
        <p:spPr>
          <a:xfrm>
            <a:off x="893156" y="1844675"/>
            <a:ext cx="7087062" cy="398647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5154" y="532164"/>
            <a:ext cx="8261646" cy="1226244"/>
          </a:xfrm>
        </p:spPr>
        <p:txBody>
          <a:bodyPr>
            <a:noAutofit/>
          </a:bodyPr>
          <a:lstStyle/>
          <a:p>
            <a:r>
              <a:rPr lang="de-DE" sz="2800" b="1" dirty="0"/>
              <a:t>Ablauf des Moduls Zeichnen</a:t>
            </a:r>
            <a:endParaRPr lang="de-DE" sz="2800" dirty="0"/>
          </a:p>
        </p:txBody>
      </p:sp>
      <p:graphicFrame>
        <p:nvGraphicFramePr>
          <p:cNvPr id="9" name="Tabelle 8"/>
          <p:cNvGraphicFramePr>
            <a:graphicFrameLocks noGrp="1"/>
          </p:cNvGraphicFramePr>
          <p:nvPr>
            <p:extLst>
              <p:ext uri="{D42A27DB-BD31-4B8C-83A1-F6EECF244321}">
                <p14:modId xmlns:p14="http://schemas.microsoft.com/office/powerpoint/2010/main" val="2552405157"/>
              </p:ext>
            </p:extLst>
          </p:nvPr>
        </p:nvGraphicFramePr>
        <p:xfrm>
          <a:off x="524764" y="1745133"/>
          <a:ext cx="8196802" cy="4076921"/>
        </p:xfrm>
        <a:graphic>
          <a:graphicData uri="http://schemas.openxmlformats.org/drawingml/2006/table">
            <a:tbl>
              <a:tblPr firstRow="1" bandRow="1">
                <a:tableStyleId>{5940675A-B579-460E-94D1-54222C63F5DA}</a:tableStyleId>
              </a:tblPr>
              <a:tblGrid>
                <a:gridCol w="1655936">
                  <a:extLst>
                    <a:ext uri="{9D8B030D-6E8A-4147-A177-3AD203B41FA5}">
                      <a16:colId xmlns:a16="http://schemas.microsoft.com/office/drawing/2014/main" val="20000"/>
                    </a:ext>
                  </a:extLst>
                </a:gridCol>
                <a:gridCol w="4515935">
                  <a:extLst>
                    <a:ext uri="{9D8B030D-6E8A-4147-A177-3AD203B41FA5}">
                      <a16:colId xmlns:a16="http://schemas.microsoft.com/office/drawing/2014/main" val="20001"/>
                    </a:ext>
                  </a:extLst>
                </a:gridCol>
                <a:gridCol w="2024931">
                  <a:extLst>
                    <a:ext uri="{9D8B030D-6E8A-4147-A177-3AD203B41FA5}">
                      <a16:colId xmlns:a16="http://schemas.microsoft.com/office/drawing/2014/main" val="1403864978"/>
                    </a:ext>
                  </a:extLst>
                </a:gridCol>
              </a:tblGrid>
              <a:tr h="277450">
                <a:tc>
                  <a:txBody>
                    <a:bodyPr/>
                    <a:lstStyle/>
                    <a:p>
                      <a:pPr>
                        <a:spcAft>
                          <a:spcPts val="0"/>
                        </a:spcAft>
                      </a:pPr>
                      <a:r>
                        <a:rPr lang="de-DE" sz="1600" kern="1200" dirty="0">
                          <a:effectLst/>
                          <a:latin typeface="Arial" panose="020B0604020202020204" pitchFamily="34" charset="0"/>
                          <a:cs typeface="Arial" panose="020B0604020202020204" pitchFamily="34" charset="0"/>
                        </a:rPr>
                        <a:t>Uhrzeit</a:t>
                      </a:r>
                      <a:endParaRPr lang="de-DE" sz="1600" dirty="0">
                        <a:effectLst/>
                        <a:latin typeface="Arial" panose="020B0604020202020204" pitchFamily="34" charset="0"/>
                        <a:ea typeface="Times New Roman"/>
                        <a:cs typeface="Arial" panose="020B0604020202020204" pitchFamily="34" charset="0"/>
                      </a:endParaRPr>
                    </a:p>
                  </a:txBody>
                  <a:tcPr marL="68580" marR="68580" marT="0" marB="0">
                    <a:lnR w="12700" cap="flat" cmpd="sng" algn="ctr">
                      <a:solidFill>
                        <a:scrgbClr r="0" g="0" b="0"/>
                      </a:solidFill>
                      <a:prstDash val="solid"/>
                      <a:round/>
                      <a:headEnd type="none" w="med" len="med"/>
                      <a:tailEnd type="none" w="med" len="med"/>
                    </a:lnR>
                    <a:solidFill>
                      <a:srgbClr val="45A8D9"/>
                    </a:solidFill>
                  </a:tcPr>
                </a:tc>
                <a:tc>
                  <a:txBody>
                    <a:bodyPr/>
                    <a:lstStyle/>
                    <a:p>
                      <a:pPr>
                        <a:spcAft>
                          <a:spcPts val="0"/>
                        </a:spcAft>
                      </a:pPr>
                      <a:r>
                        <a:rPr lang="de-DE" sz="1600" kern="1200" dirty="0">
                          <a:effectLst/>
                          <a:latin typeface="Arial" panose="020B0604020202020204" pitchFamily="34" charset="0"/>
                          <a:cs typeface="Arial" panose="020B0604020202020204" pitchFamily="34" charset="0"/>
                        </a:rPr>
                        <a:t>Thema</a:t>
                      </a:r>
                      <a:endParaRPr lang="de-DE" sz="16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45A8D9"/>
                    </a:solidFill>
                  </a:tcPr>
                </a:tc>
                <a:tc>
                  <a:txBody>
                    <a:bodyPr/>
                    <a:lstStyle/>
                    <a:p>
                      <a:pPr>
                        <a:spcAft>
                          <a:spcPts val="0"/>
                        </a:spcAft>
                      </a:pPr>
                      <a:r>
                        <a:rPr lang="de-DE" sz="1600" kern="1200">
                          <a:effectLst/>
                          <a:latin typeface="Arial" panose="020B0604020202020204" pitchFamily="34" charset="0"/>
                          <a:cs typeface="Arial" panose="020B0604020202020204" pitchFamily="34" charset="0"/>
                        </a:rPr>
                        <a:t>Medien</a:t>
                      </a:r>
                      <a:endParaRPr lang="de-DE" sz="1600" dirty="0">
                        <a:effectLst/>
                        <a:latin typeface="Arial" panose="020B0604020202020204" pitchFamily="34" charset="0"/>
                        <a:ea typeface="Times New Roman"/>
                        <a:cs typeface="Arial" panose="020B0604020202020204" pitchFamily="34"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45A8D9"/>
                    </a:solidFill>
                  </a:tcPr>
                </a:tc>
                <a:extLst>
                  <a:ext uri="{0D108BD9-81ED-4DB2-BD59-A6C34878D82A}">
                    <a16:rowId xmlns:a16="http://schemas.microsoft.com/office/drawing/2014/main" val="10000"/>
                  </a:ext>
                </a:extLst>
              </a:tr>
              <a:tr h="4114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strike="noStrike" dirty="0">
                          <a:effectLst/>
                          <a:latin typeface="Arial" panose="020B0604020202020204" pitchFamily="34" charset="0"/>
                          <a:cs typeface="Arial" panose="020B0604020202020204" pitchFamily="34" charset="0"/>
                        </a:rPr>
                        <a:t>10:15</a:t>
                      </a:r>
                      <a:r>
                        <a:rPr lang="de-DE" sz="1600" strike="noStrike" baseline="0" dirty="0">
                          <a:effectLst/>
                          <a:latin typeface="Arial" panose="020B0604020202020204" pitchFamily="34" charset="0"/>
                          <a:cs typeface="Arial" panose="020B0604020202020204" pitchFamily="34" charset="0"/>
                        </a:rPr>
                        <a:t> – 11:00</a:t>
                      </a:r>
                      <a:endParaRPr lang="de-DE" sz="1600" strike="noStrike" dirty="0">
                        <a:effectLst/>
                        <a:latin typeface="Arial" panose="020B0604020202020204" pitchFamily="34" charset="0"/>
                        <a:ea typeface="Times New Roman"/>
                        <a:cs typeface="Arial" panose="020B0604020202020204" pitchFamily="34" charset="0"/>
                      </a:endParaRPr>
                    </a:p>
                  </a:txBody>
                  <a:tcPr marL="68580" marR="68580" marT="0" marB="0">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CCE9F2"/>
                    </a:solidFill>
                  </a:tcPr>
                </a:tc>
                <a:tc>
                  <a:txBody>
                    <a:bodyPr/>
                    <a:lstStyle/>
                    <a:p>
                      <a:r>
                        <a:rPr lang="de-DE" sz="1600" strike="noStrike" dirty="0">
                          <a:solidFill>
                            <a:schemeClr val="tx1"/>
                          </a:solidFill>
                          <a:effectLst/>
                          <a:latin typeface="Arial" panose="020B0604020202020204" pitchFamily="34" charset="0"/>
                          <a:cs typeface="Arial" panose="020B0604020202020204" pitchFamily="34" charset="0"/>
                        </a:rPr>
                        <a:t>Besprechung des gesehenen Unterrichts</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CCE9F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0" strike="noStrike">
                          <a:solidFill>
                            <a:schemeClr val="tx1"/>
                          </a:solidFill>
                          <a:effectLst/>
                          <a:latin typeface="Arial" panose="020B0604020202020204" pitchFamily="34" charset="0"/>
                          <a:ea typeface="Times New Roman"/>
                          <a:cs typeface="Arial" panose="020B0604020202020204" pitchFamily="34" charset="0"/>
                        </a:rPr>
                        <a:t>Unterrichtsentwurf</a:t>
                      </a:r>
                      <a:endParaRPr lang="de-DE" sz="1600" strike="sngStrike" dirty="0">
                        <a:solidFill>
                          <a:schemeClr val="tx1"/>
                        </a:solidFill>
                        <a:effectLst/>
                        <a:latin typeface="Arial" panose="020B0604020202020204" pitchFamily="34" charset="0"/>
                        <a:cs typeface="Arial" panose="020B0604020202020204" pitchFamily="34"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CCE9F2"/>
                    </a:solidFill>
                  </a:tcPr>
                </a:tc>
                <a:extLst>
                  <a:ext uri="{0D108BD9-81ED-4DB2-BD59-A6C34878D82A}">
                    <a16:rowId xmlns:a16="http://schemas.microsoft.com/office/drawing/2014/main" val="10001"/>
                  </a:ext>
                </a:extLst>
              </a:tr>
              <a:tr h="6318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0" strike="noStrike" dirty="0">
                          <a:effectLst/>
                          <a:latin typeface="Arial" panose="020B0604020202020204" pitchFamily="34" charset="0"/>
                          <a:cs typeface="Arial" panose="020B0604020202020204" pitchFamily="34" charset="0"/>
                        </a:rPr>
                        <a:t>11:00</a:t>
                      </a:r>
                      <a:r>
                        <a:rPr lang="de-DE" sz="1600" b="0" strike="noStrike" baseline="0" dirty="0">
                          <a:effectLst/>
                          <a:latin typeface="Arial" panose="020B0604020202020204" pitchFamily="34" charset="0"/>
                          <a:cs typeface="Arial" panose="020B0604020202020204" pitchFamily="34" charset="0"/>
                        </a:rPr>
                        <a:t> – 12.30</a:t>
                      </a:r>
                    </a:p>
                  </a:txBody>
                  <a:tcPr marL="68580" marR="68580" marT="0" marB="0">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E9F2"/>
                    </a:solidFill>
                  </a:tcPr>
                </a:tc>
                <a:tc>
                  <a:txBody>
                    <a:bodyPr/>
                    <a:lstStyle/>
                    <a:p>
                      <a:r>
                        <a:rPr lang="de-DE" sz="1600" b="1" dirty="0">
                          <a:latin typeface="Arial" panose="020B0604020202020204" pitchFamily="34" charset="0"/>
                          <a:cs typeface="Arial" panose="020B0604020202020204" pitchFamily="34" charset="0"/>
                        </a:rPr>
                        <a:t>Vortrag </a:t>
                      </a:r>
                    </a:p>
                    <a:p>
                      <a:r>
                        <a:rPr lang="de-DE" sz="1600" strike="noStrike" kern="1200" dirty="0">
                          <a:solidFill>
                            <a:schemeClr val="tx1"/>
                          </a:solidFill>
                          <a:latin typeface="Arial" panose="020B0604020202020204" pitchFamily="34" charset="0"/>
                          <a:ea typeface="+mn-ea"/>
                          <a:cs typeface="Arial" panose="020B0604020202020204" pitchFamily="34" charset="0"/>
                        </a:rPr>
                        <a:t>Zeichendidaktische Ansätze</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E9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trike="noStrike" dirty="0">
                          <a:solidFill>
                            <a:schemeClr val="tx1"/>
                          </a:solidFill>
                          <a:effectLst/>
                          <a:latin typeface="Arial" panose="020B0604020202020204" pitchFamily="34" charset="0"/>
                          <a:cs typeface="Arial" panose="020B0604020202020204" pitchFamily="34" charset="0"/>
                        </a:rPr>
                        <a:t>PPT +</a:t>
                      </a:r>
                      <a:r>
                        <a:rPr lang="de-DE" sz="1600" strike="noStrike" baseline="0" dirty="0">
                          <a:solidFill>
                            <a:schemeClr val="tx1"/>
                          </a:solidFill>
                          <a:effectLst/>
                          <a:latin typeface="Arial" panose="020B0604020202020204" pitchFamily="34" charset="0"/>
                          <a:cs typeface="Arial" panose="020B0604020202020204" pitchFamily="34" charset="0"/>
                        </a:rPr>
                        <a:t> Übung mit Zeichenlehrbüchern</a:t>
                      </a:r>
                      <a:endParaRPr lang="de-DE" sz="1600" strike="noStrike" dirty="0">
                        <a:solidFill>
                          <a:schemeClr val="tx1"/>
                        </a:solidFill>
                        <a:effectLst/>
                        <a:latin typeface="Arial" panose="020B0604020202020204" pitchFamily="34" charset="0"/>
                        <a:cs typeface="Arial" panose="020B0604020202020204" pitchFamily="34"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E9F2"/>
                    </a:solidFill>
                  </a:tcPr>
                </a:tc>
                <a:extLst>
                  <a:ext uri="{0D108BD9-81ED-4DB2-BD59-A6C34878D82A}">
                    <a16:rowId xmlns:a16="http://schemas.microsoft.com/office/drawing/2014/main" val="10003"/>
                  </a:ext>
                </a:extLst>
              </a:tr>
              <a:tr h="317725">
                <a:tc gridSpan="3">
                  <a:txBody>
                    <a:bodyPr/>
                    <a:lstStyle/>
                    <a:p>
                      <a:pPr algn="ctr">
                        <a:spcAft>
                          <a:spcPts val="0"/>
                        </a:spcAft>
                      </a:pPr>
                      <a:r>
                        <a:rPr lang="de-DE" sz="1600" strike="noStrike" dirty="0">
                          <a:effectLst/>
                          <a:latin typeface="Arial" panose="020B0604020202020204" pitchFamily="34" charset="0"/>
                          <a:ea typeface="Times New Roman"/>
                          <a:cs typeface="Arial" panose="020B0604020202020204" pitchFamily="34" charset="0"/>
                        </a:rPr>
                        <a:t>12.30</a:t>
                      </a:r>
                      <a:r>
                        <a:rPr lang="de-DE" sz="1600" strike="noStrike" baseline="0" dirty="0">
                          <a:effectLst/>
                          <a:latin typeface="Arial" panose="020B0604020202020204" pitchFamily="34" charset="0"/>
                          <a:ea typeface="Times New Roman"/>
                          <a:cs typeface="Arial" panose="020B0604020202020204" pitchFamily="34" charset="0"/>
                        </a:rPr>
                        <a:t> – 13.30 </a:t>
                      </a:r>
                      <a:r>
                        <a:rPr lang="de-DE" sz="1600" strike="noStrike" dirty="0">
                          <a:effectLst/>
                          <a:latin typeface="Arial" panose="020B0604020202020204" pitchFamily="34" charset="0"/>
                          <a:ea typeface="Times New Roman"/>
                          <a:cs typeface="Arial" panose="020B0604020202020204" pitchFamily="34" charset="0"/>
                        </a:rPr>
                        <a:t>Mittagspause</a:t>
                      </a:r>
                    </a:p>
                  </a:txBody>
                  <a:tcPr marL="68580" marR="68580" marT="0" marB="0">
                    <a:lnT w="12700" cap="flat" cmpd="sng" algn="ctr">
                      <a:solidFill>
                        <a:scrgbClr r="0" g="0" b="0"/>
                      </a:solidFill>
                      <a:prstDash val="solid"/>
                      <a:round/>
                      <a:headEnd type="none" w="med" len="med"/>
                      <a:tailEnd type="none" w="med" len="med"/>
                    </a:lnT>
                    <a:solidFill>
                      <a:srgbClr val="45A8D9"/>
                    </a:solidFill>
                  </a:tcPr>
                </a:tc>
                <a:tc hMerge="1">
                  <a:txBody>
                    <a:bodyPr/>
                    <a:lstStyle/>
                    <a:p>
                      <a:endParaRPr lang="de-DE" sz="1800" kern="1200" dirty="0">
                        <a:solidFill>
                          <a:schemeClr val="tx1"/>
                        </a:solidFill>
                        <a:latin typeface="+mn-lt"/>
                        <a:ea typeface="+mn-ea"/>
                        <a:cs typeface="+mn-cs"/>
                      </a:endParaRPr>
                    </a:p>
                  </a:txBody>
                  <a:tcPr marL="68580" marR="68580" marT="0" marB="0">
                    <a:lnT w="12700" cap="flat" cmpd="sng" algn="ctr">
                      <a:solidFill>
                        <a:scrgbClr r="0" g="0" b="0"/>
                      </a:solidFill>
                      <a:prstDash val="solid"/>
                      <a:round/>
                      <a:headEnd type="none" w="med" len="med"/>
                      <a:tailEnd type="none" w="med" len="med"/>
                    </a:lnT>
                  </a:tcPr>
                </a:tc>
                <a:tc hMerge="1">
                  <a:txBody>
                    <a:bodyPr/>
                    <a:lstStyle/>
                    <a:p>
                      <a:pPr algn="ctr">
                        <a:spcAft>
                          <a:spcPts val="0"/>
                        </a:spcAft>
                      </a:pPr>
                      <a:endParaRPr lang="de-DE" sz="1600" strike="noStrike" dirty="0">
                        <a:effectLst/>
                        <a:latin typeface="Arial" panose="020B0604020202020204" pitchFamily="34" charset="0"/>
                        <a:ea typeface="Times New Roman"/>
                        <a:cs typeface="Arial" panose="020B0604020202020204" pitchFamily="34" charset="0"/>
                      </a:endParaRPr>
                    </a:p>
                  </a:txBody>
                  <a:tcPr marL="68580" marR="68580" marT="0" marB="0">
                    <a:lnT w="12700" cap="flat" cmpd="sng" algn="ctr">
                      <a:solidFill>
                        <a:scrgbClr r="0" g="0" b="0"/>
                      </a:solidFill>
                      <a:prstDash val="solid"/>
                      <a:round/>
                      <a:headEnd type="none" w="med" len="med"/>
                      <a:tailEnd type="none" w="med" len="med"/>
                    </a:lnT>
                    <a:solidFill>
                      <a:srgbClr val="45A8D9"/>
                    </a:solidFill>
                  </a:tcPr>
                </a:tc>
                <a:extLst>
                  <a:ext uri="{0D108BD9-81ED-4DB2-BD59-A6C34878D82A}">
                    <a16:rowId xmlns:a16="http://schemas.microsoft.com/office/drawing/2014/main" val="10004"/>
                  </a:ext>
                </a:extLst>
              </a:tr>
              <a:tr h="575359">
                <a:tc>
                  <a:txBody>
                    <a:bodyPr/>
                    <a:lstStyle/>
                    <a:p>
                      <a:pPr>
                        <a:spcAft>
                          <a:spcPts val="0"/>
                        </a:spcAft>
                      </a:pPr>
                      <a:r>
                        <a:rPr lang="de-DE" sz="1600" strike="noStrike" dirty="0">
                          <a:effectLst/>
                          <a:latin typeface="Arial" panose="020B0604020202020204" pitchFamily="34" charset="0"/>
                          <a:cs typeface="Arial" panose="020B0604020202020204" pitchFamily="34" charset="0"/>
                        </a:rPr>
                        <a:t>13:30 – 16:00</a:t>
                      </a:r>
                      <a:endParaRPr lang="de-DE" sz="1600" strike="noStrike" dirty="0">
                        <a:effectLst/>
                        <a:latin typeface="Arial" panose="020B0604020202020204" pitchFamily="34" charset="0"/>
                        <a:ea typeface="Times New Roman"/>
                        <a:cs typeface="Arial" panose="020B0604020202020204" pitchFamily="34" charset="0"/>
                      </a:endParaRPr>
                    </a:p>
                  </a:txBody>
                  <a:tcPr marL="68580" marR="68580" marT="0" marB="0">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kern="1200" dirty="0">
                          <a:solidFill>
                            <a:schemeClr val="tx1"/>
                          </a:solidFill>
                          <a:latin typeface="Arial" panose="020B0604020202020204" pitchFamily="34" charset="0"/>
                          <a:ea typeface="+mn-ea"/>
                          <a:cs typeface="Arial" panose="020B0604020202020204" pitchFamily="34" charset="0"/>
                        </a:rPr>
                        <a:t>Praxis-Teil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Zeichnen lernen (Zeichnen nach Sicht)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dirty="0">
                          <a:latin typeface="Arial" panose="020B0604020202020204" pitchFamily="34" charset="0"/>
                          <a:cs typeface="Arial" panose="020B0604020202020204" pitchFamily="34" charset="0"/>
                        </a:rPr>
                        <a:t>Negativformen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sz="1600" dirty="0">
                          <a:latin typeface="Arial" panose="020B0604020202020204" pitchFamily="34" charset="0"/>
                          <a:cs typeface="Arial" panose="020B0604020202020204" pitchFamily="34" charset="0"/>
                        </a:rPr>
                        <a:t>Peilen / Visieren oder Gegenstandsorientiertes Zeichnen</a:t>
                      </a:r>
                    </a:p>
                  </a:txBody>
                  <a:tcPr marL="68580" marR="68580" marT="0" marB="0">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strike="noStrike" baseline="0" dirty="0">
                          <a:effectLst/>
                          <a:latin typeface="Arial" panose="020B0604020202020204" pitchFamily="34" charset="0"/>
                          <a:ea typeface="Times New Roman"/>
                          <a:cs typeface="Arial" panose="020B0604020202020204" pitchFamily="34" charset="0"/>
                        </a:rPr>
                        <a:t>Zeichensachen</a:t>
                      </a:r>
                    </a:p>
                    <a:p>
                      <a:pPr marL="0" marR="0" indent="0" algn="l" defTabSz="914400" rtl="0" eaLnBrk="1" fontAlgn="auto" latinLnBrk="0" hangingPunct="1">
                        <a:lnSpc>
                          <a:spcPct val="100000"/>
                        </a:lnSpc>
                        <a:spcBef>
                          <a:spcPts val="0"/>
                        </a:spcBef>
                        <a:spcAft>
                          <a:spcPts val="0"/>
                        </a:spcAft>
                        <a:buClrTx/>
                        <a:buSzTx/>
                        <a:buFontTx/>
                        <a:buNone/>
                        <a:tabLst/>
                        <a:defRPr/>
                      </a:pPr>
                      <a:r>
                        <a:rPr lang="de-DE" sz="1600" strike="noStrike" baseline="0">
                          <a:solidFill>
                            <a:schemeClr val="tx1"/>
                          </a:solidFill>
                          <a:effectLst/>
                          <a:latin typeface="Arial" panose="020B0604020202020204" pitchFamily="34" charset="0"/>
                          <a:cs typeface="Arial" panose="020B0604020202020204" pitchFamily="34" charset="0"/>
                        </a:rPr>
                        <a:t>PPT</a:t>
                      </a:r>
                      <a:endParaRPr lang="de-DE" sz="1600" strike="noStrike" dirty="0">
                        <a:solidFill>
                          <a:schemeClr val="tx1"/>
                        </a:solidFill>
                        <a:effectLst/>
                        <a:latin typeface="Arial" panose="020B0604020202020204" pitchFamily="34" charset="0"/>
                        <a:cs typeface="Arial" panose="020B0604020202020204" pitchFamily="34" charset="0"/>
                      </a:endParaRPr>
                    </a:p>
                  </a:txBody>
                  <a:tcPr marL="68580" marR="68580" marT="0" marB="0">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600" strike="noStrike" dirty="0">
                        <a:solidFill>
                          <a:schemeClr val="tx1"/>
                        </a:solidFill>
                        <a:effectLst/>
                        <a:latin typeface="Arial" panose="020B0604020202020204" pitchFamily="34" charset="0"/>
                        <a:ea typeface="Times New Roman"/>
                        <a:cs typeface="Arial" panose="020B0604020202020204" pitchFamily="34" charset="0"/>
                      </a:endParaRPr>
                    </a:p>
                  </a:txBody>
                  <a:tcPr marL="68580" marR="68580" marT="0" marB="0">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0" strike="noStrike" kern="1200" dirty="0">
                          <a:solidFill>
                            <a:schemeClr val="tx1"/>
                          </a:solidFill>
                          <a:latin typeface="Arial" panose="020B0604020202020204" pitchFamily="34" charset="0"/>
                          <a:ea typeface="+mn-ea"/>
                          <a:cs typeface="Arial" panose="020B0604020202020204" pitchFamily="34" charset="0"/>
                        </a:rPr>
                        <a:t>Didaktische Reserve: </a:t>
                      </a:r>
                      <a:r>
                        <a:rPr lang="de-DE" sz="1600" b="1" strike="noStrike" kern="1200" dirty="0">
                          <a:solidFill>
                            <a:schemeClr val="tx1"/>
                          </a:solidFill>
                          <a:latin typeface="Arial" panose="020B0604020202020204" pitchFamily="34" charset="0"/>
                          <a:ea typeface="+mn-ea"/>
                          <a:cs typeface="Arial" panose="020B0604020202020204" pitchFamily="34" charset="0"/>
                        </a:rPr>
                        <a:t>Vortrag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strike="noStrike" kern="1200" dirty="0">
                          <a:solidFill>
                            <a:schemeClr val="tx1"/>
                          </a:solidFill>
                          <a:latin typeface="Arial" panose="020B0604020202020204" pitchFamily="34" charset="0"/>
                          <a:ea typeface="+mn-ea"/>
                          <a:cs typeface="Arial" panose="020B0604020202020204" pitchFamily="34" charset="0"/>
                        </a:rPr>
                        <a:t>Zeichnung</a:t>
                      </a:r>
                      <a:r>
                        <a:rPr lang="de-DE" sz="1600" strike="noStrike" kern="1200" baseline="0" dirty="0">
                          <a:solidFill>
                            <a:schemeClr val="tx1"/>
                          </a:solidFill>
                          <a:latin typeface="Arial" panose="020B0604020202020204" pitchFamily="34" charset="0"/>
                          <a:ea typeface="+mn-ea"/>
                          <a:cs typeface="Arial" panose="020B0604020202020204" pitchFamily="34" charset="0"/>
                        </a:rPr>
                        <a:t> in der Kunst</a:t>
                      </a:r>
                      <a:endParaRPr lang="de-DE" sz="1600" strike="noStrike" kern="1200" dirty="0">
                        <a:solidFill>
                          <a:schemeClr val="tx1"/>
                        </a:solidFill>
                        <a:latin typeface="Arial" panose="020B0604020202020204" pitchFamily="34" charset="0"/>
                        <a:ea typeface="+mn-ea"/>
                        <a:cs typeface="Arial" panose="020B0604020202020204" pitchFamily="34" charset="0"/>
                      </a:endParaRPr>
                    </a:p>
                  </a:txBody>
                  <a:tcPr marL="68580" marR="68580" marT="0" marB="0">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strike="noStrike" baseline="0" dirty="0">
                          <a:effectLst/>
                          <a:latin typeface="Arial" panose="020B0604020202020204" pitchFamily="34" charset="0"/>
                          <a:ea typeface="Times New Roman"/>
                          <a:cs typeface="Arial" panose="020B0604020202020204" pitchFamily="34" charset="0"/>
                        </a:rPr>
                        <a:t>PPT</a:t>
                      </a:r>
                    </a:p>
                  </a:txBody>
                  <a:tcPr marL="68580" marR="68580" marT="0" marB="0">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795742658"/>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strike="noStrike" dirty="0">
                          <a:effectLst/>
                          <a:latin typeface="Arial" panose="020B0604020202020204" pitchFamily="34" charset="0"/>
                          <a:ea typeface="Times New Roman"/>
                          <a:cs typeface="Arial" panose="020B0604020202020204" pitchFamily="34" charset="0"/>
                        </a:rPr>
                        <a:t>16:00 – 16:30</a:t>
                      </a:r>
                    </a:p>
                  </a:txBody>
                  <a:tcPr marL="68580" marR="68580" marT="0" marB="0">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1" strike="noStrike" dirty="0">
                          <a:effectLst/>
                          <a:latin typeface="Arial" panose="020B0604020202020204" pitchFamily="34" charset="0"/>
                          <a:cs typeface="Arial" panose="020B0604020202020204" pitchFamily="34" charset="0"/>
                        </a:rPr>
                        <a:t>Thesen</a:t>
                      </a:r>
                      <a:r>
                        <a:rPr lang="de-DE" sz="1600" strike="noStrike" dirty="0">
                          <a:effectLst/>
                          <a:latin typeface="Arial" panose="020B0604020202020204" pitchFamily="34" charset="0"/>
                          <a:cs typeface="Arial" panose="020B0604020202020204" pitchFamily="34" charset="0"/>
                        </a:rPr>
                        <a:t> formulieren im Hinblick auf die Staatsprüfung</a:t>
                      </a:r>
                    </a:p>
                  </a:txBody>
                  <a:tcPr marL="68580" marR="68580" marT="0" marB="0">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strike="noStrike" baseline="0" dirty="0">
                          <a:effectLst/>
                          <a:latin typeface="Arial" panose="020B0604020202020204" pitchFamily="34" charset="0"/>
                          <a:ea typeface="Times New Roman"/>
                          <a:cs typeface="Arial" panose="020B0604020202020204" pitchFamily="34" charset="0"/>
                        </a:rPr>
                        <a:t>PPT (Reader)</a:t>
                      </a:r>
                    </a:p>
                  </a:txBody>
                  <a:tcPr marL="68580" marR="68580" marT="0" marB="0">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strike="noStrike" dirty="0">
                          <a:effectLst/>
                          <a:latin typeface="Arial" panose="020B0604020202020204" pitchFamily="34" charset="0"/>
                          <a:ea typeface="Times New Roman"/>
                          <a:cs typeface="Arial" panose="020B0604020202020204" pitchFamily="34" charset="0"/>
                        </a:rPr>
                        <a:t>16:30 – 17:00</a:t>
                      </a:r>
                    </a:p>
                  </a:txBody>
                  <a:tcPr marL="68580" marR="68580" marT="0" marB="0">
                    <a:lnT w="12700" cap="flat" cmpd="sng" algn="ctr">
                      <a:solidFill>
                        <a:scrgbClr r="0" g="0" b="0"/>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trike="noStrike" dirty="0">
                          <a:effectLst/>
                          <a:latin typeface="Arial" panose="020B0604020202020204" pitchFamily="34" charset="0"/>
                          <a:cs typeface="Arial" panose="020B0604020202020204" pitchFamily="34" charset="0"/>
                        </a:rPr>
                        <a:t>Klärung der HA, Rückfragen und</a:t>
                      </a:r>
                      <a:r>
                        <a:rPr lang="de-DE" sz="1600" strike="noStrike" baseline="0" dirty="0">
                          <a:effectLst/>
                          <a:latin typeface="Arial" panose="020B0604020202020204" pitchFamily="34" charset="0"/>
                          <a:cs typeface="Arial" panose="020B0604020202020204" pitchFamily="34" charset="0"/>
                        </a:rPr>
                        <a:t> Feedback</a:t>
                      </a:r>
                      <a:endParaRPr lang="de-DE" sz="1600" strike="noStrike" dirty="0">
                        <a:effectLst/>
                        <a:latin typeface="Arial" panose="020B0604020202020204" pitchFamily="34" charset="0"/>
                        <a:cs typeface="Arial" panose="020B0604020202020204" pitchFamily="34" charset="0"/>
                      </a:endParaRPr>
                    </a:p>
                  </a:txBody>
                  <a:tcPr marL="68580" marR="68580" marT="0" marB="0">
                    <a:lnT w="12700" cap="flat" cmpd="sng" algn="ctr">
                      <a:solidFill>
                        <a:scrgbClr r="0" g="0" b="0"/>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600" strike="noStrike" dirty="0">
                        <a:solidFill>
                          <a:schemeClr val="tx1"/>
                        </a:solidFill>
                        <a:effectLst/>
                        <a:latin typeface="Arial" panose="020B0604020202020204" pitchFamily="34" charset="0"/>
                        <a:cs typeface="Arial" panose="020B0604020202020204" pitchFamily="34" charset="0"/>
                      </a:endParaRPr>
                    </a:p>
                  </a:txBody>
                  <a:tcPr marL="68580" marR="68580" marT="0" marB="0">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935749137"/>
                  </a:ext>
                </a:extLst>
              </a:tr>
            </a:tbl>
          </a:graphicData>
        </a:graphic>
      </p:graphicFrame>
    </p:spTree>
    <p:extLst>
      <p:ext uri="{BB962C8B-B14F-4D97-AF65-F5344CB8AC3E}">
        <p14:creationId xmlns:p14="http://schemas.microsoft.com/office/powerpoint/2010/main" val="7325967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2813" y="225424"/>
            <a:ext cx="7920000" cy="1487477"/>
          </a:xfrm>
        </p:spPr>
        <p:txBody>
          <a:bodyPr>
            <a:normAutofit/>
          </a:bodyPr>
          <a:lstStyle/>
          <a:p>
            <a:r>
              <a:rPr lang="de-DE" sz="2000" dirty="0"/>
              <a:t>Monika </a:t>
            </a:r>
            <a:r>
              <a:rPr lang="de-DE" sz="2000" dirty="0" err="1"/>
              <a:t>Grzymala</a:t>
            </a:r>
            <a:r>
              <a:rPr lang="de-DE" sz="2000" dirty="0"/>
              <a:t>, </a:t>
            </a:r>
            <a:r>
              <a:rPr lang="de-DE" sz="2000" i="1" dirty="0"/>
              <a:t>Raumzeichnung </a:t>
            </a:r>
            <a:r>
              <a:rPr lang="de-DE" sz="2000" i="1" dirty="0" err="1"/>
              <a:t>xyz</a:t>
            </a:r>
            <a:br>
              <a:rPr lang="de-DE" sz="2000" dirty="0"/>
            </a:br>
            <a:r>
              <a:rPr lang="de-DE" sz="1000" dirty="0"/>
              <a:t>ephemere Raumzeichnung aus 3,3 km schwarzem Klebeband</a:t>
            </a:r>
            <a:br>
              <a:rPr lang="de-DE" sz="1000" dirty="0"/>
            </a:br>
            <a:r>
              <a:rPr lang="de-DE" sz="1000" dirty="0"/>
              <a:t>Installationsansicht </a:t>
            </a:r>
            <a:r>
              <a:rPr lang="de-DE" sz="1000" dirty="0" err="1"/>
              <a:t>Sumarria</a:t>
            </a:r>
            <a:r>
              <a:rPr lang="de-DE" sz="1000" dirty="0"/>
              <a:t> </a:t>
            </a:r>
            <a:r>
              <a:rPr lang="de-DE" sz="1000" dirty="0" err="1"/>
              <a:t>Lunn</a:t>
            </a:r>
            <a:r>
              <a:rPr lang="de-DE" sz="1000" dirty="0"/>
              <a:t> Gallery London, 2011</a:t>
            </a:r>
            <a:br>
              <a:rPr lang="de-DE" sz="1000" dirty="0"/>
            </a:br>
            <a:br>
              <a:rPr lang="de-DE" sz="1400" dirty="0"/>
            </a:br>
            <a:r>
              <a:rPr lang="de-DE" sz="2000" dirty="0"/>
              <a:t>Verknüpfung zu den Arbeitsfeldern Plastik, Installation</a:t>
            </a:r>
            <a:br>
              <a:rPr lang="de-DE" sz="1400" dirty="0"/>
            </a:br>
            <a:r>
              <a:rPr lang="de-DE" sz="1000" dirty="0">
                <a:hlinkClick r:id="rId2"/>
              </a:rPr>
              <a:t>http://www.jitter-magazin.de/drawing-now</a:t>
            </a:r>
            <a:br>
              <a:rPr lang="de-DE" sz="1000" dirty="0"/>
            </a:br>
            <a:endParaRPr lang="de-DE" sz="1000" dirty="0"/>
          </a:p>
        </p:txBody>
      </p:sp>
      <p:sp>
        <p:nvSpPr>
          <p:cNvPr id="3" name="Inhaltsplatzhalter 2"/>
          <p:cNvSpPr>
            <a:spLocks noGrp="1"/>
          </p:cNvSpPr>
          <p:nvPr>
            <p:ph idx="1"/>
          </p:nvPr>
        </p:nvSpPr>
        <p:spPr/>
        <p:txBody>
          <a:bodyPr/>
          <a:lstStyle/>
          <a:p>
            <a:endParaRPr lang="de-DE"/>
          </a:p>
        </p:txBody>
      </p:sp>
      <p:pic>
        <p:nvPicPr>
          <p:cNvPr id="5" name="Bild 4"/>
          <p:cNvPicPr>
            <a:picLocks noChangeAspect="1"/>
          </p:cNvPicPr>
          <p:nvPr/>
        </p:nvPicPr>
        <p:blipFill>
          <a:blip r:embed="rId3"/>
          <a:stretch>
            <a:fillRect/>
          </a:stretch>
        </p:blipFill>
        <p:spPr>
          <a:xfrm>
            <a:off x="761001" y="1712902"/>
            <a:ext cx="7659100" cy="4306898"/>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000" dirty="0"/>
              <a:t>David </a:t>
            </a:r>
            <a:r>
              <a:rPr lang="de-DE" sz="2000" dirty="0" err="1"/>
              <a:t>Shrigley</a:t>
            </a:r>
            <a:r>
              <a:rPr lang="de-DE" sz="2000" dirty="0"/>
              <a:t>, </a:t>
            </a:r>
            <a:r>
              <a:rPr lang="de-DE" sz="2000" i="1" dirty="0"/>
              <a:t>Light Switch, </a:t>
            </a:r>
            <a:r>
              <a:rPr lang="de-DE" sz="2000" dirty="0"/>
              <a:t>Zeichentrickfilm, Videoprojektion, 2007</a:t>
            </a:r>
            <a:br>
              <a:rPr lang="de-DE" sz="1400" dirty="0"/>
            </a:br>
            <a:br>
              <a:rPr lang="de-DE" sz="1400" dirty="0"/>
            </a:br>
            <a:r>
              <a:rPr lang="de-DE" sz="2000" dirty="0"/>
              <a:t>Verknüpfung zum Arbeitsfeld Medienkunst</a:t>
            </a:r>
            <a:br>
              <a:rPr lang="de-DE" sz="1400" dirty="0"/>
            </a:br>
            <a:br>
              <a:rPr lang="de-DE" sz="1400" dirty="0"/>
            </a:br>
            <a:r>
              <a:rPr lang="de-DE" sz="1000" dirty="0">
                <a:hlinkClick r:id="rId2"/>
              </a:rPr>
              <a:t>https://vimeo.com/64810889</a:t>
            </a:r>
            <a:br>
              <a:rPr lang="de-DE" sz="1000" dirty="0"/>
            </a:br>
            <a:br>
              <a:rPr lang="de-DE" sz="1000" dirty="0"/>
            </a:br>
            <a:r>
              <a:rPr lang="de-DE" sz="1000" dirty="0">
                <a:hlinkClick r:id="rId3"/>
              </a:rPr>
              <a:t>https://www.albertina.at/presse/ausstellungen/drawing-now-2015</a:t>
            </a:r>
            <a:br>
              <a:rPr lang="de-DE" sz="1000" dirty="0"/>
            </a:br>
            <a:br>
              <a:rPr lang="de-DE" sz="1000" dirty="0"/>
            </a:br>
            <a:endParaRPr lang="de-DE" sz="1000" dirty="0"/>
          </a:p>
        </p:txBody>
      </p:sp>
      <p:sp>
        <p:nvSpPr>
          <p:cNvPr id="3" name="Inhaltsplatzhalter 2"/>
          <p:cNvSpPr>
            <a:spLocks noGrp="1"/>
          </p:cNvSpPr>
          <p:nvPr>
            <p:ph idx="1"/>
          </p:nvPr>
        </p:nvSpPr>
        <p:spPr/>
        <p:txBody>
          <a:bodyPr/>
          <a:lstStyle/>
          <a:p>
            <a:endParaRPr lang="de-DE" dirty="0"/>
          </a:p>
        </p:txBody>
      </p:sp>
      <p:pic>
        <p:nvPicPr>
          <p:cNvPr id="6" name="Bild 5"/>
          <p:cNvPicPr>
            <a:picLocks noChangeAspect="1"/>
          </p:cNvPicPr>
          <p:nvPr/>
        </p:nvPicPr>
        <p:blipFill>
          <a:blip r:embed="rId4"/>
          <a:stretch>
            <a:fillRect/>
          </a:stretch>
        </p:blipFill>
        <p:spPr>
          <a:xfrm>
            <a:off x="1638626" y="1844675"/>
            <a:ext cx="5865123" cy="4012721"/>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hrigley_Light Switch_2007">
            <a:hlinkClick r:id="" action="ppaction://media"/>
            <a:extLst>
              <a:ext uri="{FF2B5EF4-FFF2-40B4-BE49-F238E27FC236}">
                <a16:creationId xmlns:a16="http://schemas.microsoft.com/office/drawing/2014/main" id="{813E4C2B-2FF9-7444-A597-E820AB4F1DC9}"/>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t="15472" b="15456"/>
          <a:stretch/>
        </p:blipFill>
        <p:spPr>
          <a:xfrm>
            <a:off x="997161" y="1864660"/>
            <a:ext cx="7149678" cy="3944470"/>
          </a:xfrm>
        </p:spPr>
      </p:pic>
    </p:spTree>
    <p:extLst>
      <p:ext uri="{BB962C8B-B14F-4D97-AF65-F5344CB8AC3E}">
        <p14:creationId xmlns:p14="http://schemas.microsoft.com/office/powerpoint/2010/main" val="126465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2000" dirty="0"/>
              <a:t>Fritz Panzer</a:t>
            </a:r>
            <a:r>
              <a:rPr lang="de-DE" sz="2000" i="1" dirty="0"/>
              <a:t>, Rolltreppe</a:t>
            </a:r>
            <a:r>
              <a:rPr lang="de-DE" sz="2000" dirty="0"/>
              <a:t>, Drahtskulptur, 320 x 450 x 145 cm, 2006</a:t>
            </a:r>
            <a:br>
              <a:rPr lang="de-DE" sz="1400" dirty="0"/>
            </a:br>
            <a:br>
              <a:rPr lang="de-DE" sz="1400" dirty="0"/>
            </a:br>
            <a:r>
              <a:rPr lang="de-DE" sz="2000" dirty="0"/>
              <a:t>Verknüpfung zum Arbeitsfeld Plastik, Installation</a:t>
            </a:r>
            <a:br>
              <a:rPr lang="de-DE" sz="1400" dirty="0"/>
            </a:br>
            <a:br>
              <a:rPr lang="de-DE" sz="1000" dirty="0"/>
            </a:br>
            <a:r>
              <a:rPr lang="de-DE" sz="1000" dirty="0">
                <a:hlinkClick r:id="rId2"/>
              </a:rPr>
              <a:t>https://www.albertina.at/presse/ausstellungen/drawing-now-2015</a:t>
            </a:r>
            <a:br>
              <a:rPr lang="de-DE" sz="1000" dirty="0"/>
            </a:br>
            <a:br>
              <a:rPr lang="de-DE" sz="1000" dirty="0"/>
            </a:br>
            <a:r>
              <a:rPr lang="de-DE" sz="1000" dirty="0">
                <a:hlinkClick r:id="rId3"/>
              </a:rPr>
              <a:t>https://www.pinterest.de/pin/345088390176459006</a:t>
            </a:r>
            <a:br>
              <a:rPr lang="de-DE" sz="1000" dirty="0"/>
            </a:br>
            <a:endParaRPr lang="de-DE" sz="1000" dirty="0"/>
          </a:p>
        </p:txBody>
      </p:sp>
      <p:sp>
        <p:nvSpPr>
          <p:cNvPr id="3" name="Inhaltsplatzhalter 2"/>
          <p:cNvSpPr>
            <a:spLocks noGrp="1"/>
          </p:cNvSpPr>
          <p:nvPr>
            <p:ph idx="1"/>
          </p:nvPr>
        </p:nvSpPr>
        <p:spPr/>
        <p:txBody>
          <a:bodyPr/>
          <a:lstStyle/>
          <a:p>
            <a:endParaRPr lang="de-DE" dirty="0"/>
          </a:p>
        </p:txBody>
      </p:sp>
      <p:pic>
        <p:nvPicPr>
          <p:cNvPr id="5" name="Bild 4"/>
          <p:cNvPicPr>
            <a:picLocks noChangeAspect="1"/>
          </p:cNvPicPr>
          <p:nvPr/>
        </p:nvPicPr>
        <p:blipFill>
          <a:blip r:embed="rId4"/>
          <a:stretch>
            <a:fillRect/>
          </a:stretch>
        </p:blipFill>
        <p:spPr>
          <a:xfrm>
            <a:off x="-3175" y="1841500"/>
            <a:ext cx="3033360" cy="3960000"/>
          </a:xfrm>
          <a:prstGeom prst="rect">
            <a:avLst/>
          </a:prstGeom>
        </p:spPr>
      </p:pic>
      <p:pic>
        <p:nvPicPr>
          <p:cNvPr id="7" name="Bild 6"/>
          <p:cNvPicPr>
            <a:picLocks noChangeAspect="1"/>
          </p:cNvPicPr>
          <p:nvPr/>
        </p:nvPicPr>
        <p:blipFill>
          <a:blip r:embed="rId5"/>
          <a:stretch>
            <a:fillRect/>
          </a:stretch>
        </p:blipFill>
        <p:spPr>
          <a:xfrm>
            <a:off x="2959101" y="1835150"/>
            <a:ext cx="6206897" cy="3960000"/>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2813" y="225424"/>
            <a:ext cx="7920000" cy="1406151"/>
          </a:xfrm>
        </p:spPr>
        <p:txBody>
          <a:bodyPr>
            <a:normAutofit fontScale="90000"/>
          </a:bodyPr>
          <a:lstStyle/>
          <a:p>
            <a:r>
              <a:rPr lang="de-DE" sz="2200" dirty="0"/>
              <a:t>Harry Kramer</a:t>
            </a:r>
            <a:r>
              <a:rPr lang="de-DE" sz="2200" i="1" dirty="0"/>
              <a:t>, Nähmaschine, </a:t>
            </a:r>
            <a:r>
              <a:rPr lang="de-DE" sz="2200" dirty="0"/>
              <a:t>Wandobjekt, Draht, Klingel, Holzspulen und Keilriemen. Höhe ca. 80 cm,1964, Ausstellung in der </a:t>
            </a:r>
            <a:r>
              <a:rPr lang="de-DE" sz="2200" dirty="0" err="1"/>
              <a:t>Lingener</a:t>
            </a:r>
            <a:r>
              <a:rPr lang="de-DE" sz="2200" dirty="0"/>
              <a:t> Kunsthalle 2015</a:t>
            </a:r>
            <a:br>
              <a:rPr lang="de-DE" sz="1400" dirty="0"/>
            </a:br>
            <a:r>
              <a:rPr lang="de-DE" sz="2200" dirty="0"/>
              <a:t>Verknüpfung zum Arbeitsfeld Plastik, Installation</a:t>
            </a:r>
            <a:br>
              <a:rPr lang="de-DE" sz="1400" i="1" dirty="0"/>
            </a:br>
            <a:r>
              <a:rPr lang="de-DE" sz="1100" i="1" dirty="0">
                <a:hlinkClick r:id="rId2"/>
              </a:rPr>
              <a:t>https://www.lempertz.com/de/kataloge/lot/1032-1/710-harry-kramer.html</a:t>
            </a:r>
            <a:br>
              <a:rPr lang="de-DE" sz="1100" i="1" dirty="0"/>
            </a:br>
            <a:r>
              <a:rPr lang="de-DE" sz="1100" i="1" dirty="0">
                <a:hlinkClick r:id="rId3"/>
              </a:rPr>
              <a:t>https://www.noz.de/lokales/lingen/artikel/553974/ausstellung-voller-bewegung-in-der-kunsthalle-lingen#gallery&amp;0&amp;0&amp;553974</a:t>
            </a:r>
            <a:br>
              <a:rPr lang="de-DE" sz="1100" i="1" dirty="0"/>
            </a:br>
            <a:endParaRPr lang="de-DE" sz="1100" dirty="0"/>
          </a:p>
        </p:txBody>
      </p:sp>
      <p:pic>
        <p:nvPicPr>
          <p:cNvPr id="5" name="Inhaltsplatzhalter 4" descr="Lempertz-1032-710-Contemporary-Art-May-31-2014-Harry-Kramer-Naehmaschine.jpg"/>
          <p:cNvPicPr>
            <a:picLocks noGrp="1" noChangeAspect="1"/>
          </p:cNvPicPr>
          <p:nvPr>
            <p:ph idx="1"/>
          </p:nvPr>
        </p:nvPicPr>
        <p:blipFill>
          <a:blip r:embed="rId4"/>
          <a:srcRect l="-81566" r="-81566"/>
          <a:stretch>
            <a:fillRect/>
          </a:stretch>
        </p:blipFill>
        <p:spPr>
          <a:xfrm>
            <a:off x="-1865312" y="1806575"/>
            <a:ext cx="7920000" cy="4012721"/>
          </a:xfrm>
        </p:spPr>
      </p:pic>
      <p:pic>
        <p:nvPicPr>
          <p:cNvPr id="6" name="Bild 5"/>
          <p:cNvPicPr>
            <a:picLocks noChangeAspect="1"/>
          </p:cNvPicPr>
          <p:nvPr/>
        </p:nvPicPr>
        <p:blipFill>
          <a:blip r:embed="rId5"/>
          <a:stretch>
            <a:fillRect/>
          </a:stretch>
        </p:blipFill>
        <p:spPr>
          <a:xfrm>
            <a:off x="3690810" y="1804865"/>
            <a:ext cx="5300790" cy="2983035"/>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de-DE" b="1" dirty="0">
              <a:solidFill>
                <a:srgbClr val="0070C0"/>
              </a:solidFill>
              <a:latin typeface="Calibri" charset="0"/>
            </a:endParaRPr>
          </a:p>
        </p:txBody>
      </p:sp>
      <p:sp>
        <p:nvSpPr>
          <p:cNvPr id="3" name="Bildplatzhalter 2"/>
          <p:cNvSpPr>
            <a:spLocks noGrp="1"/>
          </p:cNvSpPr>
          <p:nvPr>
            <p:ph type="pic" sz="quarter" idx="15"/>
          </p:nvPr>
        </p:nvSpPr>
        <p:spPr/>
        <p:txBody>
          <a:bodyPr/>
          <a:lstStyle/>
          <a:p>
            <a:endParaRPr lang="de-DE"/>
          </a:p>
        </p:txBody>
      </p:sp>
      <p:sp>
        <p:nvSpPr>
          <p:cNvPr id="7" name="Titel 4"/>
          <p:cNvSpPr>
            <a:spLocks noGrp="1"/>
          </p:cNvSpPr>
          <p:nvPr>
            <p:ph type="title"/>
          </p:nvPr>
        </p:nvSpPr>
        <p:spPr>
          <a:xfrm>
            <a:off x="592655" y="2724740"/>
            <a:ext cx="7920000" cy="1332000"/>
          </a:xfrm>
        </p:spPr>
        <p:txBody>
          <a:bodyPr>
            <a:normAutofit/>
          </a:bodyPr>
          <a:lstStyle/>
          <a:p>
            <a:r>
              <a:rPr lang="de-DE" b="1" dirty="0">
                <a:solidFill>
                  <a:srgbClr val="0070C0"/>
                </a:solidFill>
                <a:latin typeface="Calibri" charset="0"/>
              </a:rPr>
              <a:t>Abschluss</a:t>
            </a:r>
            <a:endParaRPr lang="de-DE" dirty="0"/>
          </a:p>
        </p:txBody>
      </p:sp>
    </p:spTree>
    <p:extLst>
      <p:ext uri="{BB962C8B-B14F-4D97-AF65-F5344CB8AC3E}">
        <p14:creationId xmlns:p14="http://schemas.microsoft.com/office/powerpoint/2010/main" val="2521102143"/>
      </p:ext>
    </p:extLst>
  </p:cSld>
  <p:clrMapOvr>
    <a:masterClrMapping/>
  </p:clrMapOvr>
</p:sld>
</file>

<file path=ppt/theme/theme1.xml><?xml version="1.0" encoding="utf-8"?>
<a:theme xmlns:a="http://schemas.openxmlformats.org/drawingml/2006/main" name="IQSH">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6585</Words>
  <Application>Microsoft Macintosh PowerPoint</Application>
  <PresentationFormat>Bildschirmpräsentation (4:3)</PresentationFormat>
  <Paragraphs>621</Paragraphs>
  <Slides>95</Slides>
  <Notes>11</Notes>
  <HiddenSlides>0</HiddenSlides>
  <MMClips>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95</vt:i4>
      </vt:variant>
    </vt:vector>
  </HeadingPairs>
  <TitlesOfParts>
    <vt:vector size="103" baseType="lpstr">
      <vt:lpstr>Aptos</vt:lpstr>
      <vt:lpstr>Arial</vt:lpstr>
      <vt:lpstr>Calibri</vt:lpstr>
      <vt:lpstr>Helvetica</vt:lpstr>
      <vt:lpstr>Helvetica Neue</vt:lpstr>
      <vt:lpstr>Symbol</vt:lpstr>
      <vt:lpstr>Times New Roman</vt:lpstr>
      <vt:lpstr>IQSH</vt:lpstr>
      <vt:lpstr>Zeichnen</vt:lpstr>
      <vt:lpstr>Überblick über die Module, Schiene 1, Ludwig Halbjahresthema: “Zeichnen“ </vt:lpstr>
      <vt:lpstr>Überblick über die Module, Schiene 1, Meyer Halbjahresthema: “Zeichnen“ </vt:lpstr>
      <vt:lpstr>Überblick über die Module, Schiene 1, Rohde/ Schubarth Halbjahresthema: “Zeichnen“ </vt:lpstr>
      <vt:lpstr>Überblick über die Module, Schiene 1, Sahle Halbjahresthema: “Zeichnen“ </vt:lpstr>
      <vt:lpstr>Inhalt des Moduls Nr. 1 Zeichnen</vt:lpstr>
      <vt:lpstr>Die Ziele des heutigen Moduls auf Basis der Ausbildungsstandards</vt:lpstr>
      <vt:lpstr>Ablauf des Moduls Zeichnen</vt:lpstr>
      <vt:lpstr>Ablauf des Moduls Zeichnen</vt:lpstr>
      <vt:lpstr>Auswertung der Hausaufgabe</vt:lpstr>
      <vt:lpstr>Fragenkatalog Außerschulischer Lernort (Erlass und Leitfaden)</vt:lpstr>
      <vt:lpstr>Zeichnen</vt:lpstr>
      <vt:lpstr>Bezug zu den Fachanforderungen Arbeitsfeld 1 Zeichnen</vt:lpstr>
      <vt:lpstr>Bezug zu den Fachanforderungen Arbeitsfeld 1 Zeichnen</vt:lpstr>
      <vt:lpstr>Bedeutung des Zeichnens</vt:lpstr>
      <vt:lpstr>Bedeutung des Zeichnens</vt:lpstr>
      <vt:lpstr>Warm up</vt:lpstr>
      <vt:lpstr>Was ist eine Zeichnung?</vt:lpstr>
      <vt:lpstr>Was ist eine Zeichnung?</vt:lpstr>
      <vt:lpstr>PowerPoint-Präsentation</vt:lpstr>
      <vt:lpstr>Fachspezifische Funktionen der Zeichnung</vt:lpstr>
      <vt:lpstr>PowerPoint-Präsentation</vt:lpstr>
      <vt:lpstr>Zeichnerische Mittel - dünn zeichnende Stifte </vt:lpstr>
      <vt:lpstr>Zeichnerische Mittel - breit zeichnende Stifte</vt:lpstr>
      <vt:lpstr>Zeichnerische Mittel - übertragende Zeichenmittel</vt:lpstr>
      <vt:lpstr>Zeichnerische Mittel - digitale Zeichenmittel</vt:lpstr>
      <vt:lpstr>Lehrer:innen sollten zeichnen können.</vt:lpstr>
      <vt:lpstr>Man kann zeichnen lernen!</vt:lpstr>
      <vt:lpstr>Zeichendidaktische Ansätze:  Traditioneller Methoden-Kanon bis zum 20. Jahrhundert</vt:lpstr>
      <vt:lpstr>Zeichendidaktische Ansätze:  Erweiterung des Methoden-Kanons im 20. Jahrhundert</vt:lpstr>
      <vt:lpstr>Motorische Übungen   Stéphanie Félicité de Genlis,  Neues und faßliches Lehrbuch zum Zeichnen und Mahlen nach richtigen Grundsätzen, Leipzig, 1812</vt:lpstr>
      <vt:lpstr>Fragmentieren  Scuola perfetta per imparare a disegnare tutto il corpo humano, Rom, 1606–1614 Odoardo Fialetti, Il vero modo et ordine per dissegnar tutte le parti et membra del corpo humano, Venedig, 1608 </vt:lpstr>
      <vt:lpstr>Nachahmen  Philipp Otto Runge, Linker Fuß mit Standplatte, Studien nach einem Gipsabguss, Schwarze Kreide,162 x 263 mm, 218 x 218 mm, 198 x 308 mm, Deutschland, um 1798/99  Gérard Audran, Les Proportions Du Corps Humain, Paris, 1683</vt:lpstr>
      <vt:lpstr>Konstruieren  Anonym, The Art of Drawing without a master, 1800 Hans Witzig, Punkt, Punkt, Komma, Strich. Zeichenstunden für Kinder, 1949</vt:lpstr>
      <vt:lpstr>Konstruieren  Georg Heinrich Werner Gründliche Anweisung zur Zeichenkunst durch die Geometrie mit vielen Kupfern,  Göttingen, 1763 – 1768 Amaranthe Roulliet, Principes de dessin, Paris, 1857 https://www.ub.uni-heidelberg.de/ausstellungen/zeichenbuecher2015/sektion2/II_7-4.html https://www.ub.uni-heidelberg.de/ausstellungen/zeichenbuecher2015/sektion2/II_7-6.html</vt:lpstr>
      <vt:lpstr>Konstruieren</vt:lpstr>
      <vt:lpstr>Wahrnehmungsschulung und Zeichenhilfen</vt:lpstr>
      <vt:lpstr>Negativformen</vt:lpstr>
      <vt:lpstr>Negativformen</vt:lpstr>
      <vt:lpstr>Peilen / Visieren</vt:lpstr>
      <vt:lpstr>Kunsterziehungsbewegung</vt:lpstr>
      <vt:lpstr>Freies Zeichnen  Arbeiten aus dem Unterricht von Franz Čižek: Gabriel, 110x160mm, Bleistift, 1922  Pius Prutscher, 170x190mm, Bleistift und Kreide, ca. 1920 </vt:lpstr>
      <vt:lpstr>Zeichnen nach der Anschauung  Gegenständlich abbildhaftes Zeichnen nach der Natur</vt:lpstr>
      <vt:lpstr>Imaginatives Zeichnen  Zeichnen aus der Vorstellung</vt:lpstr>
      <vt:lpstr>Freies Zeichnen  Performative zeichnerische Strategien</vt:lpstr>
      <vt:lpstr>Möglichkeiten, die Schülerinnen und Schüler zu Hause nutzen,  um Zeichnen zu lernen: Tutorials, Blogs, Zeichenlehrbücher ...  Ute Ludwigsen-Kaiser, Kreative Malschule, Wiesbaden, 2008, S. 16-17</vt:lpstr>
      <vt:lpstr>Zeichenlehrbücher ...</vt:lpstr>
      <vt:lpstr>Zeichnen</vt:lpstr>
      <vt:lpstr>Praxis – Übungen im Überblick  </vt:lpstr>
      <vt:lpstr>1. Vorübung / Diagnostik </vt:lpstr>
      <vt:lpstr>2. Negativformen – Hinweise</vt:lpstr>
      <vt:lpstr>Tipp: Filme zur eigenständigen Erarbeitung von 2. und 3a.</vt:lpstr>
      <vt:lpstr>3a. Peilen / Visieren – Hinweise</vt:lpstr>
      <vt:lpstr>3a. Peilen / Visieren – Hinweise</vt:lpstr>
      <vt:lpstr>3a. Peilen / Visieren – Hinweise</vt:lpstr>
      <vt:lpstr>  2 und 3a. Gegenstände – Ideen </vt:lpstr>
      <vt:lpstr>Auswertung </vt:lpstr>
      <vt:lpstr>3b. Lehrgang „Hund“. Gegenstandsorientiertes Zeichnen</vt:lpstr>
      <vt:lpstr>3b. Lehrgang „Hund“. Gegenstandsorientiertes Zeichnen</vt:lpstr>
      <vt:lpstr>3b. Lehrgang „Hund“. Gegenstandsorientiertes Zeichnen</vt:lpstr>
      <vt:lpstr>3b. Lehrgang „Hund“. Gegenstandsorientiertes Zeichnen</vt:lpstr>
      <vt:lpstr>PowerPoint-Präsentation</vt:lpstr>
      <vt:lpstr>3b. Lehrgang „Hund“. Gegenstandsorientiertes Zeichnen</vt:lpstr>
      <vt:lpstr>PowerPoint-Präsentation</vt:lpstr>
      <vt:lpstr>3b. Lehrgang „Hund“. Gegenstandsorientiertes Zeichnen</vt:lpstr>
      <vt:lpstr>PowerPoint-Präsentation</vt:lpstr>
      <vt:lpstr>PowerPoint-Präsentation</vt:lpstr>
      <vt:lpstr>3b. Lehrgang „Hund“. Gegenstandsorientiertes Zeichnen</vt:lpstr>
      <vt:lpstr>3b. Lehrgang „Hund“. Gegenstandsorientiertes Zeichnen</vt:lpstr>
      <vt:lpstr>PowerPoint-Präsentation</vt:lpstr>
      <vt:lpstr>3b. Lehrgang „Hund“. Gegenstandsorientiertes Zeichnen</vt:lpstr>
      <vt:lpstr>PowerPoint-Präsentation</vt:lpstr>
      <vt:lpstr>Tipp zur Weiterarbeit</vt:lpstr>
      <vt:lpstr>Hausaufgaben</vt:lpstr>
      <vt:lpstr>Thesen formulieren</vt:lpstr>
      <vt:lpstr>Hinweis auf APVO 2024 (S. 22-23)</vt:lpstr>
      <vt:lpstr>PowerPoint-Präsentation</vt:lpstr>
      <vt:lpstr>Beispiel: „Naturgetreues Zeichnen sollte im Zentrum des Zeichenunterrichts stehen!“ </vt:lpstr>
      <vt:lpstr>Beispiel: „Naturgetreues Zeichnen sollte im Zentrum des Zeichenunterrichts stehen!“ </vt:lpstr>
      <vt:lpstr>Didaktische Reserve:  Beispiele aus der Kunst</vt:lpstr>
      <vt:lpstr>Richard Long, A Line Made By Walking, England,1967  Verknüpfung zum Arbeitsfeld Performative Kunst  https://www.wikiart.org/de/richard-long/a-line-made-by-walking-1967 </vt:lpstr>
      <vt:lpstr>Jorinde Voigt, WV 2012-171 Ludwig van Beethoven/ Sonate Nr. 32 (Opus 111),  1.Satz (159 Takte insgesamt): Maestoso 4/4 – 16 Takte Allergro con brio ed appassionato 4/4 – 143, Takte 2. Satz (177 Takte insgesamt): Arietta (Adagio molto semplice) 9/16 – 32 Takte L’istesso tempo 6/16 – 16 Takte L’istesso tempo 12/32 – 129 Takte, Himmelsrichtung N-S; Rotationsrichtung/ Rotationsgeschwindigkeit; 2 Interne Zentren; 4 Externe Zentren; Extract Intonation + Dynamic; Beat; Loop, 86,5 x 140 cm Tinte, Bleistift auf Papier, Toronto 2012   http://jorindevoigt.com   </vt:lpstr>
      <vt:lpstr>David Musgrave, Transparent Head , Graphit, 29 x 24 cm, 2003 Marc Brandenburg, o.T., Bleistift, 105 x 100 cm, 2010  http://mooonriver.blogspot.com/2009/05/transparent-head.html  https://cfa-berlin.de/exhibitions/12344/bonkers/works/290053/ohne-titel </vt:lpstr>
      <vt:lpstr>Robert Longo, Atelier                       Serie Kristall Ships, Kreide, 2003    https://www.robertlongo.com/studio/2017.html  https://www.robertlongo.com/series/chandelier </vt:lpstr>
      <vt:lpstr>Heike Weber, BODEN LOS, Permanentmarker auf PVC, 600 qm, Kunsthalle Wien, 2006  Verknüpfung zu den Arbeitsfeldern Plastik, Installation  http://www.heikeweber.net/installations_de.html </vt:lpstr>
      <vt:lpstr>Julia Steiner, Am Saum des Raumes / Out of Horizon, Installationsansicht auf der Cantonale Thun, 2012  Verknüpfung zu den Arbeitsfeldern Plastik, Installation  https://www.wochenblatt-reporter.de/kaiserslautern/c-ausgehen-geniessen/am-saum-des-raumes_a159490 </vt:lpstr>
      <vt:lpstr>Peter Kogler, Sigmund Freud Museum, Schauraum, Wien, 2015  Verknüpfung zu den Arbeitsfeldern Plastik, Installation  http://www.kogler.net </vt:lpstr>
      <vt:lpstr>Peter Kogler, DIRIMART Gallery, Istanbul, 2011  Verknüpfung zu den Arbeitsfeldern Plastik, Installation  http://www.kogler.net </vt:lpstr>
      <vt:lpstr>Blu, muto, Italien, Argentinien, Schweiz, 2008  Verknüpfung zu den Arbeitsfeldern Medienkunst und Malerei  https://vimeo.com/993998 </vt:lpstr>
      <vt:lpstr>Monika Grzymala, Raumzeichnung xyz ephemere Raumzeichnung aus 3,3 km schwarzem Klebeband Installationsansicht Sumarria Lunn Gallery London, 2011  Verknüpfung zu den Arbeitsfeldern Plastik, Installation http://www.jitter-magazin.de/drawing-now </vt:lpstr>
      <vt:lpstr>David Shrigley, Light Switch, Zeichentrickfilm, Videoprojektion, 2007  Verknüpfung zum Arbeitsfeld Medienkunst  https://vimeo.com/64810889  https://www.albertina.at/presse/ausstellungen/drawing-now-2015  </vt:lpstr>
      <vt:lpstr>PowerPoint-Präsentation</vt:lpstr>
      <vt:lpstr>Fritz Panzer, Rolltreppe, Drahtskulptur, 320 x 450 x 145 cm, 2006  Verknüpfung zum Arbeitsfeld Plastik, Installation  https://www.albertina.at/presse/ausstellungen/drawing-now-2015  https://www.pinterest.de/pin/345088390176459006 </vt:lpstr>
      <vt:lpstr>Harry Kramer, Nähmaschine, Wandobjekt, Draht, Klingel, Holzspulen und Keilriemen. Höhe ca. 80 cm,1964, Ausstellung in der Lingener Kunsthalle 2015 Verknüpfung zum Arbeitsfeld Plastik, Installation https://www.lempertz.com/de/kataloge/lot/1032-1/710-harry-kramer.html https://www.noz.de/lokales/lingen/artikel/553974/ausstellung-voller-bewegung-in-der-kunsthalle-lingen#gallery&amp;0&amp;0&amp;553974 </vt:lpstr>
      <vt:lpstr>Abschluss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IQSH</dc:creator>
  <cp:lastModifiedBy>Eva-Maria Sahle</cp:lastModifiedBy>
  <cp:revision>536</cp:revision>
  <dcterms:created xsi:type="dcterms:W3CDTF">2021-01-13T17:35:19Z</dcterms:created>
  <dcterms:modified xsi:type="dcterms:W3CDTF">2025-02-19T13:06:03Z</dcterms:modified>
</cp:coreProperties>
</file>